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1" r:id="rId3"/>
    <p:sldMasterId id="2147483696" r:id="rId4"/>
    <p:sldMasterId id="2147483709" r:id="rId5"/>
    <p:sldMasterId id="2147483726" r:id="rId6"/>
    <p:sldMasterId id="2147483740" r:id="rId7"/>
  </p:sldMasterIdLst>
  <p:notesMasterIdLst>
    <p:notesMasterId r:id="rId21"/>
  </p:notesMasterIdLst>
  <p:sldIdLst>
    <p:sldId id="341" r:id="rId8"/>
    <p:sldId id="339" r:id="rId9"/>
    <p:sldId id="307" r:id="rId10"/>
    <p:sldId id="256" r:id="rId11"/>
    <p:sldId id="308" r:id="rId12"/>
    <p:sldId id="325" r:id="rId13"/>
    <p:sldId id="323" r:id="rId14"/>
    <p:sldId id="329" r:id="rId15"/>
    <p:sldId id="321" r:id="rId16"/>
    <p:sldId id="320" r:id="rId17"/>
    <p:sldId id="331" r:id="rId18"/>
    <p:sldId id="277" r:id="rId19"/>
    <p:sldId id="279" r:id="rId2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0BDCC7B-88AA-4E0D-C652-1C909117FB5F}" name="Minnick, Chris" initials="MC" userId="S::cminnic2@yc.edu::90b60371-b8c6-4282-9f1c-59f1929aead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00"/>
    <a:srgbClr val="FFFF00"/>
    <a:srgbClr val="E8A614"/>
    <a:srgbClr val="006747"/>
    <a:srgbClr val="FFC7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35"/>
  </p:normalViewPr>
  <p:slideViewPr>
    <p:cSldViewPr snapToGrid="0">
      <p:cViewPr varScale="1">
        <p:scale>
          <a:sx n="120" d="100"/>
          <a:sy n="120" d="100"/>
        </p:scale>
        <p:origin x="80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microsoft.com/office/2018/10/relationships/authors" Target="author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667A68E-3AE6-4A02-95A1-257AE3644AFB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2F3FF4A-D5EA-48CD-9AAF-1EEC1F269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092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ist.gov/chips/tsmc-arizona-phoenix?utm_source=chatgpt.com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tsmc.com/static/abouttsmcaz/index.htm?utm_source=chatgpt.com" TargetMode="Externa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https://unsplash.com/photos/m5P0c6ABWDs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5DEA89-15FB-4856-B5A4-4562BC60FF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62578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1F64C4-CC5C-C830-2CF2-78188D9D47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46726B1-6B26-206C-B449-76EE5A795E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784171F-1981-A1D0-CE2C-1838893248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AAE34A-3FD9-C0F4-E1E9-1288750C80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8ADCF8-90EE-4A0D-8B11-75713F9DA2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49224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/>
              <a:t>TSMC is investing over </a:t>
            </a:r>
            <a:r>
              <a:rPr lang="en-US" b="1"/>
              <a:t>$65 billion</a:t>
            </a:r>
            <a:r>
              <a:rPr lang="en-US"/>
              <a:t> in building advanced semiconductor fabs (“fabs” = factories for making chips) in Phoenix, including multiple “leading-edge” fabs</a:t>
            </a:r>
            <a:r>
              <a:rPr lang="en-US" sz="800"/>
              <a:t>. 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800"/>
          </a:p>
          <a:p>
            <a:pPr>
              <a:buFont typeface="Arial" panose="020B0604020202020204" pitchFamily="34" charset="0"/>
              <a:buChar char="•"/>
            </a:pPr>
            <a:r>
              <a:rPr lang="en-US"/>
              <a:t>This is now being </a:t>
            </a:r>
            <a:r>
              <a:rPr lang="en-US" b="1"/>
              <a:t>expanded:</a:t>
            </a:r>
            <a:r>
              <a:rPr lang="en-US"/>
              <a:t> there was another announcement raising TSMC’s total investment to </a:t>
            </a:r>
            <a:r>
              <a:rPr lang="en-US" b="1"/>
              <a:t>~$165 billion </a:t>
            </a:r>
            <a:r>
              <a:rPr lang="en-US"/>
              <a:t>in greater Arizona, adding more fabs, packaging facilities and R&amp;D centers. </a:t>
            </a:r>
          </a:p>
          <a:p>
            <a:pPr>
              <a:buFont typeface="Arial" panose="020B0604020202020204" pitchFamily="34" charset="0"/>
              <a:buChar char="•"/>
            </a:pPr>
            <a:endParaRPr lang="en-US"/>
          </a:p>
          <a:p>
            <a:pPr>
              <a:buFont typeface="Arial" panose="020B0604020202020204" pitchFamily="34" charset="0"/>
              <a:buChar char="•"/>
            </a:pPr>
            <a:r>
              <a:rPr lang="en-US"/>
              <a:t>The CHIPS and Science Act (federal) is providing funding / incentives to help support this, aiming to rebuild more of the semiconductor supply chain in the U.S. </a:t>
            </a:r>
            <a:endParaRPr lang="en-US" sz="80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F3FF4A-D5EA-48CD-9AAF-1EEC1F2691F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1836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/>
              <a:t>The investment will include leading-edge fabs, packaging, and R&amp;D facilities. </a:t>
            </a:r>
            <a:r>
              <a:rPr lang="en-US">
                <a:hlinkClick r:id="rId3"/>
              </a:rPr>
              <a:t>theravenscroftgroup.com+3NIST+3TSMC+3</a:t>
            </a:r>
            <a:endParaRPr lang="en-US"/>
          </a:p>
          <a:p>
            <a:pPr>
              <a:buFont typeface="Arial" panose="020B0604020202020204" pitchFamily="34" charset="0"/>
              <a:buChar char="•"/>
            </a:pPr>
            <a:r>
              <a:rPr lang="en-US"/>
              <a:t>The estimate is for over </a:t>
            </a:r>
            <a:r>
              <a:rPr lang="en-US" b="1"/>
              <a:t>6,000 direct manufacturing jobs</a:t>
            </a:r>
            <a:r>
              <a:rPr lang="en-US"/>
              <a:t> once certain fabs are fully operational, plus over </a:t>
            </a:r>
            <a:r>
              <a:rPr lang="en-US" b="1"/>
              <a:t>20,000 cumulative construction jobs</a:t>
            </a:r>
            <a:r>
              <a:rPr lang="en-US"/>
              <a:t>. </a:t>
            </a:r>
            <a:r>
              <a:rPr lang="en-US">
                <a:hlinkClick r:id="rId3"/>
              </a:rPr>
              <a:t>NIST+1</a:t>
            </a:r>
            <a:endParaRPr lang="en-US"/>
          </a:p>
          <a:p>
            <a:pPr>
              <a:buFont typeface="Arial" panose="020B0604020202020204" pitchFamily="34" charset="0"/>
              <a:buChar char="•"/>
            </a:pPr>
            <a:r>
              <a:rPr lang="en-US"/>
              <a:t>The broader Phoenix (Greater Arizona) region is expected to see large tax revenues, income increases, and multiplier economic output (direct + indirect) from the fabs. For example, for the initial ~$65B phases, impacts included ~$32.9B in economic output, ~$9.3B in personal income (direct + indirect), ~$1.4B in tax revenues over ~13 years. </a:t>
            </a:r>
            <a:r>
              <a:rPr lang="en-US">
                <a:hlinkClick r:id="rId4"/>
              </a:rPr>
              <a:t>TSMC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F3FF4A-D5EA-48CD-9AAF-1EEC1F2691F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4349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F3FF4A-D5EA-48CD-9AAF-1EEC1F2691F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4944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F3FF4A-D5EA-48CD-9AAF-1EEC1F2691F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7615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Horst Rittel, a design theorist and professor at UC Berkeley, introduced the concept as part of his work on </a:t>
            </a:r>
            <a:r>
              <a:rPr lang="en-US" b="1"/>
              <a:t>systems thinking and planning</a:t>
            </a:r>
            <a:r>
              <a:rPr lang="en-US"/>
              <a:t>, He argued that traditional scientific approaches were inadequate for addressing the complexity and ambiguity of these types of problems.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F3FF4A-D5EA-48CD-9AAF-1EEC1F2691F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8739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F3FF4A-D5EA-48CD-9AAF-1EEC1F2691F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399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05704-2137-77F1-F0F2-B46C5F153C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F4EB0B-74A1-C812-6DAA-AF1900498E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8BE268-56A7-4BF3-A00D-FA43CCA38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6529B-9CE7-472F-A765-6645DC9A5639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5E97F9-4638-3D99-1DFB-CA2F5D34F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E696B1-4ED5-8D2B-7A99-B19205AD0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0BD0F-F042-4388-BB43-1C3BAF97F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287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EC0EA-9E46-2737-46F3-7AE09E304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952841-7D68-73C7-791F-44E07F1E5A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C3CA5F-847B-2976-A5A2-9DED2DCF5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6529B-9CE7-472F-A765-6645DC9A5639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BA7CFB-933C-C7C2-05AD-A5A942DF0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34F3E2-FC05-0274-DD87-1E5307048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0BD0F-F042-4388-BB43-1C3BAF97F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24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F272BE-B67B-5397-80C4-7B8D653A7B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CAF728-A93F-FD0D-39EF-BA3F5616AF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F26450-8680-A184-BC54-0B67503A5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6529B-9CE7-472F-A765-6645DC9A5639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A8D741-9C63-0BB2-DBD9-684933D99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6E40C1-B597-AB8F-FB25-DD6C59943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0BD0F-F042-4388-BB43-1C3BAF97F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641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3887117"/>
            <a:ext cx="10363200" cy="610820"/>
          </a:xfrm>
        </p:spPr>
        <p:txBody>
          <a:bodyPr/>
          <a:lstStyle>
            <a:lvl1pPr algn="ctr">
              <a:defRPr lang="en-US" sz="40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399020"/>
            <a:ext cx="8534401" cy="764440"/>
          </a:xfrm>
        </p:spPr>
        <p:txBody>
          <a:bodyPr>
            <a:normAutofit/>
          </a:bodyPr>
          <a:lstStyle>
            <a:lvl1pPr marL="0" indent="0" algn="ctr">
              <a:buNone/>
              <a:defRPr lang="en-US" sz="240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6094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8D6DB-6798-42D2-B9AD-FC6F1C72FC30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DE275-BE14-4364-AEA2-5F5667C0FD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148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397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5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404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31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4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309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033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431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CC7CD-E2EC-0CBC-7703-E61704C5A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3A7D38-C181-AC31-9E34-EDC997E37C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9BBA88-687D-C759-576E-9BFC50C9F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6529B-9CE7-472F-A765-6645DC9A5639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BE56C9-272B-ED58-BDB5-73E89F6BF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8677E2-6739-A93C-BA73-D64FDB9F3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0BD0F-F042-4388-BB43-1C3BAF97F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265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396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1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9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487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822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315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model2">
    <p:bg>
      <p:bgPr>
        <a:gradFill flip="none" rotWithShape="1">
          <a:gsLst>
            <a:gs pos="55000">
              <a:srgbClr val="1181AE"/>
            </a:gs>
            <a:gs pos="0">
              <a:srgbClr val="1181AE"/>
            </a:gs>
            <a:gs pos="100000">
              <a:srgbClr val="095474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18672" y="2870634"/>
            <a:ext cx="5932223" cy="711081"/>
          </a:xfrm>
        </p:spPr>
        <p:txBody>
          <a:bodyPr>
            <a:normAutofit/>
          </a:bodyPr>
          <a:lstStyle>
            <a:lvl1pPr algn="ctr">
              <a:defRPr sz="36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Open Sans" pitchFamily="34" charset="0"/>
                <a:cs typeface="Open Sans" pitchFamily="34" charset="0"/>
              </a:defRPr>
            </a:lvl1pPr>
          </a:lstStyle>
          <a:p>
            <a:r>
              <a:rPr lang="en-US"/>
              <a:t>SlideModel.com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814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3886200"/>
            <a:ext cx="12192000" cy="2971800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65000"/>
                  <a:alpha val="53000"/>
                </a:schemeClr>
              </a:gs>
              <a:gs pos="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3887117"/>
            <a:ext cx="10363200" cy="610820"/>
          </a:xfrm>
        </p:spPr>
        <p:txBody>
          <a:bodyPr/>
          <a:lstStyle>
            <a:lvl1pPr algn="ctr">
              <a:defRPr lang="en-US" sz="40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399020"/>
            <a:ext cx="8534401" cy="764440"/>
          </a:xfrm>
        </p:spPr>
        <p:txBody>
          <a:bodyPr>
            <a:normAutofit/>
          </a:bodyPr>
          <a:lstStyle>
            <a:lvl1pPr marL="0" indent="0" algn="ctr">
              <a:buNone/>
              <a:defRPr lang="en-US" sz="240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6094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8D6DB-6798-42D2-B9AD-FC6F1C72FC30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DE275-BE14-4364-AEA2-5F5667C0FD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370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859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03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636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038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7C3F5-FDC3-3A3B-C9C0-7AC105467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A5311A-D7F7-AF8B-6D14-60DF20AF9D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018B99-1504-90CA-7743-0C99078D4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6529B-9CE7-472F-A765-6645DC9A5639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2A91E4-1D12-715F-5AB3-D2B365399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229691-B245-C2B0-94F5-F2CD9CF50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0BD0F-F042-4388-BB43-1C3BAF97F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990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4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549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358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388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004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529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1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9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687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838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18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model2">
    <p:bg>
      <p:bgPr>
        <a:gradFill flip="none" rotWithShape="1">
          <a:gsLst>
            <a:gs pos="55000">
              <a:srgbClr val="1181AE"/>
            </a:gs>
            <a:gs pos="0">
              <a:srgbClr val="1181AE"/>
            </a:gs>
            <a:gs pos="100000">
              <a:srgbClr val="095474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18672" y="2870634"/>
            <a:ext cx="5932223" cy="711081"/>
          </a:xfrm>
        </p:spPr>
        <p:txBody>
          <a:bodyPr>
            <a:normAutofit/>
          </a:bodyPr>
          <a:lstStyle>
            <a:lvl1pPr algn="ctr">
              <a:defRPr sz="36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Open Sans" pitchFamily="34" charset="0"/>
                <a:cs typeface="Open Sans" pitchFamily="34" charset="0"/>
              </a:defRPr>
            </a:lvl1pPr>
          </a:lstStyle>
          <a:p>
            <a:r>
              <a:rPr lang="en-US"/>
              <a:t>SlideModel.com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277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3887117"/>
            <a:ext cx="10363200" cy="610820"/>
          </a:xfrm>
        </p:spPr>
        <p:txBody>
          <a:bodyPr/>
          <a:lstStyle>
            <a:lvl1pPr algn="ctr">
              <a:defRPr lang="en-US" sz="40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6879" y="4399020"/>
            <a:ext cx="10389579" cy="764440"/>
          </a:xfrm>
        </p:spPr>
        <p:txBody>
          <a:bodyPr>
            <a:normAutofit/>
          </a:bodyPr>
          <a:lstStyle>
            <a:lvl1pPr marL="0" indent="0" algn="ctr">
              <a:buNone/>
              <a:defRPr lang="en-US" sz="240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6094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8D6DB-6798-42D2-B9AD-FC6F1C72FC30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DE275-BE14-4364-AEA2-5F5667C0FD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102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2F79D-0AB3-63DC-9E9C-A0137CDA5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B5364-9207-6A9C-B02F-63DCE90D3A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B52ACB-2197-26B7-B9C6-1458BC2001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0A6F09-529A-9D64-E22C-010545DBD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6529B-9CE7-472F-A765-6645DC9A5639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3038B6-EAC2-22B2-23B2-ED10E6B26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A1B347-960D-4100-D33C-94E813C92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0BD0F-F042-4388-BB43-1C3BAF97F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027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328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981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477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4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200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573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354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004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1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9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856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119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770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C0ACB-5F1D-1760-030D-CDCCE2E04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23A8D3-42D6-4F2A-443A-2FF9ACB50F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7AE193-8AE5-9A82-B42B-32186D675D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2F2E94-D93F-3ADB-F0E2-5FC7AA9698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7955F9-F0B1-E782-1088-A3134457F7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BD1B613-E7F1-D511-DA54-F1FD5EE9F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6529B-9CE7-472F-A765-6645DC9A5639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86D8008-C6C8-E912-5524-F1D2EF404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59DF27A-BBE5-17D8-9C95-AA4971222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0BD0F-F042-4388-BB43-1C3BAF97F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224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model2">
    <p:bg>
      <p:bgPr>
        <a:gradFill flip="none" rotWithShape="1">
          <a:gsLst>
            <a:gs pos="55000">
              <a:srgbClr val="1181AE"/>
            </a:gs>
            <a:gs pos="0">
              <a:srgbClr val="1181AE"/>
            </a:gs>
            <a:gs pos="100000">
              <a:srgbClr val="095474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18672" y="2870634"/>
            <a:ext cx="5932223" cy="711081"/>
          </a:xfrm>
        </p:spPr>
        <p:txBody>
          <a:bodyPr>
            <a:normAutofit/>
          </a:bodyPr>
          <a:lstStyle>
            <a:lvl1pPr algn="ctr">
              <a:defRPr sz="36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Open Sans" pitchFamily="34" charset="0"/>
                <a:cs typeface="Open Sans" pitchFamily="34" charset="0"/>
              </a:defRPr>
            </a:lvl1pPr>
          </a:lstStyle>
          <a:p>
            <a:r>
              <a:rPr lang="en-US"/>
              <a:t>SlideModel.com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631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gradFill>
          <a:gsLst>
            <a:gs pos="81000">
              <a:srgbClr val="EEEEEE"/>
            </a:gs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27612" y="3043730"/>
            <a:ext cx="5472863" cy="2137870"/>
          </a:xfrm>
        </p:spPr>
        <p:txBody>
          <a:bodyPr lIns="0" tIns="0" rIns="0" bIns="0" anchor="b" anchorCtr="0">
            <a:noAutofit/>
          </a:bodyPr>
          <a:lstStyle>
            <a:lvl1pPr algn="l">
              <a:defRPr lang="en-US" sz="40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8D6DB-6798-42D2-B9AD-FC6F1C72FC30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DE275-BE14-4364-AEA2-5F5667C0FD4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614297" y="5357596"/>
            <a:ext cx="5481703" cy="738404"/>
          </a:xfrm>
        </p:spPr>
        <p:txBody>
          <a:bodyPr lIns="0" rIns="0">
            <a:normAutofit/>
          </a:bodyPr>
          <a:lstStyle>
            <a:lvl1pPr marL="0" indent="0"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0537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gradFill>
          <a:gsLst>
            <a:gs pos="81000">
              <a:srgbClr val="EEEEEE"/>
            </a:gs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035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gradFill>
          <a:gsLst>
            <a:gs pos="81000">
              <a:srgbClr val="EEEEEE"/>
            </a:gs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320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gradFill>
          <a:gsLst>
            <a:gs pos="81000">
              <a:srgbClr val="EEEEEE"/>
            </a:gs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165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gradFill>
          <a:gsLst>
            <a:gs pos="81000">
              <a:srgbClr val="EEEEEE"/>
            </a:gs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592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model2">
    <p:bg>
      <p:bgPr>
        <a:gradFill flip="none" rotWithShape="1">
          <a:gsLst>
            <a:gs pos="55000">
              <a:srgbClr val="1181AE"/>
            </a:gs>
            <a:gs pos="0">
              <a:srgbClr val="1181AE"/>
            </a:gs>
            <a:gs pos="100000">
              <a:srgbClr val="095474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18672" y="2870634"/>
            <a:ext cx="5932223" cy="711081"/>
          </a:xfrm>
        </p:spPr>
        <p:txBody>
          <a:bodyPr>
            <a:normAutofit/>
          </a:bodyPr>
          <a:lstStyle>
            <a:lvl1pPr algn="ctr">
              <a:defRPr sz="36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Open Sans" pitchFamily="34" charset="0"/>
                <a:cs typeface="Open Sans" pitchFamily="34" charset="0"/>
              </a:defRPr>
            </a:lvl1pPr>
          </a:lstStyle>
          <a:p>
            <a:r>
              <a:rPr lang="en-US"/>
              <a:t>SlideModel.com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721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3887117"/>
            <a:ext cx="10363200" cy="610820"/>
          </a:xfrm>
        </p:spPr>
        <p:txBody>
          <a:bodyPr/>
          <a:lstStyle>
            <a:lvl1pPr algn="ctr">
              <a:defRPr lang="en-US" sz="40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399020"/>
            <a:ext cx="8534401" cy="764440"/>
          </a:xfrm>
        </p:spPr>
        <p:txBody>
          <a:bodyPr>
            <a:normAutofit/>
          </a:bodyPr>
          <a:lstStyle>
            <a:lvl1pPr marL="0" indent="0" algn="ctr">
              <a:buNone/>
              <a:defRPr lang="en-US" sz="240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6094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8D6DB-6798-42D2-B9AD-FC6F1C72FC30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DE275-BE14-4364-AEA2-5F5667C0FD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690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355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778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88FF9-2730-3B08-2A57-80B99FA26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B718E0-2378-731D-ED0E-BE17A52CD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6529B-9CE7-472F-A765-6645DC9A5639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BD8E9D-F1EE-84D2-3DC8-15D53B22F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784AC3-BAB8-A6CD-F442-A46D9C635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0BD0F-F042-4388-BB43-1C3BAF97F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75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201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887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4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638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80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180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146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1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9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136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193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396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model2">
    <p:bg>
      <p:bgPr>
        <a:gradFill flip="none" rotWithShape="1">
          <a:gsLst>
            <a:gs pos="55000">
              <a:srgbClr val="1181AE"/>
            </a:gs>
            <a:gs pos="0">
              <a:srgbClr val="1181AE"/>
            </a:gs>
            <a:gs pos="100000">
              <a:srgbClr val="095474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18672" y="2870634"/>
            <a:ext cx="5932223" cy="711081"/>
          </a:xfrm>
        </p:spPr>
        <p:txBody>
          <a:bodyPr>
            <a:normAutofit/>
          </a:bodyPr>
          <a:lstStyle>
            <a:lvl1pPr algn="ctr">
              <a:defRPr sz="36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Open Sans" pitchFamily="34" charset="0"/>
                <a:cs typeface="Open Sans" pitchFamily="34" charset="0"/>
              </a:defRPr>
            </a:lvl1pPr>
          </a:lstStyle>
          <a:p>
            <a:r>
              <a:rPr lang="en-US"/>
              <a:t>SlideModel.com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659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6CA448-FA6D-4B88-2113-0C9FC77EC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6529B-9CE7-472F-A765-6645DC9A5639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9951BE-6CA6-13AD-4AF7-960EA1056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EC0B07-E9FA-C27A-0751-D019BB24D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0BD0F-F042-4388-BB43-1C3BAF97F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677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AC42E-AD4F-4F14-8CC6-2562D0A45690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90225-7458-4E5F-AFE5-E142CAAEBF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281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AC42E-AD4F-4F14-8CC6-2562D0A45690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90225-7458-4E5F-AFE5-E142CAAEBF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709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AC42E-AD4F-4F14-8CC6-2562D0A45690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90225-7458-4E5F-AFE5-E142CAAEBF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650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AC42E-AD4F-4F14-8CC6-2562D0A45690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90225-7458-4E5F-AFE5-E142CAAEBF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75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AC42E-AD4F-4F14-8CC6-2562D0A45690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90225-7458-4E5F-AFE5-E142CAAEBF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617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AC42E-AD4F-4F14-8CC6-2562D0A45690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90225-7458-4E5F-AFE5-E142CAAEBF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156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AC42E-AD4F-4F14-8CC6-2562D0A45690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90225-7458-4E5F-AFE5-E142CAAEBF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020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AC42E-AD4F-4F14-8CC6-2562D0A45690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90225-7458-4E5F-AFE5-E142CAAEBF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776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AC42E-AD4F-4F14-8CC6-2562D0A45690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90225-7458-4E5F-AFE5-E142CAAEBF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809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AC42E-AD4F-4F14-8CC6-2562D0A45690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90225-7458-4E5F-AFE5-E142CAAEBF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9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98F9F-F85F-CCC9-1E79-63204CC1D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4F878-D325-9F6B-72AB-A72F40BB43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6F57E9-FFF2-85A8-E720-A7F455F025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D8EE63-8996-6A67-AEBE-E138BDB01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6529B-9CE7-472F-A765-6645DC9A5639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F11E0E-C573-2964-2FC3-B197B9700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973A23-1BB8-4E78-381C-076901963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0BD0F-F042-4388-BB43-1C3BAF97F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970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AC42E-AD4F-4F14-8CC6-2562D0A45690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90225-7458-4E5F-AFE5-E142CAAEBF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230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model2">
    <p:bg>
      <p:bgPr>
        <a:gradFill flip="none" rotWithShape="1">
          <a:gsLst>
            <a:gs pos="55000">
              <a:srgbClr val="1181AE"/>
            </a:gs>
            <a:gs pos="0">
              <a:srgbClr val="1181AE"/>
            </a:gs>
            <a:gs pos="100000">
              <a:srgbClr val="095474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18672" y="2870634"/>
            <a:ext cx="5932223" cy="711081"/>
          </a:xfrm>
        </p:spPr>
        <p:txBody>
          <a:bodyPr>
            <a:normAutofit/>
          </a:bodyPr>
          <a:lstStyle>
            <a:lvl1pPr algn="ctr">
              <a:defRPr sz="36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Open Sans" pitchFamily="34" charset="0"/>
                <a:cs typeface="Open Sans" pitchFamily="34" charset="0"/>
              </a:defRPr>
            </a:lvl1pPr>
          </a:lstStyle>
          <a:p>
            <a:r>
              <a:rPr lang="en-US"/>
              <a:t>SlideModel.com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380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556A1-9BC4-EC77-B55E-CCF9AA524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AA6AE8-2F89-A33E-C71D-8E4C7C1BD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B70681-6023-FEEE-08F6-57EB519F34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ADC4AB-51DC-1BD4-F1BC-8EB36CB9F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6529B-9CE7-472F-A765-6645DC9A5639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EDD957-9D26-C175-178F-89D6FB321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D9DEFE-11FD-DA3C-E7B6-BEFE9DBF7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0BD0F-F042-4388-BB43-1C3BAF97F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672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3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5.xml"/><Relationship Id="rId4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81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1B54806-C620-3BB1-921D-F3BA071CF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A17E7E-2CBE-B3AC-6EEC-551C0334D3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281B0F-E572-DC96-B2C3-958D21A523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406529B-9CE7-472F-A765-6645DC9A5639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E2256E-4785-47C0-869C-387A9C37AD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DD1B93-9E28-FDB6-CF6B-22FE14A66C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F50BD0F-F042-4388-BB43-1C3BAF97F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041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1" cy="711081"/>
          </a:xfrm>
          <a:prstGeom prst="rect">
            <a:avLst/>
          </a:prstGeom>
        </p:spPr>
        <p:txBody>
          <a:bodyPr vert="horz" lIns="0" tIns="60949" rIns="0" bIns="6094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138426"/>
            <a:ext cx="10972801" cy="4987739"/>
          </a:xfrm>
          <a:prstGeom prst="rect">
            <a:avLst/>
          </a:prstGeom>
        </p:spPr>
        <p:txBody>
          <a:bodyPr vert="horz" lIns="0" tIns="60949" rIns="0" bIns="6094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0" tIns="60949" rIns="0" bIns="6094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404F2-BE9A-4460-8815-8F645183555F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0" tIns="60949" rIns="0" bIns="6094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 vert="horz" lIns="0" tIns="60949" rIns="0" bIns="6094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817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20" indent="-457120" algn="l" defTabSz="1218987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j-lt"/>
          <a:ea typeface="+mn-ea"/>
          <a:cs typeface="+mn-cs"/>
        </a:defRPr>
      </a:lvl1pPr>
      <a:lvl2pPr marL="990427" indent="-380933" algn="l" defTabSz="1218987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j-lt"/>
          <a:ea typeface="+mn-ea"/>
          <a:cs typeface="+mn-cs"/>
        </a:defRPr>
      </a:lvl2pPr>
      <a:lvl3pPr marL="152373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3pPr>
      <a:lvl4pPr marL="2133227" indent="-304747" algn="l" defTabSz="121898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2742720" indent="-304747" algn="l" defTabSz="121898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335221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1000">
              <a:srgbClr val="EEEEEE"/>
            </a:gs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1" cy="711081"/>
          </a:xfrm>
          <a:prstGeom prst="rect">
            <a:avLst/>
          </a:prstGeom>
        </p:spPr>
        <p:txBody>
          <a:bodyPr vert="horz" lIns="121899" tIns="60949" rIns="121899" bIns="6094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138426"/>
            <a:ext cx="10972801" cy="4987739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404F2-BE9A-4460-8815-8F645183555F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902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20" indent="-457120" algn="l" defTabSz="1218987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j-lt"/>
          <a:ea typeface="+mn-ea"/>
          <a:cs typeface="+mn-cs"/>
        </a:defRPr>
      </a:lvl1pPr>
      <a:lvl2pPr marL="990427" indent="-380933" algn="l" defTabSz="1218987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j-lt"/>
          <a:ea typeface="+mn-ea"/>
          <a:cs typeface="+mn-cs"/>
        </a:defRPr>
      </a:lvl2pPr>
      <a:lvl3pPr marL="152373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3pPr>
      <a:lvl4pPr marL="2133227" indent="-304747" algn="l" defTabSz="121898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2742720" indent="-304747" algn="l" defTabSz="121898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335221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1" cy="71108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138426"/>
            <a:ext cx="10972801" cy="498773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404F2-BE9A-4460-8815-8F645183555F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514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20" indent="-457120" algn="l" defTabSz="121898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j-lt"/>
          <a:ea typeface="+mn-ea"/>
          <a:cs typeface="+mn-cs"/>
        </a:defRPr>
      </a:lvl1pPr>
      <a:lvl2pPr marL="990427" indent="-380933" algn="l" defTabSz="121898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j-lt"/>
          <a:ea typeface="+mn-ea"/>
          <a:cs typeface="+mn-cs"/>
        </a:defRPr>
      </a:lvl2pPr>
      <a:lvl3pPr marL="152373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3pPr>
      <a:lvl4pPr marL="2133227" indent="-304747" algn="l" defTabSz="1218987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2742720" indent="-304747" algn="l" defTabSz="1218987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335221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1000">
              <a:srgbClr val="EEEEEE"/>
            </a:gs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1" cy="711081"/>
          </a:xfrm>
          <a:prstGeom prst="rect">
            <a:avLst/>
          </a:prstGeom>
        </p:spPr>
        <p:txBody>
          <a:bodyPr vert="horz" lIns="0" tIns="60949" rIns="0" bIns="6094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138426"/>
            <a:ext cx="10972801" cy="4987739"/>
          </a:xfrm>
          <a:prstGeom prst="rect">
            <a:avLst/>
          </a:prstGeom>
        </p:spPr>
        <p:txBody>
          <a:bodyPr vert="horz" lIns="0" tIns="60949" rIns="0" bIns="6094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404F2-BE9A-4460-8815-8F645183555F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75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spcBef>
          <a:spcPct val="0"/>
        </a:spcBef>
        <a:buNone/>
        <a:defRPr sz="36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0" indent="0" algn="l" defTabSz="1218987" rtl="0" eaLnBrk="1" latinLnBrk="0" hangingPunct="1">
        <a:spcBef>
          <a:spcPct val="20000"/>
        </a:spcBef>
        <a:buFontTx/>
        <a:buNone/>
        <a:defRPr sz="1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09494" indent="0" algn="l" defTabSz="1218987" rtl="0" eaLnBrk="1" latinLnBrk="0" hangingPunct="1">
        <a:spcBef>
          <a:spcPct val="20000"/>
        </a:spcBef>
        <a:buFontTx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218986" indent="0" algn="l" defTabSz="1218987" rtl="0" eaLnBrk="1" latinLnBrk="0" hangingPunct="1">
        <a:spcBef>
          <a:spcPct val="20000"/>
        </a:spcBef>
        <a:buFontTx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828480" indent="0" algn="l" defTabSz="1218987" rtl="0" eaLnBrk="1" latinLnBrk="0" hangingPunct="1">
        <a:spcBef>
          <a:spcPct val="20000"/>
        </a:spcBef>
        <a:buFontTx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437973" indent="0" algn="l" defTabSz="1218987" rtl="0" eaLnBrk="1" latinLnBrk="0" hangingPunct="1">
        <a:spcBef>
          <a:spcPct val="20000"/>
        </a:spcBef>
        <a:buFontTx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35221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1" cy="711081"/>
          </a:xfrm>
          <a:prstGeom prst="rect">
            <a:avLst/>
          </a:prstGeom>
        </p:spPr>
        <p:txBody>
          <a:bodyPr vert="horz" lIns="0" tIns="60949" rIns="0" bIns="6094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138426"/>
            <a:ext cx="10972801" cy="4987739"/>
          </a:xfrm>
          <a:prstGeom prst="rect">
            <a:avLst/>
          </a:prstGeom>
        </p:spPr>
        <p:txBody>
          <a:bodyPr vert="horz" lIns="0" tIns="60949" rIns="0" bIns="6094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0" tIns="60949" rIns="0" bIns="6094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404F2-BE9A-4460-8815-8F645183555F}" type="datetimeFigureOut">
              <a:rPr lang="en-US" smtClean="0"/>
              <a:pPr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0" tIns="60949" rIns="0" bIns="6094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 vert="horz" lIns="0" tIns="60949" rIns="0" bIns="6094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224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20" indent="-457120" algn="l" defTabSz="1218987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j-lt"/>
          <a:ea typeface="+mn-ea"/>
          <a:cs typeface="+mn-cs"/>
        </a:defRPr>
      </a:lvl1pPr>
      <a:lvl2pPr marL="990427" indent="-380933" algn="l" defTabSz="1218987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j-lt"/>
          <a:ea typeface="+mn-ea"/>
          <a:cs typeface="+mn-cs"/>
        </a:defRPr>
      </a:lvl2pPr>
      <a:lvl3pPr marL="152373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3pPr>
      <a:lvl4pPr marL="2133227" indent="-304747" algn="l" defTabSz="121898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2742720" indent="-304747" algn="l" defTabSz="121898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335221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AC42E-AD4F-4F14-8CC6-2562D0A45690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90225-7458-4E5F-AFE5-E142CAAEBF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632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6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13" Type="http://schemas.openxmlformats.org/officeDocument/2006/relationships/image" Target="../media/image34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sv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37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sv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10" Type="http://schemas.openxmlformats.org/officeDocument/2006/relationships/image" Target="../media/image31.svg"/><Relationship Id="rId4" Type="http://schemas.openxmlformats.org/officeDocument/2006/relationships/image" Target="../media/image25.svg"/><Relationship Id="rId9" Type="http://schemas.openxmlformats.org/officeDocument/2006/relationships/image" Target="../media/image30.png"/><Relationship Id="rId14" Type="http://schemas.openxmlformats.org/officeDocument/2006/relationships/image" Target="../media/image35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3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jpe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smc.com/static/abouttsmcaz/index.htm?utm_source=chatgpt.com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azcommerce.com/news-events/news/2024/4/tsmc-arizona-and-us-department-of-commerce-announce-up-to-66-billion-in-proposed-chips-act-direct-funding/?utm_source=chatgpt.com" TargetMode="External"/><Relationship Id="rId4" Type="http://schemas.openxmlformats.org/officeDocument/2006/relationships/hyperlink" Target="https://www.azcommerce.com/news-events/news/2025/3/president-trump-tsmc-announce-100-billion-investment-in-arizona/?utm_source=chatgpt.com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hyperlink" Target="https://www.nist.gov/chips/tsmc-arizona-phoenix?utm_source=chatgpt.com" TargetMode="External"/><Relationship Id="rId7" Type="http://schemas.openxmlformats.org/officeDocument/2006/relationships/image" Target="../media/image18.png"/><Relationship Id="rId12" Type="http://schemas.openxmlformats.org/officeDocument/2006/relationships/image" Target="../media/image23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.sv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svg"/><Relationship Id="rId4" Type="http://schemas.openxmlformats.org/officeDocument/2006/relationships/hyperlink" Target="https://www.tsmc.com/static/abouttsmcaz/index.htm?utm_source=chatgpt.com" TargetMode="External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implymac.com/tech/tsmc-arizona-plant?utm_source=chatgpt.com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1.xml"/><Relationship Id="rId6" Type="http://schemas.openxmlformats.org/officeDocument/2006/relationships/hyperlink" Target="https://www.axios.com/local/phoenix/2025/01/06/asu-semiconductor-manufacturing-packaging-research-and-development-facility?utm_source=chatgpt.com" TargetMode="External"/><Relationship Id="rId5" Type="http://schemas.openxmlformats.org/officeDocument/2006/relationships/hyperlink" Target="https://www.tomshardware.com/tech-industry/semiconductors/amkor-arizona-plant-plans-approved?utm_source=chatgpt.com" TargetMode="External"/><Relationship Id="rId4" Type="http://schemas.openxmlformats.org/officeDocument/2006/relationships/hyperlink" Target="https://www.constructionowners.com/news/tsmc-to-begin-3rd-fab-construction-in-arizona-by-mid-2025-one-year-early?utm_source=chatgpt.com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-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918" b="31103"/>
          <a:stretch/>
        </p:blipFill>
        <p:spPr>
          <a:xfrm>
            <a:off x="0" y="1600"/>
            <a:ext cx="12192000" cy="6803847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5044440" y="3427448"/>
            <a:ext cx="2103120" cy="21031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Economic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&amp;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Workforce Development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22705" y="1009756"/>
            <a:ext cx="11945006" cy="1561196"/>
            <a:chOff x="-3535457" y="-90622"/>
            <a:chExt cx="11945006" cy="1561196"/>
          </a:xfrm>
        </p:grpSpPr>
        <p:sp>
          <p:nvSpPr>
            <p:cNvPr id="4" name="Rectangle 3"/>
            <p:cNvSpPr/>
            <p:nvPr/>
          </p:nvSpPr>
          <p:spPr>
            <a:xfrm flipH="1">
              <a:off x="-3535457" y="701133"/>
              <a:ext cx="11945006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/>
              <a:r>
                <a:rPr lang="en-US" sz="4400" b="1">
                  <a:solidFill>
                    <a:schemeClr val="bg1">
                      <a:lumMod val="95000"/>
                    </a:schemeClr>
                  </a:solidFill>
                </a:rPr>
                <a:t>Aligning Our Efforts in Yavapai County</a:t>
              </a:r>
              <a:endParaRPr kumimoji="0" lang="en-US" sz="4400" b="1" i="0" u="none" strike="noStrike" kern="1200" cap="none" spc="-30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 flipH="1">
              <a:off x="-975616" y="-90622"/>
              <a:ext cx="6729467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endParaRPr kumimoji="0" lang="en-US" sz="4000" b="1" i="0" u="none" strike="noStrike" kern="1200" cap="none" spc="-15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2280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073F308A-9D4E-A684-5787-DEF8C3063322}"/>
              </a:ext>
            </a:extLst>
          </p:cNvPr>
          <p:cNvGrpSpPr/>
          <p:nvPr/>
        </p:nvGrpSpPr>
        <p:grpSpPr>
          <a:xfrm rot="987981">
            <a:off x="4263995" y="2462183"/>
            <a:ext cx="3248992" cy="4189991"/>
            <a:chOff x="5284140" y="3068960"/>
            <a:chExt cx="1620543" cy="2091707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52C33DCC-1B26-EB3A-F272-6B5E7D8AEF3A}"/>
                </a:ext>
              </a:extLst>
            </p:cNvPr>
            <p:cNvSpPr/>
            <p:nvPr/>
          </p:nvSpPr>
          <p:spPr>
            <a:xfrm rot="1265022">
              <a:off x="5631541" y="4623289"/>
              <a:ext cx="233732" cy="233732"/>
            </a:xfrm>
            <a:prstGeom prst="ellipse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25400" cap="flat" cmpd="sng" algn="ctr">
              <a:noFill/>
              <a:prstDash val="solid"/>
            </a:ln>
            <a:effectLst/>
            <a:scene3d>
              <a:camera prst="isometricOffAxis2Top"/>
              <a:lightRig rig="flat" dir="t"/>
            </a:scene3d>
            <a:sp3d>
              <a:bevelT w="0" h="336550"/>
            </a:sp3d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F5608D68-EEFF-819E-D56C-37B95407BE63}"/>
                </a:ext>
              </a:extLst>
            </p:cNvPr>
            <p:cNvSpPr/>
            <p:nvPr/>
          </p:nvSpPr>
          <p:spPr>
            <a:xfrm rot="1265022">
              <a:off x="5633298" y="4436970"/>
              <a:ext cx="311643" cy="395176"/>
            </a:xfrm>
            <a:prstGeom prst="ellipse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25400" cap="flat" cmpd="sng" algn="ctr">
              <a:noFill/>
              <a:prstDash val="solid"/>
            </a:ln>
            <a:effectLst/>
            <a:scene3d>
              <a:camera prst="isometricOffAxis2Top"/>
              <a:lightRig rig="flat" dir="t"/>
            </a:scene3d>
            <a:sp3d prstMaterial="plastic">
              <a:bevelT w="0" h="196850"/>
            </a:sp3d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0F6CB8AF-D42D-5716-1784-1180C14B99B5}"/>
                </a:ext>
              </a:extLst>
            </p:cNvPr>
            <p:cNvSpPr/>
            <p:nvPr/>
          </p:nvSpPr>
          <p:spPr>
            <a:xfrm rot="1265022">
              <a:off x="5517593" y="4833442"/>
              <a:ext cx="252162" cy="327225"/>
            </a:xfrm>
            <a:prstGeom prst="ellipse">
              <a:avLst/>
            </a:prstGeom>
            <a:solidFill>
              <a:sysClr val="windowText" lastClr="000000">
                <a:lumMod val="95000"/>
                <a:lumOff val="5000"/>
              </a:sysClr>
            </a:solidFill>
            <a:ln w="25400" cap="flat" cmpd="sng" algn="ctr">
              <a:noFill/>
              <a:prstDash val="solid"/>
            </a:ln>
            <a:effectLst/>
            <a:scene3d>
              <a:camera prst="isometricOffAxis2Top"/>
              <a:lightRig rig="contrasting" dir="t"/>
            </a:scene3d>
            <a:sp3d prstMaterial="plastic">
              <a:bevelT w="0" h="1022350"/>
            </a:sp3d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89747C1B-81DE-C0AD-097C-9451A03D56F7}"/>
                </a:ext>
              </a:extLst>
            </p:cNvPr>
            <p:cNvGrpSpPr/>
            <p:nvPr/>
          </p:nvGrpSpPr>
          <p:grpSpPr>
            <a:xfrm>
              <a:off x="5284140" y="3068960"/>
              <a:ext cx="1620543" cy="1620543"/>
              <a:chOff x="2061964" y="1628800"/>
              <a:chExt cx="2038628" cy="2038628"/>
            </a:xfrm>
          </p:grpSpPr>
          <p:sp>
            <p:nvSpPr>
              <p:cNvPr id="32" name="Donut 6">
                <a:extLst>
                  <a:ext uri="{FF2B5EF4-FFF2-40B4-BE49-F238E27FC236}">
                    <a16:creationId xmlns:a16="http://schemas.microsoft.com/office/drawing/2014/main" id="{06490134-B86A-7AFE-07AE-750A84811995}"/>
                  </a:ext>
                </a:extLst>
              </p:cNvPr>
              <p:cNvSpPr/>
              <p:nvPr/>
            </p:nvSpPr>
            <p:spPr>
              <a:xfrm>
                <a:off x="2061964" y="1628800"/>
                <a:ext cx="2038628" cy="2038628"/>
              </a:xfrm>
              <a:prstGeom prst="donut">
                <a:avLst>
                  <a:gd name="adj" fmla="val 4052"/>
                </a:avLst>
              </a:prstGeom>
              <a:solidFill>
                <a:sysClr val="windowText" lastClr="000000">
                  <a:lumMod val="75000"/>
                  <a:lumOff val="25000"/>
                </a:sysClr>
              </a:solidFill>
              <a:ln w="25400" cap="flat" cmpd="sng" algn="ctr">
                <a:noFill/>
                <a:prstDash val="solid"/>
              </a:ln>
              <a:effectLst/>
              <a:scene3d>
                <a:camera prst="orthographicFront"/>
                <a:lightRig rig="flat" dir="t"/>
              </a:scene3d>
              <a:sp3d extrusionH="76200" contourW="12700" prstMaterial="metal">
                <a:bevelT w="1358900" h="254000"/>
                <a:extrusionClr>
                  <a:sysClr val="windowText" lastClr="000000">
                    <a:lumMod val="50000"/>
                    <a:lumOff val="50000"/>
                  </a:sysClr>
                </a:extrusionClr>
                <a:contourClr>
                  <a:sysClr val="window" lastClr="FFFFFF">
                    <a:lumMod val="65000"/>
                  </a:sysClr>
                </a:contourClr>
              </a:sp3d>
            </p:spPr>
            <p:txBody>
              <a:bodyPr rtlCol="0" anchor="ctr"/>
              <a:lstStyle/>
              <a:p>
                <a:pPr marL="0" marR="0" lvl="0" indent="0" algn="ctr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7EAB5281-DBFF-4DCB-6FD3-0ECD4124E449}"/>
                  </a:ext>
                </a:extLst>
              </p:cNvPr>
              <p:cNvSpPr/>
              <p:nvPr/>
            </p:nvSpPr>
            <p:spPr>
              <a:xfrm>
                <a:off x="2248185" y="1726811"/>
                <a:ext cx="1754396" cy="1705391"/>
              </a:xfrm>
              <a:prstGeom prst="ellipse">
                <a:avLst/>
              </a:prstGeom>
              <a:gradFill flip="none" rotWithShape="1">
                <a:gsLst>
                  <a:gs pos="0">
                    <a:srgbClr val="83B7E6">
                      <a:alpha val="14000"/>
                    </a:srgbClr>
                  </a:gs>
                  <a:gs pos="100000">
                    <a:srgbClr val="A0C8EA">
                      <a:alpha val="0"/>
                    </a:srgbClr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89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B3C7612E-ABC2-7186-DFE3-6E9D60A17EAE}"/>
                  </a:ext>
                </a:extLst>
              </p:cNvPr>
              <p:cNvSpPr/>
              <p:nvPr/>
            </p:nvSpPr>
            <p:spPr>
              <a:xfrm rot="761494">
                <a:off x="2349224" y="1706940"/>
                <a:ext cx="1574937" cy="1229043"/>
              </a:xfrm>
              <a:prstGeom prst="ellipse">
                <a:avLst/>
              </a:prstGeom>
              <a:gradFill>
                <a:gsLst>
                  <a:gs pos="16000">
                    <a:sysClr val="window" lastClr="FFFFFF">
                      <a:lumMod val="85000"/>
                    </a:sysClr>
                  </a:gs>
                  <a:gs pos="100000">
                    <a:sysClr val="window" lastClr="FFFFFF">
                      <a:alpha val="0"/>
                    </a:sysClr>
                  </a:gs>
                </a:gsLst>
                <a:lin ang="5400000" scaled="1"/>
              </a:gradFill>
              <a:ln w="127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</p:grpSp>
      <p:sp>
        <p:nvSpPr>
          <p:cNvPr id="25" name="Oval 24">
            <a:extLst>
              <a:ext uri="{FF2B5EF4-FFF2-40B4-BE49-F238E27FC236}">
                <a16:creationId xmlns:a16="http://schemas.microsoft.com/office/drawing/2014/main" id="{70563806-E983-A8EF-78F5-85792F6C22FB}"/>
              </a:ext>
            </a:extLst>
          </p:cNvPr>
          <p:cNvSpPr/>
          <p:nvPr/>
        </p:nvSpPr>
        <p:spPr>
          <a:xfrm>
            <a:off x="1799679" y="2802816"/>
            <a:ext cx="2197708" cy="2268025"/>
          </a:xfrm>
          <a:prstGeom prst="ellipse">
            <a:avLst/>
          </a:prstGeom>
          <a:solidFill>
            <a:srgbClr val="ECB448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91440" tIns="45720" rIns="91440" bIns="45720" rtlCol="0" anchor="ctr"/>
          <a:lstStyle/>
          <a:p>
            <a:pPr algn="ctr" defTabSz="1218987"/>
            <a:endParaRPr lang="en-US" sz="1050"/>
          </a:p>
          <a:p>
            <a:pPr algn="ctr" defTabSz="1218987"/>
            <a:endParaRPr lang="en-US" b="1">
              <a:solidFill>
                <a:schemeClr val="bg1"/>
              </a:solidFill>
            </a:endParaRPr>
          </a:p>
          <a:p>
            <a:pPr algn="ctr" defTabSz="1218987"/>
            <a:r>
              <a:rPr lang="en-US" sz="1600" b="1" dirty="0">
                <a:solidFill>
                  <a:schemeClr val="bg1"/>
                </a:solidFill>
              </a:rPr>
              <a:t>Hundreds to Low Thousands of  Jobs Over Time</a:t>
            </a:r>
            <a:endParaRPr lang="en-US" sz="1600" dirty="0">
              <a:solidFill>
                <a:schemeClr val="bg1"/>
              </a:solidFill>
            </a:endParaRPr>
          </a:p>
          <a:p>
            <a:pPr marL="0" marR="0" lvl="0" indent="0" algn="ctr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Donut 6">
            <a:extLst>
              <a:ext uri="{FF2B5EF4-FFF2-40B4-BE49-F238E27FC236}">
                <a16:creationId xmlns:a16="http://schemas.microsoft.com/office/drawing/2014/main" id="{40795D5E-0E19-61B2-9203-12F7D8C0A385}"/>
              </a:ext>
            </a:extLst>
          </p:cNvPr>
          <p:cNvSpPr/>
          <p:nvPr/>
        </p:nvSpPr>
        <p:spPr>
          <a:xfrm rot="987981">
            <a:off x="1722301" y="2763916"/>
            <a:ext cx="2349024" cy="2346992"/>
          </a:xfrm>
          <a:prstGeom prst="donut">
            <a:avLst>
              <a:gd name="adj" fmla="val 4052"/>
            </a:avLst>
          </a:prstGeom>
          <a:solidFill>
            <a:sysClr val="windowText" lastClr="000000">
              <a:lumMod val="75000"/>
              <a:lumOff val="25000"/>
            </a:sysClr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flat" dir="t"/>
          </a:scene3d>
          <a:sp3d extrusionH="76200" contourW="12700" prstMaterial="metal">
            <a:bevelT w="1358900" h="254000"/>
            <a:extrusionClr>
              <a:sysClr val="windowText" lastClr="000000">
                <a:lumMod val="50000"/>
                <a:lumOff val="50000"/>
              </a:sysClr>
            </a:extrusionClr>
            <a:contourClr>
              <a:sysClr val="window" lastClr="FFFFFF">
                <a:lumMod val="65000"/>
              </a:sysClr>
            </a:contourClr>
          </a:sp3d>
        </p:spPr>
        <p:txBody>
          <a:bodyPr rtlCol="0" anchor="ctr"/>
          <a:lstStyle/>
          <a:p>
            <a:pPr marL="0" marR="0" lvl="0" indent="0" algn="ctr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CF8D5FE5-A8A9-19C5-D401-620DF008CA7E}"/>
              </a:ext>
            </a:extLst>
          </p:cNvPr>
          <p:cNvSpPr/>
          <p:nvPr/>
        </p:nvSpPr>
        <p:spPr>
          <a:xfrm rot="1749475">
            <a:off x="614708" y="2440804"/>
            <a:ext cx="1814733" cy="1414949"/>
          </a:xfrm>
          <a:prstGeom prst="ellipse">
            <a:avLst/>
          </a:prstGeom>
          <a:gradFill>
            <a:gsLst>
              <a:gs pos="0">
                <a:sysClr val="window" lastClr="FFFFFF">
                  <a:alpha val="32000"/>
                </a:sysClr>
              </a:gs>
              <a:gs pos="48000">
                <a:sysClr val="window" lastClr="FFFFFF">
                  <a:alpha val="0"/>
                </a:sysClr>
              </a:gs>
            </a:gsLst>
            <a:lin ang="5400000" scaled="1"/>
          </a:gra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EF39B3B-0B5A-FE83-085C-7F557009420B}"/>
              </a:ext>
            </a:extLst>
          </p:cNvPr>
          <p:cNvGrpSpPr/>
          <p:nvPr/>
        </p:nvGrpSpPr>
        <p:grpSpPr>
          <a:xfrm rot="987981">
            <a:off x="2750540" y="-151244"/>
            <a:ext cx="3862858" cy="3079411"/>
            <a:chOff x="1160967" y="1464165"/>
            <a:chExt cx="3352427" cy="2674816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7BA66E80-5EE0-6523-F56C-308144BC7254}"/>
                </a:ext>
              </a:extLst>
            </p:cNvPr>
            <p:cNvSpPr/>
            <p:nvPr/>
          </p:nvSpPr>
          <p:spPr>
            <a:xfrm>
              <a:off x="1209737" y="2158217"/>
              <a:ext cx="1987063" cy="1931559"/>
            </a:xfrm>
            <a:prstGeom prst="ellipse">
              <a:avLst/>
            </a:prstGeom>
            <a:solidFill>
              <a:srgbClr val="E35A35">
                <a:lumMod val="7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Donut 6">
              <a:extLst>
                <a:ext uri="{FF2B5EF4-FFF2-40B4-BE49-F238E27FC236}">
                  <a16:creationId xmlns:a16="http://schemas.microsoft.com/office/drawing/2014/main" id="{DC7B4C12-0481-2108-C233-E96231F9C565}"/>
                </a:ext>
              </a:extLst>
            </p:cNvPr>
            <p:cNvSpPr/>
            <p:nvPr/>
          </p:nvSpPr>
          <p:spPr>
            <a:xfrm>
              <a:off x="1160967" y="2100353"/>
              <a:ext cx="2038628" cy="2038628"/>
            </a:xfrm>
            <a:prstGeom prst="donut">
              <a:avLst>
                <a:gd name="adj" fmla="val 4052"/>
              </a:avLst>
            </a:prstGeom>
            <a:solidFill>
              <a:sysClr val="windowText" lastClr="000000">
                <a:lumMod val="75000"/>
                <a:lumOff val="25000"/>
              </a:sysClr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flat" dir="t"/>
            </a:scene3d>
            <a:sp3d extrusionH="76200" contourW="12700" prstMaterial="metal">
              <a:bevelT w="1358900" h="254000"/>
              <a:extrusionClr>
                <a:sysClr val="windowText" lastClr="000000">
                  <a:lumMod val="50000"/>
                  <a:lumOff val="50000"/>
                </a:sysClr>
              </a:extrusionClr>
              <a:contourClr>
                <a:sysClr val="window" lastClr="FFFFFF">
                  <a:lumMod val="65000"/>
                </a:sysClr>
              </a:contourClr>
            </a:sp3d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2D006246-F0E3-2D0F-6E31-D5AE9305822E}"/>
                </a:ext>
              </a:extLst>
            </p:cNvPr>
            <p:cNvSpPr/>
            <p:nvPr/>
          </p:nvSpPr>
          <p:spPr>
            <a:xfrm rot="761494">
              <a:off x="2938457" y="1464165"/>
              <a:ext cx="1574937" cy="1229043"/>
            </a:xfrm>
            <a:prstGeom prst="ellipse">
              <a:avLst/>
            </a:prstGeom>
            <a:gradFill>
              <a:gsLst>
                <a:gs pos="0">
                  <a:sysClr val="window" lastClr="FFFFFF">
                    <a:alpha val="32000"/>
                  </a:sysClr>
                </a:gs>
                <a:gs pos="48000">
                  <a:sysClr val="window" lastClr="FFFFFF">
                    <a:alpha val="0"/>
                  </a:sysClr>
                </a:gs>
              </a:gsLst>
              <a:lin ang="5400000" scaled="1"/>
            </a:gra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63240D3-4569-4576-2BF8-4C19CF9810B0}"/>
              </a:ext>
            </a:extLst>
          </p:cNvPr>
          <p:cNvGrpSpPr/>
          <p:nvPr/>
        </p:nvGrpSpPr>
        <p:grpSpPr>
          <a:xfrm rot="987981">
            <a:off x="7370201" y="1256681"/>
            <a:ext cx="2694493" cy="2806250"/>
            <a:chOff x="3032495" y="2119321"/>
            <a:chExt cx="2338447" cy="2437545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7ED70DE0-2B60-ABD7-E17C-4D013D21DA5D}"/>
                </a:ext>
              </a:extLst>
            </p:cNvPr>
            <p:cNvSpPr/>
            <p:nvPr/>
          </p:nvSpPr>
          <p:spPr>
            <a:xfrm>
              <a:off x="3360296" y="2546203"/>
              <a:ext cx="1987064" cy="1931559"/>
            </a:xfrm>
            <a:prstGeom prst="ellipse">
              <a:avLst/>
            </a:prstGeom>
            <a:solidFill>
              <a:srgbClr val="8BB74C">
                <a:lumMod val="7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Donut 6">
              <a:extLst>
                <a:ext uri="{FF2B5EF4-FFF2-40B4-BE49-F238E27FC236}">
                  <a16:creationId xmlns:a16="http://schemas.microsoft.com/office/drawing/2014/main" id="{6DF48211-A0FC-05CA-EECF-5DBBEAB984BA}"/>
                </a:ext>
              </a:extLst>
            </p:cNvPr>
            <p:cNvSpPr/>
            <p:nvPr/>
          </p:nvSpPr>
          <p:spPr>
            <a:xfrm>
              <a:off x="3332314" y="2518238"/>
              <a:ext cx="2038628" cy="2038628"/>
            </a:xfrm>
            <a:prstGeom prst="donut">
              <a:avLst>
                <a:gd name="adj" fmla="val 4052"/>
              </a:avLst>
            </a:prstGeom>
            <a:solidFill>
              <a:sysClr val="windowText" lastClr="000000">
                <a:lumMod val="75000"/>
                <a:lumOff val="25000"/>
              </a:sysClr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flat" dir="t"/>
            </a:scene3d>
            <a:sp3d extrusionH="76200" contourW="12700" prstMaterial="metal">
              <a:bevelT w="1358900" h="254000"/>
              <a:extrusionClr>
                <a:sysClr val="windowText" lastClr="000000">
                  <a:lumMod val="50000"/>
                  <a:lumOff val="50000"/>
                </a:sysClr>
              </a:extrusionClr>
              <a:contourClr>
                <a:sysClr val="window" lastClr="FFFFFF">
                  <a:lumMod val="65000"/>
                </a:sysClr>
              </a:contourClr>
            </a:sp3d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96720DCE-B53F-FCF0-1AE9-E4A793B8DDCD}"/>
                </a:ext>
              </a:extLst>
            </p:cNvPr>
            <p:cNvSpPr/>
            <p:nvPr/>
          </p:nvSpPr>
          <p:spPr>
            <a:xfrm rot="761494">
              <a:off x="3032495" y="2119321"/>
              <a:ext cx="1574937" cy="1229043"/>
            </a:xfrm>
            <a:prstGeom prst="ellipse">
              <a:avLst/>
            </a:prstGeom>
            <a:gradFill>
              <a:gsLst>
                <a:gs pos="0">
                  <a:sysClr val="window" lastClr="FFFFFF">
                    <a:alpha val="32000"/>
                  </a:sysClr>
                </a:gs>
                <a:gs pos="48000">
                  <a:sysClr val="window" lastClr="FFFFFF">
                    <a:alpha val="0"/>
                  </a:sysClr>
                </a:gs>
              </a:gsLst>
              <a:lin ang="5400000" scaled="1"/>
            </a:gra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2CE0DA9-723E-CB5A-8D01-F3ED54BCF475}"/>
              </a:ext>
            </a:extLst>
          </p:cNvPr>
          <p:cNvGrpSpPr/>
          <p:nvPr/>
        </p:nvGrpSpPr>
        <p:grpSpPr>
          <a:xfrm rot="987981">
            <a:off x="7682752" y="4222436"/>
            <a:ext cx="2349024" cy="2346992"/>
            <a:chOff x="2302186" y="2964869"/>
            <a:chExt cx="2038628" cy="2038628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02CB3643-2412-9525-D3AC-EFE4BB5AA675}"/>
                </a:ext>
              </a:extLst>
            </p:cNvPr>
            <p:cNvSpPr/>
            <p:nvPr/>
          </p:nvSpPr>
          <p:spPr>
            <a:xfrm>
              <a:off x="2333565" y="3016749"/>
              <a:ext cx="1987064" cy="1931558"/>
            </a:xfrm>
            <a:prstGeom prst="ellipse">
              <a:avLst/>
            </a:prstGeom>
            <a:solidFill>
              <a:srgbClr val="5FB7A2">
                <a:lumMod val="7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Donut 6">
              <a:extLst>
                <a:ext uri="{FF2B5EF4-FFF2-40B4-BE49-F238E27FC236}">
                  <a16:creationId xmlns:a16="http://schemas.microsoft.com/office/drawing/2014/main" id="{68331504-2CA8-9FC3-0842-99269A3CEEBC}"/>
                </a:ext>
              </a:extLst>
            </p:cNvPr>
            <p:cNvSpPr/>
            <p:nvPr/>
          </p:nvSpPr>
          <p:spPr>
            <a:xfrm>
              <a:off x="2302186" y="2964869"/>
              <a:ext cx="2038628" cy="2038628"/>
            </a:xfrm>
            <a:prstGeom prst="donut">
              <a:avLst>
                <a:gd name="adj" fmla="val 4052"/>
              </a:avLst>
            </a:prstGeom>
            <a:solidFill>
              <a:sysClr val="windowText" lastClr="000000">
                <a:lumMod val="75000"/>
                <a:lumOff val="25000"/>
              </a:sysClr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flat" dir="t"/>
            </a:scene3d>
            <a:sp3d extrusionH="76200" contourW="12700" prstMaterial="metal">
              <a:bevelT w="1358900" h="254000"/>
              <a:extrusionClr>
                <a:sysClr val="windowText" lastClr="000000">
                  <a:lumMod val="50000"/>
                  <a:lumOff val="50000"/>
                </a:sysClr>
              </a:extrusionClr>
              <a:contourClr>
                <a:sysClr val="window" lastClr="FFFFFF">
                  <a:lumMod val="65000"/>
                </a:sysClr>
              </a:contourClr>
            </a:sp3d>
          </p:spPr>
          <p:txBody>
            <a:bodyPr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97F2445D-B2AC-D996-B823-BE0A7ECB0AA0}"/>
                </a:ext>
              </a:extLst>
            </p:cNvPr>
            <p:cNvSpPr/>
            <p:nvPr/>
          </p:nvSpPr>
          <p:spPr>
            <a:xfrm rot="761494">
              <a:off x="2520515" y="3012736"/>
              <a:ext cx="1574936" cy="1229043"/>
            </a:xfrm>
            <a:prstGeom prst="ellipse">
              <a:avLst/>
            </a:prstGeom>
            <a:gradFill>
              <a:gsLst>
                <a:gs pos="0">
                  <a:sysClr val="window" lastClr="FFFFFF">
                    <a:alpha val="32000"/>
                  </a:sysClr>
                </a:gs>
                <a:gs pos="48000">
                  <a:sysClr val="window" lastClr="FFFFFF">
                    <a:alpha val="0"/>
                  </a:sysClr>
                </a:gs>
              </a:gsLst>
              <a:lin ang="5400000" scaled="1"/>
            </a:gra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</a:endParaRPr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4CCDDC2A-1C8D-8F2A-6A07-632ADF9156D0}"/>
              </a:ext>
            </a:extLst>
          </p:cNvPr>
          <p:cNvSpPr/>
          <p:nvPr/>
        </p:nvSpPr>
        <p:spPr>
          <a:xfrm rot="1749475">
            <a:off x="8076647" y="4354221"/>
            <a:ext cx="1814732" cy="1414949"/>
          </a:xfrm>
          <a:prstGeom prst="ellipse">
            <a:avLst/>
          </a:prstGeom>
          <a:gradFill>
            <a:gsLst>
              <a:gs pos="0">
                <a:sysClr val="window" lastClr="FFFFFF">
                  <a:alpha val="32000"/>
                </a:sysClr>
              </a:gs>
              <a:gs pos="48000">
                <a:sysClr val="window" lastClr="FFFFFF">
                  <a:alpha val="0"/>
                </a:sysClr>
              </a:gs>
            </a:gsLst>
            <a:lin ang="5400000" scaled="1"/>
          </a:gra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09D4BB3-7C66-BD5C-2F36-0DB12E692B59}"/>
              </a:ext>
            </a:extLst>
          </p:cNvPr>
          <p:cNvSpPr txBox="1"/>
          <p:nvPr/>
        </p:nvSpPr>
        <p:spPr>
          <a:xfrm>
            <a:off x="2748710" y="981420"/>
            <a:ext cx="2182655" cy="101566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Increased Demand for Housing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3335345-8C0A-B792-600A-7431B93CE0DF}"/>
              </a:ext>
            </a:extLst>
          </p:cNvPr>
          <p:cNvSpPr txBox="1"/>
          <p:nvPr/>
        </p:nvSpPr>
        <p:spPr>
          <a:xfrm>
            <a:off x="7821723" y="2413368"/>
            <a:ext cx="2049827" cy="120032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Rising Property Values &amp;</a:t>
            </a:r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 Growing </a:t>
            </a:r>
            <a:endParaRPr lang="en-US">
              <a:solidFill>
                <a:schemeClr val="bg1"/>
              </a:solidFill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Tax base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368B54A-5474-1700-163F-4ADD304BA15F}"/>
              </a:ext>
            </a:extLst>
          </p:cNvPr>
          <p:cNvSpPr txBox="1"/>
          <p:nvPr/>
        </p:nvSpPr>
        <p:spPr>
          <a:xfrm>
            <a:off x="7675646" y="4714358"/>
            <a:ext cx="2362904" cy="110799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2200" b="1">
                <a:solidFill>
                  <a:schemeClr val="bg1"/>
                </a:solidFill>
              </a:rPr>
              <a:t>New</a:t>
            </a:r>
            <a:endParaRPr lang="en-US"/>
          </a:p>
          <a:p>
            <a:pPr algn="ctr"/>
            <a:r>
              <a:rPr lang="en-US" sz="2200" b="1" dirty="0">
                <a:solidFill>
                  <a:schemeClr val="bg1"/>
                </a:solidFill>
              </a:rPr>
              <a:t>Infrastructure </a:t>
            </a:r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sz="2200" b="1" dirty="0">
                <a:solidFill>
                  <a:schemeClr val="bg1"/>
                </a:solidFill>
              </a:rPr>
              <a:t>Requirements 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CAE6DB3-28B1-B09D-6FAB-E1C1AA9DC76C}"/>
              </a:ext>
            </a:extLst>
          </p:cNvPr>
          <p:cNvSpPr txBox="1"/>
          <p:nvPr/>
        </p:nvSpPr>
        <p:spPr>
          <a:xfrm>
            <a:off x="4205443" y="2802816"/>
            <a:ext cx="3656521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2800" b="1">
                <a:solidFill>
                  <a:srgbClr val="006747"/>
                </a:solidFill>
              </a:rPr>
              <a:t>How Big </a:t>
            </a:r>
          </a:p>
          <a:p>
            <a:pPr algn="ctr">
              <a:buNone/>
            </a:pPr>
            <a:r>
              <a:rPr lang="en-US" sz="2800" b="1">
                <a:solidFill>
                  <a:srgbClr val="006747"/>
                </a:solidFill>
              </a:rPr>
              <a:t>Could </a:t>
            </a:r>
          </a:p>
          <a:p>
            <a:pPr algn="ctr">
              <a:buNone/>
            </a:pPr>
            <a:r>
              <a:rPr lang="en-US" sz="2800" b="1">
                <a:solidFill>
                  <a:srgbClr val="006747"/>
                </a:solidFill>
              </a:rPr>
              <a:t>the Impact</a:t>
            </a:r>
          </a:p>
          <a:p>
            <a:pPr algn="ctr">
              <a:buNone/>
            </a:pPr>
            <a:r>
              <a:rPr lang="en-US" sz="2800" b="1">
                <a:solidFill>
                  <a:srgbClr val="006747"/>
                </a:solidFill>
              </a:rPr>
              <a:t> Be for </a:t>
            </a:r>
          </a:p>
          <a:p>
            <a:pPr algn="ctr">
              <a:buNone/>
            </a:pPr>
            <a:r>
              <a:rPr lang="en-US" sz="2800" b="1">
                <a:solidFill>
                  <a:srgbClr val="006747"/>
                </a:solidFill>
              </a:rPr>
              <a:t>Yavapai </a:t>
            </a:r>
          </a:p>
          <a:p>
            <a:pPr algn="ctr">
              <a:buNone/>
            </a:pPr>
            <a:r>
              <a:rPr lang="en-US" sz="2800" b="1">
                <a:solidFill>
                  <a:srgbClr val="006747"/>
                </a:solidFill>
              </a:rPr>
              <a:t>County?</a:t>
            </a:r>
          </a:p>
        </p:txBody>
      </p:sp>
      <p:pic>
        <p:nvPicPr>
          <p:cNvPr id="46" name="Graphic 45" descr="Programmer male outline">
            <a:extLst>
              <a:ext uri="{FF2B5EF4-FFF2-40B4-BE49-F238E27FC236}">
                <a16:creationId xmlns:a16="http://schemas.microsoft.com/office/drawing/2014/main" id="{114203C6-D89C-C28D-84F7-56936CB970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6673" y="3212446"/>
            <a:ext cx="1329092" cy="1329092"/>
          </a:xfrm>
          <a:prstGeom prst="rect">
            <a:avLst/>
          </a:prstGeom>
        </p:spPr>
      </p:pic>
      <p:pic>
        <p:nvPicPr>
          <p:cNvPr id="48" name="Graphic 47" descr="House outline">
            <a:extLst>
              <a:ext uri="{FF2B5EF4-FFF2-40B4-BE49-F238E27FC236}">
                <a16:creationId xmlns:a16="http://schemas.microsoft.com/office/drawing/2014/main" id="{3C185B16-D669-430C-C268-879D330AF4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13941" y="246932"/>
            <a:ext cx="1223762" cy="1223762"/>
          </a:xfrm>
          <a:prstGeom prst="rect">
            <a:avLst/>
          </a:prstGeom>
        </p:spPr>
      </p:pic>
      <p:pic>
        <p:nvPicPr>
          <p:cNvPr id="50" name="Graphic 49" descr="Tax outline">
            <a:extLst>
              <a:ext uri="{FF2B5EF4-FFF2-40B4-BE49-F238E27FC236}">
                <a16:creationId xmlns:a16="http://schemas.microsoft.com/office/drawing/2014/main" id="{48AFF456-2F0E-4A04-58F5-756B84AC63A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119618" y="2190321"/>
            <a:ext cx="1356928" cy="1356928"/>
          </a:xfrm>
          <a:prstGeom prst="rect">
            <a:avLst/>
          </a:prstGeom>
        </p:spPr>
      </p:pic>
      <p:pic>
        <p:nvPicPr>
          <p:cNvPr id="52" name="Graphic 51" descr="Road outline">
            <a:extLst>
              <a:ext uri="{FF2B5EF4-FFF2-40B4-BE49-F238E27FC236}">
                <a16:creationId xmlns:a16="http://schemas.microsoft.com/office/drawing/2014/main" id="{79E5CDE8-E19C-FED3-E3D7-7BAD41DFBFE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047235" y="4065556"/>
            <a:ext cx="1083381" cy="1083381"/>
          </a:xfrm>
          <a:prstGeom prst="rect">
            <a:avLst/>
          </a:prstGeom>
        </p:spPr>
      </p:pic>
      <p:pic>
        <p:nvPicPr>
          <p:cNvPr id="54" name="Graphic 53" descr="Leaky Tap outline">
            <a:extLst>
              <a:ext uri="{FF2B5EF4-FFF2-40B4-BE49-F238E27FC236}">
                <a16:creationId xmlns:a16="http://schemas.microsoft.com/office/drawing/2014/main" id="{4EE4DAB0-EC7C-EA91-5C87-5C7F34DF1A9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119618" y="5218640"/>
            <a:ext cx="1043391" cy="1043391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FBA1CB72-086A-9138-7D94-7B191E909C43}"/>
              </a:ext>
            </a:extLst>
          </p:cNvPr>
          <p:cNvSpPr/>
          <p:nvPr/>
        </p:nvSpPr>
        <p:spPr>
          <a:xfrm>
            <a:off x="5343004" y="50358"/>
            <a:ext cx="2289609" cy="2223728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Donut 6">
            <a:extLst>
              <a:ext uri="{FF2B5EF4-FFF2-40B4-BE49-F238E27FC236}">
                <a16:creationId xmlns:a16="http://schemas.microsoft.com/office/drawing/2014/main" id="{B9A2BEC8-03A3-A754-CBA6-6941E416070F}"/>
              </a:ext>
            </a:extLst>
          </p:cNvPr>
          <p:cNvSpPr/>
          <p:nvPr/>
        </p:nvSpPr>
        <p:spPr>
          <a:xfrm rot="987981">
            <a:off x="5345637" y="22241"/>
            <a:ext cx="2349024" cy="2346992"/>
          </a:xfrm>
          <a:prstGeom prst="donut">
            <a:avLst>
              <a:gd name="adj" fmla="val 4052"/>
            </a:avLst>
          </a:prstGeom>
          <a:solidFill>
            <a:sysClr val="windowText" lastClr="000000">
              <a:lumMod val="75000"/>
              <a:lumOff val="25000"/>
            </a:sysClr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flat" dir="t"/>
          </a:scene3d>
          <a:sp3d extrusionH="76200" contourW="12700" prstMaterial="metal">
            <a:bevelT w="1358900" h="254000"/>
            <a:extrusionClr>
              <a:sysClr val="windowText" lastClr="000000">
                <a:lumMod val="50000"/>
                <a:lumOff val="50000"/>
              </a:sysClr>
            </a:extrusionClr>
            <a:contourClr>
              <a:sysClr val="window" lastClr="FFFFFF">
                <a:lumMod val="65000"/>
              </a:sysClr>
            </a:contourClr>
          </a:sp3d>
        </p:spPr>
        <p:txBody>
          <a:bodyPr rtlCol="0" anchor="ctr"/>
          <a:lstStyle/>
          <a:p>
            <a:pPr marL="0" marR="0" lvl="0" indent="0" algn="ctr" defTabSz="12189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Graphic 4" descr="Doctor female outline">
            <a:extLst>
              <a:ext uri="{FF2B5EF4-FFF2-40B4-BE49-F238E27FC236}">
                <a16:creationId xmlns:a16="http://schemas.microsoft.com/office/drawing/2014/main" id="{1F9B2F8F-15D9-7F88-C332-CE7979AEC7F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618774" y="66816"/>
            <a:ext cx="914400" cy="914400"/>
          </a:xfrm>
          <a:prstGeom prst="rect">
            <a:avLst/>
          </a:prstGeom>
        </p:spPr>
      </p:pic>
      <p:pic>
        <p:nvPicPr>
          <p:cNvPr id="13" name="Graphic 12" descr="Construction worker male outline">
            <a:extLst>
              <a:ext uri="{FF2B5EF4-FFF2-40B4-BE49-F238E27FC236}">
                <a16:creationId xmlns:a16="http://schemas.microsoft.com/office/drawing/2014/main" id="{12767FE8-4168-22DE-5192-E9D9B7B3299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8320847" y="65331"/>
            <a:ext cx="914400" cy="914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3718074-F733-D0BA-B960-263C2F27B4DC}"/>
              </a:ext>
            </a:extLst>
          </p:cNvPr>
          <p:cNvSpPr txBox="1"/>
          <p:nvPr/>
        </p:nvSpPr>
        <p:spPr>
          <a:xfrm>
            <a:off x="5288658" y="398077"/>
            <a:ext cx="2401013" cy="17543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b="1" kern="0" dirty="0">
                <a:latin typeface="Calibri"/>
              </a:rPr>
              <a:t>Increased </a:t>
            </a:r>
            <a:endParaRPr lang="en-US" dirty="0"/>
          </a:p>
          <a:p>
            <a:pPr algn="ctr"/>
            <a:r>
              <a:rPr lang="en-US" b="1" kern="0" dirty="0">
                <a:latin typeface="Calibri"/>
              </a:rPr>
              <a:t>Demand for</a:t>
            </a:r>
            <a:endParaRPr lang="en-US" dirty="0"/>
          </a:p>
          <a:p>
            <a:pPr algn="ctr"/>
            <a:r>
              <a:rPr lang="en-US" b="1" kern="0" dirty="0">
                <a:latin typeface="Calibri"/>
              </a:rPr>
              <a:t>Construction Trades,</a:t>
            </a:r>
            <a:endParaRPr lang="en-US" b="1" kern="0" dirty="0">
              <a:latin typeface="Calibri"/>
              <a:ea typeface="Calibri"/>
              <a:cs typeface="Calibri"/>
            </a:endParaRPr>
          </a:p>
          <a:p>
            <a:pPr algn="ctr"/>
            <a:r>
              <a:rPr lang="en-US" b="1" kern="0" dirty="0">
                <a:latin typeface="Calibri"/>
              </a:rPr>
              <a:t>Healthcare </a:t>
            </a:r>
          </a:p>
          <a:p>
            <a:pPr algn="ctr"/>
            <a:r>
              <a:rPr lang="en-US" b="1" kern="0" dirty="0">
                <a:latin typeface="Calibri"/>
              </a:rPr>
              <a:t>&amp; Services </a:t>
            </a:r>
            <a:endParaRPr lang="en-US" dirty="0"/>
          </a:p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133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0" grpId="0"/>
      <p:bldP spid="42" grpId="0"/>
      <p:bldP spid="44" grpId="0"/>
      <p:bldP spid="2" grpId="0" build="allAtOnce" animBg="1"/>
      <p:bldP spid="3" grpId="0" animBg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>
            <a:extLst>
              <a:ext uri="{FF2B5EF4-FFF2-40B4-BE49-F238E27FC236}">
                <a16:creationId xmlns:a16="http://schemas.microsoft.com/office/drawing/2014/main" id="{41B834E0-07A4-41CE-8BB6-AE1357100BAF}"/>
              </a:ext>
            </a:extLst>
          </p:cNvPr>
          <p:cNvGrpSpPr/>
          <p:nvPr/>
        </p:nvGrpSpPr>
        <p:grpSpPr>
          <a:xfrm>
            <a:off x="3403601" y="775086"/>
            <a:ext cx="5384800" cy="4702175"/>
            <a:chOff x="3402013" y="476250"/>
            <a:chExt cx="5384800" cy="4702175"/>
          </a:xfrm>
          <a:gradFill>
            <a:gsLst>
              <a:gs pos="0">
                <a:schemeClr val="accent5"/>
              </a:gs>
              <a:gs pos="100000">
                <a:schemeClr val="accent4"/>
              </a:gs>
            </a:gsLst>
            <a:lin ang="2700000" scaled="1"/>
          </a:gradFill>
        </p:grpSpPr>
        <p:sp>
          <p:nvSpPr>
            <p:cNvPr id="96" name="Freeform 5">
              <a:extLst>
                <a:ext uri="{FF2B5EF4-FFF2-40B4-BE49-F238E27FC236}">
                  <a16:creationId xmlns:a16="http://schemas.microsoft.com/office/drawing/2014/main" id="{C975C13D-93E4-4F64-A654-B3F377EE6BDB}"/>
                </a:ext>
              </a:extLst>
            </p:cNvPr>
            <p:cNvSpPr>
              <a:spLocks/>
            </p:cNvSpPr>
            <p:nvPr/>
          </p:nvSpPr>
          <p:spPr bwMode="auto">
            <a:xfrm rot="297273">
              <a:off x="6430905" y="798968"/>
              <a:ext cx="1232497" cy="2039022"/>
            </a:xfrm>
            <a:custGeom>
              <a:avLst/>
              <a:gdLst>
                <a:gd name="T0" fmla="*/ 124 w 207"/>
                <a:gd name="T1" fmla="*/ 335 h 344"/>
                <a:gd name="T2" fmla="*/ 155 w 207"/>
                <a:gd name="T3" fmla="*/ 323 h 344"/>
                <a:gd name="T4" fmla="*/ 187 w 207"/>
                <a:gd name="T5" fmla="*/ 261 h 344"/>
                <a:gd name="T6" fmla="*/ 158 w 207"/>
                <a:gd name="T7" fmla="*/ 140 h 344"/>
                <a:gd name="T8" fmla="*/ 130 w 207"/>
                <a:gd name="T9" fmla="*/ 61 h 344"/>
                <a:gd name="T10" fmla="*/ 184 w 207"/>
                <a:gd name="T11" fmla="*/ 56 h 344"/>
                <a:gd name="T12" fmla="*/ 169 w 207"/>
                <a:gd name="T13" fmla="*/ 97 h 344"/>
                <a:gd name="T14" fmla="*/ 203 w 207"/>
                <a:gd name="T15" fmla="*/ 55 h 344"/>
                <a:gd name="T16" fmla="*/ 115 w 207"/>
                <a:gd name="T17" fmla="*/ 37 h 344"/>
                <a:gd name="T18" fmla="*/ 134 w 207"/>
                <a:gd name="T19" fmla="*/ 188 h 344"/>
                <a:gd name="T20" fmla="*/ 65 w 207"/>
                <a:gd name="T21" fmla="*/ 290 h 344"/>
                <a:gd name="T22" fmla="*/ 1 w 207"/>
                <a:gd name="T23" fmla="*/ 246 h 344"/>
                <a:gd name="T24" fmla="*/ 124 w 207"/>
                <a:gd name="T25" fmla="*/ 335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7" h="344">
                  <a:moveTo>
                    <a:pt x="124" y="335"/>
                  </a:moveTo>
                  <a:cubicBezTo>
                    <a:pt x="136" y="333"/>
                    <a:pt x="146" y="329"/>
                    <a:pt x="155" y="323"/>
                  </a:cubicBezTo>
                  <a:cubicBezTo>
                    <a:pt x="162" y="308"/>
                    <a:pt x="181" y="292"/>
                    <a:pt x="187" y="261"/>
                  </a:cubicBezTo>
                  <a:cubicBezTo>
                    <a:pt x="196" y="213"/>
                    <a:pt x="184" y="185"/>
                    <a:pt x="158" y="140"/>
                  </a:cubicBezTo>
                  <a:cubicBezTo>
                    <a:pt x="132" y="96"/>
                    <a:pt x="127" y="85"/>
                    <a:pt x="130" y="61"/>
                  </a:cubicBezTo>
                  <a:cubicBezTo>
                    <a:pt x="134" y="37"/>
                    <a:pt x="175" y="31"/>
                    <a:pt x="184" y="56"/>
                  </a:cubicBezTo>
                  <a:cubicBezTo>
                    <a:pt x="194" y="80"/>
                    <a:pt x="169" y="97"/>
                    <a:pt x="169" y="97"/>
                  </a:cubicBezTo>
                  <a:cubicBezTo>
                    <a:pt x="207" y="92"/>
                    <a:pt x="203" y="55"/>
                    <a:pt x="203" y="55"/>
                  </a:cubicBezTo>
                  <a:cubicBezTo>
                    <a:pt x="200" y="18"/>
                    <a:pt x="143" y="0"/>
                    <a:pt x="115" y="37"/>
                  </a:cubicBezTo>
                  <a:cubicBezTo>
                    <a:pt x="86" y="75"/>
                    <a:pt x="115" y="131"/>
                    <a:pt x="134" y="188"/>
                  </a:cubicBezTo>
                  <a:cubicBezTo>
                    <a:pt x="154" y="244"/>
                    <a:pt x="122" y="298"/>
                    <a:pt x="65" y="290"/>
                  </a:cubicBezTo>
                  <a:cubicBezTo>
                    <a:pt x="19" y="283"/>
                    <a:pt x="5" y="256"/>
                    <a:pt x="1" y="246"/>
                  </a:cubicBezTo>
                  <a:cubicBezTo>
                    <a:pt x="0" y="298"/>
                    <a:pt x="63" y="344"/>
                    <a:pt x="124" y="3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Segoe UI"/>
              </a:endParaRPr>
            </a:p>
          </p:txBody>
        </p:sp>
        <p:sp>
          <p:nvSpPr>
            <p:cNvPr id="97" name="Freeform 5">
              <a:extLst>
                <a:ext uri="{FF2B5EF4-FFF2-40B4-BE49-F238E27FC236}">
                  <a16:creationId xmlns:a16="http://schemas.microsoft.com/office/drawing/2014/main" id="{1140F22A-3B81-4985-95C1-68C09164E40B}"/>
                </a:ext>
              </a:extLst>
            </p:cNvPr>
            <p:cNvSpPr>
              <a:spLocks/>
            </p:cNvSpPr>
            <p:nvPr/>
          </p:nvSpPr>
          <p:spPr bwMode="auto">
            <a:xfrm rot="21302727" flipH="1">
              <a:off x="4518925" y="798968"/>
              <a:ext cx="1232497" cy="2039022"/>
            </a:xfrm>
            <a:custGeom>
              <a:avLst/>
              <a:gdLst>
                <a:gd name="T0" fmla="*/ 124 w 207"/>
                <a:gd name="T1" fmla="*/ 335 h 344"/>
                <a:gd name="T2" fmla="*/ 155 w 207"/>
                <a:gd name="T3" fmla="*/ 323 h 344"/>
                <a:gd name="T4" fmla="*/ 187 w 207"/>
                <a:gd name="T5" fmla="*/ 261 h 344"/>
                <a:gd name="T6" fmla="*/ 158 w 207"/>
                <a:gd name="T7" fmla="*/ 140 h 344"/>
                <a:gd name="T8" fmla="*/ 130 w 207"/>
                <a:gd name="T9" fmla="*/ 61 h 344"/>
                <a:gd name="T10" fmla="*/ 184 w 207"/>
                <a:gd name="T11" fmla="*/ 56 h 344"/>
                <a:gd name="T12" fmla="*/ 169 w 207"/>
                <a:gd name="T13" fmla="*/ 97 h 344"/>
                <a:gd name="T14" fmla="*/ 203 w 207"/>
                <a:gd name="T15" fmla="*/ 55 h 344"/>
                <a:gd name="T16" fmla="*/ 115 w 207"/>
                <a:gd name="T17" fmla="*/ 37 h 344"/>
                <a:gd name="T18" fmla="*/ 134 w 207"/>
                <a:gd name="T19" fmla="*/ 188 h 344"/>
                <a:gd name="T20" fmla="*/ 65 w 207"/>
                <a:gd name="T21" fmla="*/ 290 h 344"/>
                <a:gd name="T22" fmla="*/ 1 w 207"/>
                <a:gd name="T23" fmla="*/ 246 h 344"/>
                <a:gd name="T24" fmla="*/ 124 w 207"/>
                <a:gd name="T25" fmla="*/ 335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7" h="344">
                  <a:moveTo>
                    <a:pt x="124" y="335"/>
                  </a:moveTo>
                  <a:cubicBezTo>
                    <a:pt x="136" y="333"/>
                    <a:pt x="146" y="329"/>
                    <a:pt x="155" y="323"/>
                  </a:cubicBezTo>
                  <a:cubicBezTo>
                    <a:pt x="162" y="308"/>
                    <a:pt x="181" y="292"/>
                    <a:pt x="187" y="261"/>
                  </a:cubicBezTo>
                  <a:cubicBezTo>
                    <a:pt x="196" y="213"/>
                    <a:pt x="184" y="185"/>
                    <a:pt x="158" y="140"/>
                  </a:cubicBezTo>
                  <a:cubicBezTo>
                    <a:pt x="132" y="96"/>
                    <a:pt x="127" y="85"/>
                    <a:pt x="130" y="61"/>
                  </a:cubicBezTo>
                  <a:cubicBezTo>
                    <a:pt x="134" y="37"/>
                    <a:pt x="175" y="31"/>
                    <a:pt x="184" y="56"/>
                  </a:cubicBezTo>
                  <a:cubicBezTo>
                    <a:pt x="194" y="80"/>
                    <a:pt x="169" y="97"/>
                    <a:pt x="169" y="97"/>
                  </a:cubicBezTo>
                  <a:cubicBezTo>
                    <a:pt x="207" y="92"/>
                    <a:pt x="203" y="55"/>
                    <a:pt x="203" y="55"/>
                  </a:cubicBezTo>
                  <a:cubicBezTo>
                    <a:pt x="200" y="18"/>
                    <a:pt x="143" y="0"/>
                    <a:pt x="115" y="37"/>
                  </a:cubicBezTo>
                  <a:cubicBezTo>
                    <a:pt x="86" y="75"/>
                    <a:pt x="115" y="131"/>
                    <a:pt x="134" y="188"/>
                  </a:cubicBezTo>
                  <a:cubicBezTo>
                    <a:pt x="154" y="244"/>
                    <a:pt x="122" y="298"/>
                    <a:pt x="65" y="290"/>
                  </a:cubicBezTo>
                  <a:cubicBezTo>
                    <a:pt x="19" y="283"/>
                    <a:pt x="5" y="256"/>
                    <a:pt x="1" y="246"/>
                  </a:cubicBezTo>
                  <a:cubicBezTo>
                    <a:pt x="0" y="298"/>
                    <a:pt x="63" y="344"/>
                    <a:pt x="124" y="3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Segoe UI"/>
              </a:endParaRPr>
            </a:p>
          </p:txBody>
        </p:sp>
        <p:sp>
          <p:nvSpPr>
            <p:cNvPr id="98" name="Freeform 5">
              <a:extLst>
                <a:ext uri="{FF2B5EF4-FFF2-40B4-BE49-F238E27FC236}">
                  <a16:creationId xmlns:a16="http://schemas.microsoft.com/office/drawing/2014/main" id="{08DC93C0-4364-46D2-BF1E-ACAE673311E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2013" y="476250"/>
              <a:ext cx="5384800" cy="4702175"/>
            </a:xfrm>
            <a:custGeom>
              <a:avLst/>
              <a:gdLst>
                <a:gd name="T0" fmla="*/ 889 w 923"/>
                <a:gd name="T1" fmla="*/ 252 h 806"/>
                <a:gd name="T2" fmla="*/ 796 w 923"/>
                <a:gd name="T3" fmla="*/ 256 h 806"/>
                <a:gd name="T4" fmla="*/ 610 w 923"/>
                <a:gd name="T5" fmla="*/ 375 h 806"/>
                <a:gd name="T6" fmla="*/ 562 w 923"/>
                <a:gd name="T7" fmla="*/ 215 h 806"/>
                <a:gd name="T8" fmla="*/ 575 w 923"/>
                <a:gd name="T9" fmla="*/ 74 h 806"/>
                <a:gd name="T10" fmla="*/ 462 w 923"/>
                <a:gd name="T11" fmla="*/ 0 h 806"/>
                <a:gd name="T12" fmla="*/ 349 w 923"/>
                <a:gd name="T13" fmla="*/ 74 h 806"/>
                <a:gd name="T14" fmla="*/ 361 w 923"/>
                <a:gd name="T15" fmla="*/ 215 h 806"/>
                <a:gd name="T16" fmla="*/ 313 w 923"/>
                <a:gd name="T17" fmla="*/ 375 h 806"/>
                <a:gd name="T18" fmla="*/ 127 w 923"/>
                <a:gd name="T19" fmla="*/ 256 h 806"/>
                <a:gd name="T20" fmla="*/ 35 w 923"/>
                <a:gd name="T21" fmla="*/ 252 h 806"/>
                <a:gd name="T22" fmla="*/ 17 w 923"/>
                <a:gd name="T23" fmla="*/ 322 h 806"/>
                <a:gd name="T24" fmla="*/ 95 w 923"/>
                <a:gd name="T25" fmla="*/ 329 h 806"/>
                <a:gd name="T26" fmla="*/ 41 w 923"/>
                <a:gd name="T27" fmla="*/ 315 h 806"/>
                <a:gd name="T28" fmla="*/ 99 w 923"/>
                <a:gd name="T29" fmla="*/ 273 h 806"/>
                <a:gd name="T30" fmla="*/ 173 w 923"/>
                <a:gd name="T31" fmla="*/ 405 h 806"/>
                <a:gd name="T32" fmla="*/ 256 w 923"/>
                <a:gd name="T33" fmla="*/ 447 h 806"/>
                <a:gd name="T34" fmla="*/ 161 w 923"/>
                <a:gd name="T35" fmla="*/ 495 h 806"/>
                <a:gd name="T36" fmla="*/ 55 w 923"/>
                <a:gd name="T37" fmla="*/ 603 h 806"/>
                <a:gd name="T38" fmla="*/ 121 w 923"/>
                <a:gd name="T39" fmla="*/ 676 h 806"/>
                <a:gd name="T40" fmla="*/ 185 w 923"/>
                <a:gd name="T41" fmla="*/ 603 h 806"/>
                <a:gd name="T42" fmla="*/ 151 w 923"/>
                <a:gd name="T43" fmla="*/ 642 h 806"/>
                <a:gd name="T44" fmla="*/ 91 w 923"/>
                <a:gd name="T45" fmla="*/ 610 h 806"/>
                <a:gd name="T46" fmla="*/ 185 w 923"/>
                <a:gd name="T47" fmla="*/ 542 h 806"/>
                <a:gd name="T48" fmla="*/ 337 w 923"/>
                <a:gd name="T49" fmla="*/ 510 h 806"/>
                <a:gd name="T50" fmla="*/ 313 w 923"/>
                <a:gd name="T51" fmla="*/ 596 h 806"/>
                <a:gd name="T52" fmla="*/ 275 w 923"/>
                <a:gd name="T53" fmla="*/ 732 h 806"/>
                <a:gd name="T54" fmla="*/ 336 w 923"/>
                <a:gd name="T55" fmla="*/ 798 h 806"/>
                <a:gd name="T56" fmla="*/ 419 w 923"/>
                <a:gd name="T57" fmla="*/ 776 h 806"/>
                <a:gd name="T58" fmla="*/ 417 w 923"/>
                <a:gd name="T59" fmla="*/ 688 h 806"/>
                <a:gd name="T60" fmla="*/ 399 w 923"/>
                <a:gd name="T61" fmla="*/ 756 h 806"/>
                <a:gd name="T62" fmla="*/ 324 w 923"/>
                <a:gd name="T63" fmla="*/ 748 h 806"/>
                <a:gd name="T64" fmla="*/ 369 w 923"/>
                <a:gd name="T65" fmla="*/ 629 h 806"/>
                <a:gd name="T66" fmla="*/ 462 w 923"/>
                <a:gd name="T67" fmla="*/ 530 h 806"/>
                <a:gd name="T68" fmla="*/ 554 w 923"/>
                <a:gd name="T69" fmla="*/ 629 h 806"/>
                <a:gd name="T70" fmla="*/ 599 w 923"/>
                <a:gd name="T71" fmla="*/ 748 h 806"/>
                <a:gd name="T72" fmla="*/ 525 w 923"/>
                <a:gd name="T73" fmla="*/ 756 h 806"/>
                <a:gd name="T74" fmla="*/ 506 w 923"/>
                <a:gd name="T75" fmla="*/ 688 h 806"/>
                <a:gd name="T76" fmla="*/ 504 w 923"/>
                <a:gd name="T77" fmla="*/ 776 h 806"/>
                <a:gd name="T78" fmla="*/ 587 w 923"/>
                <a:gd name="T79" fmla="*/ 798 h 806"/>
                <a:gd name="T80" fmla="*/ 648 w 923"/>
                <a:gd name="T81" fmla="*/ 732 h 806"/>
                <a:gd name="T82" fmla="*/ 611 w 923"/>
                <a:gd name="T83" fmla="*/ 596 h 806"/>
                <a:gd name="T84" fmla="*/ 586 w 923"/>
                <a:gd name="T85" fmla="*/ 510 h 806"/>
                <a:gd name="T86" fmla="*/ 738 w 923"/>
                <a:gd name="T87" fmla="*/ 542 h 806"/>
                <a:gd name="T88" fmla="*/ 833 w 923"/>
                <a:gd name="T89" fmla="*/ 610 h 806"/>
                <a:gd name="T90" fmla="*/ 772 w 923"/>
                <a:gd name="T91" fmla="*/ 642 h 806"/>
                <a:gd name="T92" fmla="*/ 739 w 923"/>
                <a:gd name="T93" fmla="*/ 603 h 806"/>
                <a:gd name="T94" fmla="*/ 802 w 923"/>
                <a:gd name="T95" fmla="*/ 676 h 806"/>
                <a:gd name="T96" fmla="*/ 868 w 923"/>
                <a:gd name="T97" fmla="*/ 603 h 806"/>
                <a:gd name="T98" fmla="*/ 762 w 923"/>
                <a:gd name="T99" fmla="*/ 495 h 806"/>
                <a:gd name="T100" fmla="*/ 667 w 923"/>
                <a:gd name="T101" fmla="*/ 447 h 806"/>
                <a:gd name="T102" fmla="*/ 750 w 923"/>
                <a:gd name="T103" fmla="*/ 405 h 806"/>
                <a:gd name="T104" fmla="*/ 824 w 923"/>
                <a:gd name="T105" fmla="*/ 273 h 806"/>
                <a:gd name="T106" fmla="*/ 882 w 923"/>
                <a:gd name="T107" fmla="*/ 315 h 806"/>
                <a:gd name="T108" fmla="*/ 828 w 923"/>
                <a:gd name="T109" fmla="*/ 329 h 806"/>
                <a:gd name="T110" fmla="*/ 906 w 923"/>
                <a:gd name="T111" fmla="*/ 322 h 806"/>
                <a:gd name="T112" fmla="*/ 889 w 923"/>
                <a:gd name="T113" fmla="*/ 252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23" h="806">
                  <a:moveTo>
                    <a:pt x="889" y="252"/>
                  </a:moveTo>
                  <a:cubicBezTo>
                    <a:pt x="878" y="244"/>
                    <a:pt x="846" y="219"/>
                    <a:pt x="796" y="256"/>
                  </a:cubicBezTo>
                  <a:cubicBezTo>
                    <a:pt x="746" y="292"/>
                    <a:pt x="723" y="401"/>
                    <a:pt x="610" y="375"/>
                  </a:cubicBezTo>
                  <a:cubicBezTo>
                    <a:pt x="477" y="345"/>
                    <a:pt x="554" y="230"/>
                    <a:pt x="562" y="215"/>
                  </a:cubicBezTo>
                  <a:cubicBezTo>
                    <a:pt x="570" y="200"/>
                    <a:pt x="608" y="141"/>
                    <a:pt x="575" y="74"/>
                  </a:cubicBezTo>
                  <a:cubicBezTo>
                    <a:pt x="538" y="2"/>
                    <a:pt x="474" y="0"/>
                    <a:pt x="462" y="0"/>
                  </a:cubicBezTo>
                  <a:cubicBezTo>
                    <a:pt x="450" y="0"/>
                    <a:pt x="385" y="2"/>
                    <a:pt x="349" y="74"/>
                  </a:cubicBezTo>
                  <a:cubicBezTo>
                    <a:pt x="315" y="141"/>
                    <a:pt x="353" y="200"/>
                    <a:pt x="361" y="215"/>
                  </a:cubicBezTo>
                  <a:cubicBezTo>
                    <a:pt x="369" y="230"/>
                    <a:pt x="446" y="345"/>
                    <a:pt x="313" y="375"/>
                  </a:cubicBezTo>
                  <a:cubicBezTo>
                    <a:pt x="200" y="401"/>
                    <a:pt x="177" y="292"/>
                    <a:pt x="127" y="256"/>
                  </a:cubicBezTo>
                  <a:cubicBezTo>
                    <a:pt x="77" y="219"/>
                    <a:pt x="45" y="244"/>
                    <a:pt x="35" y="252"/>
                  </a:cubicBezTo>
                  <a:cubicBezTo>
                    <a:pt x="24" y="260"/>
                    <a:pt x="0" y="291"/>
                    <a:pt x="17" y="322"/>
                  </a:cubicBezTo>
                  <a:cubicBezTo>
                    <a:pt x="32" y="349"/>
                    <a:pt x="77" y="353"/>
                    <a:pt x="95" y="329"/>
                  </a:cubicBezTo>
                  <a:cubicBezTo>
                    <a:pt x="95" y="329"/>
                    <a:pt x="59" y="342"/>
                    <a:pt x="41" y="315"/>
                  </a:cubicBezTo>
                  <a:cubicBezTo>
                    <a:pt x="24" y="288"/>
                    <a:pt x="62" y="248"/>
                    <a:pt x="99" y="273"/>
                  </a:cubicBezTo>
                  <a:cubicBezTo>
                    <a:pt x="137" y="298"/>
                    <a:pt x="125" y="357"/>
                    <a:pt x="173" y="405"/>
                  </a:cubicBezTo>
                  <a:cubicBezTo>
                    <a:pt x="211" y="443"/>
                    <a:pt x="256" y="447"/>
                    <a:pt x="256" y="447"/>
                  </a:cubicBezTo>
                  <a:cubicBezTo>
                    <a:pt x="256" y="447"/>
                    <a:pt x="254" y="470"/>
                    <a:pt x="161" y="495"/>
                  </a:cubicBezTo>
                  <a:cubicBezTo>
                    <a:pt x="69" y="520"/>
                    <a:pt x="51" y="572"/>
                    <a:pt x="55" y="603"/>
                  </a:cubicBezTo>
                  <a:cubicBezTo>
                    <a:pt x="59" y="634"/>
                    <a:pt x="75" y="672"/>
                    <a:pt x="121" y="676"/>
                  </a:cubicBezTo>
                  <a:cubicBezTo>
                    <a:pt x="167" y="680"/>
                    <a:pt x="196" y="639"/>
                    <a:pt x="185" y="603"/>
                  </a:cubicBezTo>
                  <a:cubicBezTo>
                    <a:pt x="185" y="603"/>
                    <a:pt x="175" y="630"/>
                    <a:pt x="151" y="642"/>
                  </a:cubicBezTo>
                  <a:cubicBezTo>
                    <a:pt x="128" y="654"/>
                    <a:pt x="96" y="642"/>
                    <a:pt x="91" y="610"/>
                  </a:cubicBezTo>
                  <a:cubicBezTo>
                    <a:pt x="85" y="579"/>
                    <a:pt x="111" y="546"/>
                    <a:pt x="185" y="542"/>
                  </a:cubicBezTo>
                  <a:cubicBezTo>
                    <a:pt x="260" y="537"/>
                    <a:pt x="302" y="541"/>
                    <a:pt x="337" y="510"/>
                  </a:cubicBezTo>
                  <a:cubicBezTo>
                    <a:pt x="337" y="510"/>
                    <a:pt x="345" y="548"/>
                    <a:pt x="313" y="596"/>
                  </a:cubicBezTo>
                  <a:cubicBezTo>
                    <a:pt x="281" y="645"/>
                    <a:pt x="261" y="690"/>
                    <a:pt x="275" y="732"/>
                  </a:cubicBezTo>
                  <a:cubicBezTo>
                    <a:pt x="289" y="774"/>
                    <a:pt x="315" y="793"/>
                    <a:pt x="336" y="798"/>
                  </a:cubicBezTo>
                  <a:cubicBezTo>
                    <a:pt x="357" y="804"/>
                    <a:pt x="393" y="806"/>
                    <a:pt x="419" y="776"/>
                  </a:cubicBezTo>
                  <a:cubicBezTo>
                    <a:pt x="445" y="746"/>
                    <a:pt x="437" y="702"/>
                    <a:pt x="417" y="688"/>
                  </a:cubicBezTo>
                  <a:cubicBezTo>
                    <a:pt x="417" y="688"/>
                    <a:pt x="421" y="740"/>
                    <a:pt x="399" y="756"/>
                  </a:cubicBezTo>
                  <a:cubicBezTo>
                    <a:pt x="377" y="772"/>
                    <a:pt x="342" y="776"/>
                    <a:pt x="324" y="748"/>
                  </a:cubicBezTo>
                  <a:cubicBezTo>
                    <a:pt x="306" y="721"/>
                    <a:pt x="303" y="671"/>
                    <a:pt x="369" y="629"/>
                  </a:cubicBezTo>
                  <a:cubicBezTo>
                    <a:pt x="426" y="594"/>
                    <a:pt x="454" y="545"/>
                    <a:pt x="462" y="530"/>
                  </a:cubicBezTo>
                  <a:cubicBezTo>
                    <a:pt x="469" y="545"/>
                    <a:pt x="498" y="594"/>
                    <a:pt x="554" y="629"/>
                  </a:cubicBezTo>
                  <a:cubicBezTo>
                    <a:pt x="621" y="671"/>
                    <a:pt x="617" y="721"/>
                    <a:pt x="599" y="748"/>
                  </a:cubicBezTo>
                  <a:cubicBezTo>
                    <a:pt x="581" y="776"/>
                    <a:pt x="547" y="772"/>
                    <a:pt x="525" y="756"/>
                  </a:cubicBezTo>
                  <a:cubicBezTo>
                    <a:pt x="503" y="740"/>
                    <a:pt x="506" y="688"/>
                    <a:pt x="506" y="688"/>
                  </a:cubicBezTo>
                  <a:cubicBezTo>
                    <a:pt x="486" y="702"/>
                    <a:pt x="478" y="746"/>
                    <a:pt x="504" y="776"/>
                  </a:cubicBezTo>
                  <a:cubicBezTo>
                    <a:pt x="530" y="806"/>
                    <a:pt x="567" y="804"/>
                    <a:pt x="587" y="798"/>
                  </a:cubicBezTo>
                  <a:cubicBezTo>
                    <a:pt x="608" y="793"/>
                    <a:pt x="634" y="774"/>
                    <a:pt x="648" y="732"/>
                  </a:cubicBezTo>
                  <a:cubicBezTo>
                    <a:pt x="662" y="690"/>
                    <a:pt x="643" y="645"/>
                    <a:pt x="611" y="596"/>
                  </a:cubicBezTo>
                  <a:cubicBezTo>
                    <a:pt x="579" y="548"/>
                    <a:pt x="586" y="510"/>
                    <a:pt x="586" y="510"/>
                  </a:cubicBezTo>
                  <a:cubicBezTo>
                    <a:pt x="621" y="541"/>
                    <a:pt x="663" y="537"/>
                    <a:pt x="738" y="542"/>
                  </a:cubicBezTo>
                  <a:cubicBezTo>
                    <a:pt x="813" y="546"/>
                    <a:pt x="838" y="579"/>
                    <a:pt x="833" y="610"/>
                  </a:cubicBezTo>
                  <a:cubicBezTo>
                    <a:pt x="827" y="642"/>
                    <a:pt x="795" y="654"/>
                    <a:pt x="772" y="642"/>
                  </a:cubicBezTo>
                  <a:cubicBezTo>
                    <a:pt x="749" y="630"/>
                    <a:pt x="739" y="603"/>
                    <a:pt x="739" y="603"/>
                  </a:cubicBezTo>
                  <a:cubicBezTo>
                    <a:pt x="727" y="639"/>
                    <a:pt x="756" y="680"/>
                    <a:pt x="802" y="676"/>
                  </a:cubicBezTo>
                  <a:cubicBezTo>
                    <a:pt x="848" y="672"/>
                    <a:pt x="864" y="634"/>
                    <a:pt x="868" y="603"/>
                  </a:cubicBezTo>
                  <a:cubicBezTo>
                    <a:pt x="872" y="572"/>
                    <a:pt x="855" y="520"/>
                    <a:pt x="762" y="495"/>
                  </a:cubicBezTo>
                  <a:cubicBezTo>
                    <a:pt x="669" y="470"/>
                    <a:pt x="667" y="447"/>
                    <a:pt x="667" y="447"/>
                  </a:cubicBezTo>
                  <a:cubicBezTo>
                    <a:pt x="667" y="447"/>
                    <a:pt x="712" y="443"/>
                    <a:pt x="750" y="405"/>
                  </a:cubicBezTo>
                  <a:cubicBezTo>
                    <a:pt x="798" y="357"/>
                    <a:pt x="787" y="298"/>
                    <a:pt x="824" y="273"/>
                  </a:cubicBezTo>
                  <a:cubicBezTo>
                    <a:pt x="861" y="248"/>
                    <a:pt x="899" y="288"/>
                    <a:pt x="882" y="315"/>
                  </a:cubicBezTo>
                  <a:cubicBezTo>
                    <a:pt x="865" y="342"/>
                    <a:pt x="828" y="329"/>
                    <a:pt x="828" y="329"/>
                  </a:cubicBezTo>
                  <a:cubicBezTo>
                    <a:pt x="846" y="353"/>
                    <a:pt x="891" y="349"/>
                    <a:pt x="906" y="322"/>
                  </a:cubicBezTo>
                  <a:cubicBezTo>
                    <a:pt x="923" y="291"/>
                    <a:pt x="899" y="260"/>
                    <a:pt x="889" y="25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Segoe UI"/>
              </a:endParaRPr>
            </a:p>
          </p:txBody>
        </p:sp>
      </p:grpSp>
      <p:sp>
        <p:nvSpPr>
          <p:cNvPr id="99" name="Freeform 6">
            <a:extLst>
              <a:ext uri="{FF2B5EF4-FFF2-40B4-BE49-F238E27FC236}">
                <a16:creationId xmlns:a16="http://schemas.microsoft.com/office/drawing/2014/main" id="{4B03FFAC-E3AF-4C70-B0D6-9D7B02E995EC}"/>
              </a:ext>
            </a:extLst>
          </p:cNvPr>
          <p:cNvSpPr>
            <a:spLocks/>
          </p:cNvSpPr>
          <p:nvPr/>
        </p:nvSpPr>
        <p:spPr bwMode="auto">
          <a:xfrm>
            <a:off x="6530976" y="2287817"/>
            <a:ext cx="146050" cy="239713"/>
          </a:xfrm>
          <a:custGeom>
            <a:avLst/>
            <a:gdLst>
              <a:gd name="T0" fmla="*/ 1 w 25"/>
              <a:gd name="T1" fmla="*/ 19 h 41"/>
              <a:gd name="T2" fmla="*/ 10 w 25"/>
              <a:gd name="T3" fmla="*/ 40 h 41"/>
              <a:gd name="T4" fmla="*/ 24 w 25"/>
              <a:gd name="T5" fmla="*/ 22 h 41"/>
              <a:gd name="T6" fmla="*/ 15 w 25"/>
              <a:gd name="T7" fmla="*/ 1 h 41"/>
              <a:gd name="T8" fmla="*/ 1 w 25"/>
              <a:gd name="T9" fmla="*/ 19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" h="41">
                <a:moveTo>
                  <a:pt x="1" y="19"/>
                </a:moveTo>
                <a:cubicBezTo>
                  <a:pt x="0" y="30"/>
                  <a:pt x="3" y="39"/>
                  <a:pt x="10" y="40"/>
                </a:cubicBezTo>
                <a:cubicBezTo>
                  <a:pt x="16" y="41"/>
                  <a:pt x="22" y="33"/>
                  <a:pt x="24" y="22"/>
                </a:cubicBezTo>
                <a:cubicBezTo>
                  <a:pt x="25" y="11"/>
                  <a:pt x="21" y="2"/>
                  <a:pt x="15" y="1"/>
                </a:cubicBezTo>
                <a:cubicBezTo>
                  <a:pt x="9" y="0"/>
                  <a:pt x="3" y="8"/>
                  <a:pt x="1" y="19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18987"/>
            <a:endParaRPr lang="en-IN" sz="2400">
              <a:solidFill>
                <a:prstClr val="black"/>
              </a:solidFill>
              <a:latin typeface="Segoe UI"/>
            </a:endParaRPr>
          </a:p>
        </p:txBody>
      </p:sp>
      <p:sp>
        <p:nvSpPr>
          <p:cNvPr id="100" name="Freeform 7">
            <a:extLst>
              <a:ext uri="{FF2B5EF4-FFF2-40B4-BE49-F238E27FC236}">
                <a16:creationId xmlns:a16="http://schemas.microsoft.com/office/drawing/2014/main" id="{EBA16608-4432-4801-AC4B-375A61041AE7}"/>
              </a:ext>
            </a:extLst>
          </p:cNvPr>
          <p:cNvSpPr>
            <a:spLocks/>
          </p:cNvSpPr>
          <p:nvPr/>
        </p:nvSpPr>
        <p:spPr bwMode="auto">
          <a:xfrm>
            <a:off x="5514976" y="2287817"/>
            <a:ext cx="152400" cy="239713"/>
          </a:xfrm>
          <a:custGeom>
            <a:avLst/>
            <a:gdLst>
              <a:gd name="T0" fmla="*/ 16 w 26"/>
              <a:gd name="T1" fmla="*/ 40 h 41"/>
              <a:gd name="T2" fmla="*/ 24 w 26"/>
              <a:gd name="T3" fmla="*/ 19 h 41"/>
              <a:gd name="T4" fmla="*/ 10 w 26"/>
              <a:gd name="T5" fmla="*/ 1 h 41"/>
              <a:gd name="T6" fmla="*/ 2 w 26"/>
              <a:gd name="T7" fmla="*/ 22 h 41"/>
              <a:gd name="T8" fmla="*/ 16 w 26"/>
              <a:gd name="T9" fmla="*/ 40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" h="41">
                <a:moveTo>
                  <a:pt x="16" y="40"/>
                </a:moveTo>
                <a:cubicBezTo>
                  <a:pt x="22" y="39"/>
                  <a:pt x="26" y="30"/>
                  <a:pt x="24" y="19"/>
                </a:cubicBezTo>
                <a:cubicBezTo>
                  <a:pt x="23" y="8"/>
                  <a:pt x="17" y="0"/>
                  <a:pt x="10" y="1"/>
                </a:cubicBezTo>
                <a:cubicBezTo>
                  <a:pt x="4" y="2"/>
                  <a:pt x="0" y="11"/>
                  <a:pt x="2" y="22"/>
                </a:cubicBezTo>
                <a:cubicBezTo>
                  <a:pt x="3" y="33"/>
                  <a:pt x="9" y="41"/>
                  <a:pt x="16" y="40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18987"/>
            <a:endParaRPr lang="en-IN" sz="2400">
              <a:solidFill>
                <a:prstClr val="black"/>
              </a:solidFill>
              <a:latin typeface="Segoe UI"/>
            </a:endParaRPr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96E21A13-5D5E-49AA-99E8-EA255AC6E4BA}"/>
              </a:ext>
            </a:extLst>
          </p:cNvPr>
          <p:cNvSpPr/>
          <p:nvPr/>
        </p:nvSpPr>
        <p:spPr>
          <a:xfrm>
            <a:off x="3403601" y="2141030"/>
            <a:ext cx="772998" cy="772998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  <a:effectLst>
            <a:outerShdw blurRad="127000" dist="63500" dir="8100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987"/>
            <a:endParaRPr lang="en-IN" sz="2400">
              <a:solidFill>
                <a:prstClr val="white"/>
              </a:solidFill>
              <a:latin typeface="Segoe UI"/>
            </a:endParaRPr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81693F3B-EF0D-4664-9F61-22CEDE1B0C9F}"/>
              </a:ext>
            </a:extLst>
          </p:cNvPr>
          <p:cNvSpPr/>
          <p:nvPr/>
        </p:nvSpPr>
        <p:spPr>
          <a:xfrm>
            <a:off x="3742966" y="3887908"/>
            <a:ext cx="772998" cy="772998"/>
          </a:xfrm>
          <a:prstGeom prst="ellipse">
            <a:avLst/>
          </a:prstGeom>
          <a:solidFill>
            <a:schemeClr val="accent3"/>
          </a:solidFill>
          <a:ln>
            <a:solidFill>
              <a:schemeClr val="bg1"/>
            </a:solidFill>
          </a:ln>
          <a:effectLst>
            <a:outerShdw blurRad="127000" dist="63500" dir="8100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987"/>
            <a:endParaRPr lang="en-IN" sz="2400">
              <a:solidFill>
                <a:prstClr val="white"/>
              </a:solidFill>
              <a:latin typeface="Segoe UI"/>
            </a:endParaRPr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50DAE3E1-4B77-4698-9F1E-0D066FC38A5D}"/>
              </a:ext>
            </a:extLst>
          </p:cNvPr>
          <p:cNvSpPr/>
          <p:nvPr/>
        </p:nvSpPr>
        <p:spPr>
          <a:xfrm>
            <a:off x="7655090" y="3887908"/>
            <a:ext cx="772998" cy="772998"/>
          </a:xfrm>
          <a:prstGeom prst="ellipse">
            <a:avLst/>
          </a:prstGeom>
          <a:solidFill>
            <a:schemeClr val="accent6"/>
          </a:solidFill>
          <a:ln>
            <a:solidFill>
              <a:schemeClr val="bg1"/>
            </a:solidFill>
          </a:ln>
          <a:effectLst>
            <a:outerShdw blurRad="127000" dist="63500" dir="8100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987"/>
            <a:endParaRPr lang="en-IN" sz="2400">
              <a:solidFill>
                <a:prstClr val="white"/>
              </a:solidFill>
              <a:latin typeface="Segoe UI"/>
            </a:endParaRPr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F6BCEA4E-18ED-4CB6-A7A7-A9217558505C}"/>
              </a:ext>
            </a:extLst>
          </p:cNvPr>
          <p:cNvSpPr/>
          <p:nvPr/>
        </p:nvSpPr>
        <p:spPr>
          <a:xfrm>
            <a:off x="7960879" y="2115982"/>
            <a:ext cx="772998" cy="772998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  <a:effectLst>
            <a:outerShdw blurRad="127000" dist="63500" dir="8100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987"/>
            <a:endParaRPr lang="en-IN" sz="2400">
              <a:solidFill>
                <a:prstClr val="white"/>
              </a:solidFill>
              <a:latin typeface="Segoe UI"/>
            </a:endParaRPr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B7712757-6C14-4959-A9F4-E401BBF28933}"/>
              </a:ext>
            </a:extLst>
          </p:cNvPr>
          <p:cNvSpPr/>
          <p:nvPr/>
        </p:nvSpPr>
        <p:spPr>
          <a:xfrm>
            <a:off x="5185267" y="4601427"/>
            <a:ext cx="772998" cy="772998"/>
          </a:xfrm>
          <a:prstGeom prst="ellipse">
            <a:avLst/>
          </a:prstGeom>
          <a:solidFill>
            <a:schemeClr val="accent4"/>
          </a:solidFill>
          <a:ln>
            <a:solidFill>
              <a:schemeClr val="bg1"/>
            </a:solidFill>
          </a:ln>
          <a:effectLst>
            <a:outerShdw blurRad="127000" dist="63500" dir="8100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987"/>
            <a:endParaRPr lang="en-IN" sz="2400">
              <a:solidFill>
                <a:prstClr val="white"/>
              </a:solidFill>
              <a:latin typeface="Segoe UI"/>
            </a:endParaRPr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FBF77119-67EE-4ACE-8B34-A99FE176243E}"/>
              </a:ext>
            </a:extLst>
          </p:cNvPr>
          <p:cNvSpPr/>
          <p:nvPr/>
        </p:nvSpPr>
        <p:spPr>
          <a:xfrm>
            <a:off x="6241069" y="4601427"/>
            <a:ext cx="772998" cy="772998"/>
          </a:xfrm>
          <a:prstGeom prst="ellipse">
            <a:avLst/>
          </a:prstGeom>
          <a:solidFill>
            <a:schemeClr val="accent5"/>
          </a:solidFill>
          <a:ln>
            <a:solidFill>
              <a:schemeClr val="bg1"/>
            </a:solidFill>
          </a:ln>
          <a:effectLst>
            <a:outerShdw blurRad="127000" dist="63500" dir="8100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987"/>
            <a:endParaRPr lang="en-IN" sz="2400">
              <a:solidFill>
                <a:prstClr val="white"/>
              </a:solidFill>
              <a:latin typeface="Segoe UI"/>
            </a:endParaRP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EA0C3639-6B5C-47DE-B2FB-447BDC06BA4E}"/>
              </a:ext>
            </a:extLst>
          </p:cNvPr>
          <p:cNvSpPr/>
          <p:nvPr/>
        </p:nvSpPr>
        <p:spPr>
          <a:xfrm>
            <a:off x="5320295" y="2648605"/>
            <a:ext cx="1462037" cy="830997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algn="ctr" defTabSz="1218987"/>
            <a:r>
              <a:rPr lang="en-IN" b="1">
                <a:solidFill>
                  <a:prstClr val="white"/>
                </a:solidFill>
                <a:latin typeface="Segoe UI"/>
                <a:ea typeface="Open Sans" panose="020B0606030504020204" pitchFamily="34" charset="0"/>
                <a:cs typeface="Segoe UI Light" panose="020B0502040204020203" pitchFamily="34" charset="0"/>
              </a:rPr>
              <a:t>	</a:t>
            </a:r>
          </a:p>
          <a:p>
            <a:pPr algn="ctr" defTabSz="1218987"/>
            <a:r>
              <a:rPr lang="en-IN" b="1">
                <a:solidFill>
                  <a:prstClr val="white"/>
                </a:solidFill>
                <a:latin typeface="Segoe UI"/>
                <a:ea typeface="Open Sans" panose="020B0606030504020204" pitchFamily="34" charset="0"/>
                <a:cs typeface="Segoe UI Light" panose="020B0502040204020203" pitchFamily="34" charset="0"/>
              </a:rPr>
              <a:t>WICKED</a:t>
            </a:r>
          </a:p>
          <a:p>
            <a:pPr algn="ctr" defTabSz="1218987"/>
            <a:r>
              <a:rPr lang="en-IN" b="1">
                <a:solidFill>
                  <a:prstClr val="white"/>
                </a:solidFill>
                <a:latin typeface="Segoe UI"/>
                <a:ea typeface="Open Sans" panose="020B0606030504020204" pitchFamily="34" charset="0"/>
                <a:cs typeface="Segoe UI Light" panose="020B0502040204020203" pitchFamily="34" charset="0"/>
              </a:rPr>
              <a:t>CHALLENGE</a:t>
            </a: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94643797-288A-49B5-B3BA-24888CEA55AA}"/>
              </a:ext>
            </a:extLst>
          </p:cNvPr>
          <p:cNvSpPr/>
          <p:nvPr/>
        </p:nvSpPr>
        <p:spPr>
          <a:xfrm>
            <a:off x="8964515" y="2049332"/>
            <a:ext cx="2825897" cy="830997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/>
          <a:p>
            <a:pPr algn="ctr" defTabSz="1218987"/>
            <a:r>
              <a:rPr lang="en-IN" b="1">
                <a:solidFill>
                  <a:srgbClr val="E35A35"/>
                </a:solidFill>
                <a:latin typeface="Segoe UI"/>
                <a:ea typeface="Open Sans" panose="020B0606030504020204" pitchFamily="34" charset="0"/>
                <a:cs typeface="Segoe UI Light" panose="020B0502040204020203" pitchFamily="34" charset="0"/>
              </a:rPr>
              <a:t>MULTIPLE STAKEHOLDER</a:t>
            </a:r>
          </a:p>
          <a:p>
            <a:pPr algn="ctr" defTabSz="1218987"/>
            <a:r>
              <a:rPr lang="en-IN" b="1">
                <a:solidFill>
                  <a:srgbClr val="E35A35"/>
                </a:solidFill>
                <a:latin typeface="Segoe UI"/>
                <a:ea typeface="Open Sans" panose="020B0606030504020204" pitchFamily="34" charset="0"/>
                <a:cs typeface="Segoe UI Light" panose="020B0502040204020203" pitchFamily="34" charset="0"/>
              </a:rPr>
              <a:t>WITH CONFLICTING AGENDAS</a:t>
            </a: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B858A304-9A72-4D20-8F87-A234595DD6DE}"/>
              </a:ext>
            </a:extLst>
          </p:cNvPr>
          <p:cNvSpPr/>
          <p:nvPr/>
        </p:nvSpPr>
        <p:spPr>
          <a:xfrm>
            <a:off x="889826" y="1932050"/>
            <a:ext cx="2364567" cy="830997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/>
          <a:p>
            <a:pPr algn="ctr" defTabSz="1218987"/>
            <a:r>
              <a:rPr lang="en-IN" b="1">
                <a:solidFill>
                  <a:srgbClr val="ECB448"/>
                </a:solidFill>
                <a:latin typeface="Segoe UI"/>
                <a:ea typeface="Open Sans" panose="020B0606030504020204" pitchFamily="34" charset="0"/>
                <a:cs typeface="Segoe UI Light" panose="020B0502040204020203" pitchFamily="34" charset="0"/>
              </a:rPr>
              <a:t>CHALLENGES ARE CAUSAL &amp; INTERCONNECTED</a:t>
            </a: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CFF83257-57BA-4B1E-A557-01D382A151BE}"/>
              </a:ext>
            </a:extLst>
          </p:cNvPr>
          <p:cNvSpPr/>
          <p:nvPr/>
        </p:nvSpPr>
        <p:spPr>
          <a:xfrm>
            <a:off x="8710892" y="3805364"/>
            <a:ext cx="3148764" cy="830997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/>
          <a:p>
            <a:pPr algn="ctr" defTabSz="1218987"/>
            <a:r>
              <a:rPr lang="en-IN" b="1">
                <a:solidFill>
                  <a:srgbClr val="A5A5A5"/>
                </a:solidFill>
                <a:latin typeface="Segoe UI"/>
                <a:ea typeface="Open Sans" panose="020B0606030504020204" pitchFamily="34" charset="0"/>
                <a:cs typeface="Segoe UI Light" panose="020B0502040204020203" pitchFamily="34" charset="0"/>
              </a:rPr>
              <a:t>STRADDLE ORGANIZATIONAL &amp; DISCIPLINARY BOUNDARIES</a:t>
            </a: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F70FA54C-F265-4DC3-B8A8-E9BEA77D9B53}"/>
              </a:ext>
            </a:extLst>
          </p:cNvPr>
          <p:cNvSpPr/>
          <p:nvPr/>
        </p:nvSpPr>
        <p:spPr>
          <a:xfrm>
            <a:off x="1091534" y="4024575"/>
            <a:ext cx="2511475" cy="553998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/>
          <a:p>
            <a:pPr algn="ctr" defTabSz="1218987"/>
            <a:r>
              <a:rPr lang="en-IN" b="1">
                <a:solidFill>
                  <a:srgbClr val="8BB74C"/>
                </a:solidFill>
                <a:latin typeface="Segoe UI"/>
                <a:ea typeface="Open Sans" panose="020B0606030504020204" pitchFamily="34" charset="0"/>
                <a:cs typeface="Segoe UI Light" panose="020B0502040204020203" pitchFamily="34" charset="0"/>
              </a:rPr>
              <a:t>CHALLENGE IS NEVER COMPLETLEY SOLVED</a:t>
            </a: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4847DFC5-6670-4DBE-AF22-B10DAE66515E}"/>
              </a:ext>
            </a:extLst>
          </p:cNvPr>
          <p:cNvSpPr/>
          <p:nvPr/>
        </p:nvSpPr>
        <p:spPr>
          <a:xfrm>
            <a:off x="3742966" y="5482607"/>
            <a:ext cx="2613389" cy="830997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/>
          <a:p>
            <a:pPr algn="ctr" defTabSz="1218987"/>
            <a:r>
              <a:rPr lang="en-IN" b="1">
                <a:solidFill>
                  <a:schemeClr val="accent4">
                    <a:lumMod val="60000"/>
                    <a:lumOff val="40000"/>
                  </a:schemeClr>
                </a:solidFill>
                <a:latin typeface="Segoe UI"/>
                <a:ea typeface="Open Sans" panose="020B0606030504020204" pitchFamily="34" charset="0"/>
                <a:cs typeface="Segoe UI Light" panose="020B0502040204020203" pitchFamily="34" charset="0"/>
              </a:rPr>
              <a:t>SOLUTIONS ARE NEVER RIGHT/WRONG BUT ARE BETTER/WORSE</a:t>
            </a:r>
          </a:p>
        </p:txBody>
      </p: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4DC4CB73-FB2A-42EE-8957-508C08CE475D}"/>
              </a:ext>
            </a:extLst>
          </p:cNvPr>
          <p:cNvGrpSpPr/>
          <p:nvPr/>
        </p:nvGrpSpPr>
        <p:grpSpPr>
          <a:xfrm>
            <a:off x="7225855" y="5337309"/>
            <a:ext cx="2613390" cy="881762"/>
            <a:chOff x="7390556" y="4816390"/>
            <a:chExt cx="2613390" cy="881762"/>
          </a:xfrm>
        </p:grpSpPr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06802E30-AA0A-4FFB-A15E-210C8C728EAC}"/>
                </a:ext>
              </a:extLst>
            </p:cNvPr>
            <p:cNvSpPr/>
            <p:nvPr/>
          </p:nvSpPr>
          <p:spPr>
            <a:xfrm>
              <a:off x="7390556" y="5451931"/>
              <a:ext cx="2613390" cy="246221"/>
            </a:xfrm>
            <a:prstGeom prst="rect">
              <a:avLst/>
            </a:prstGeom>
          </p:spPr>
          <p:txBody>
            <a:bodyPr wrap="square" lIns="0" tIns="0" rIns="0" bIns="0" anchor="t">
              <a:spAutoFit/>
            </a:bodyPr>
            <a:lstStyle/>
            <a:p>
              <a:pPr defTabSz="1218987"/>
              <a:endParaRPr lang="en-IN" sz="1600">
                <a:solidFill>
                  <a:prstClr val="white"/>
                </a:solidFill>
                <a:latin typeface="Segoe UI Light" panose="020B0502040204020203" pitchFamily="34" charset="0"/>
                <a:ea typeface="Open Sans" panose="020B0606030504020204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7EAB05CC-7FF8-4CE0-A5EB-282EC89D0037}"/>
                </a:ext>
              </a:extLst>
            </p:cNvPr>
            <p:cNvSpPr/>
            <p:nvPr/>
          </p:nvSpPr>
          <p:spPr>
            <a:xfrm>
              <a:off x="7390556" y="4816390"/>
              <a:ext cx="2613390" cy="553998"/>
            </a:xfrm>
            <a:prstGeom prst="rect">
              <a:avLst/>
            </a:prstGeom>
          </p:spPr>
          <p:txBody>
            <a:bodyPr wrap="square" lIns="0" tIns="0" rIns="0" bIns="0" anchor="b">
              <a:spAutoFit/>
            </a:bodyPr>
            <a:lstStyle/>
            <a:p>
              <a:pPr defTabSz="1218987"/>
              <a:r>
                <a:rPr lang="en-IN" b="1">
                  <a:solidFill>
                    <a:srgbClr val="00B0F0"/>
                  </a:solidFill>
                  <a:latin typeface="Segoe UI"/>
                  <a:ea typeface="Open Sans" panose="020B0606030504020204" pitchFamily="34" charset="0"/>
                  <a:cs typeface="Segoe UI Light" panose="020B0502040204020203" pitchFamily="34" charset="0"/>
                </a:rPr>
                <a:t>EVERY INTERVENTION CHANGES THE SYSTEM</a:t>
              </a:r>
            </a:p>
          </p:txBody>
        </p: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1388DD35-A48C-4D27-9A56-F31CE17366C7}"/>
              </a:ext>
            </a:extLst>
          </p:cNvPr>
          <p:cNvGrpSpPr/>
          <p:nvPr/>
        </p:nvGrpSpPr>
        <p:grpSpPr>
          <a:xfrm>
            <a:off x="6472806" y="4833257"/>
            <a:ext cx="309526" cy="309338"/>
            <a:chOff x="7245351" y="146050"/>
            <a:chExt cx="5207000" cy="5203825"/>
          </a:xfrm>
          <a:solidFill>
            <a:schemeClr val="bg1"/>
          </a:solidFill>
        </p:grpSpPr>
        <p:sp>
          <p:nvSpPr>
            <p:cNvPr id="130" name="Freeform 200">
              <a:extLst>
                <a:ext uri="{FF2B5EF4-FFF2-40B4-BE49-F238E27FC236}">
                  <a16:creationId xmlns:a16="http://schemas.microsoft.com/office/drawing/2014/main" id="{97FADE91-C779-4957-A89B-1A950E0E03D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64751" y="2965450"/>
              <a:ext cx="2387600" cy="2384425"/>
            </a:xfrm>
            <a:custGeom>
              <a:avLst/>
              <a:gdLst>
                <a:gd name="T0" fmla="*/ 2324 w 3008"/>
                <a:gd name="T1" fmla="*/ 329 h 3004"/>
                <a:gd name="T2" fmla="*/ 274 w 3008"/>
                <a:gd name="T3" fmla="*/ 2378 h 3004"/>
                <a:gd name="T4" fmla="*/ 274 w 3008"/>
                <a:gd name="T5" fmla="*/ 2731 h 3004"/>
                <a:gd name="T6" fmla="*/ 629 w 3008"/>
                <a:gd name="T7" fmla="*/ 2731 h 3004"/>
                <a:gd name="T8" fmla="*/ 2677 w 3008"/>
                <a:gd name="T9" fmla="*/ 682 h 3004"/>
                <a:gd name="T10" fmla="*/ 2324 w 3008"/>
                <a:gd name="T11" fmla="*/ 329 h 3004"/>
                <a:gd name="T12" fmla="*/ 2324 w 3008"/>
                <a:gd name="T13" fmla="*/ 0 h 3004"/>
                <a:gd name="T14" fmla="*/ 2360 w 3008"/>
                <a:gd name="T15" fmla="*/ 4 h 3004"/>
                <a:gd name="T16" fmla="*/ 2392 w 3008"/>
                <a:gd name="T17" fmla="*/ 16 h 3004"/>
                <a:gd name="T18" fmla="*/ 2422 w 3008"/>
                <a:gd name="T19" fmla="*/ 40 h 3004"/>
                <a:gd name="T20" fmla="*/ 2968 w 3008"/>
                <a:gd name="T21" fmla="*/ 586 h 3004"/>
                <a:gd name="T22" fmla="*/ 2990 w 3008"/>
                <a:gd name="T23" fmla="*/ 614 h 3004"/>
                <a:gd name="T24" fmla="*/ 3002 w 3008"/>
                <a:gd name="T25" fmla="*/ 648 h 3004"/>
                <a:gd name="T26" fmla="*/ 3008 w 3008"/>
                <a:gd name="T27" fmla="*/ 682 h 3004"/>
                <a:gd name="T28" fmla="*/ 3002 w 3008"/>
                <a:gd name="T29" fmla="*/ 718 h 3004"/>
                <a:gd name="T30" fmla="*/ 2990 w 3008"/>
                <a:gd name="T31" fmla="*/ 750 h 3004"/>
                <a:gd name="T32" fmla="*/ 2968 w 3008"/>
                <a:gd name="T33" fmla="*/ 779 h 3004"/>
                <a:gd name="T34" fmla="*/ 780 w 3008"/>
                <a:gd name="T35" fmla="*/ 2964 h 3004"/>
                <a:gd name="T36" fmla="*/ 752 w 3008"/>
                <a:gd name="T37" fmla="*/ 2986 h 3004"/>
                <a:gd name="T38" fmla="*/ 720 w 3008"/>
                <a:gd name="T39" fmla="*/ 3000 h 3004"/>
                <a:gd name="T40" fmla="*/ 684 w 3008"/>
                <a:gd name="T41" fmla="*/ 3004 h 3004"/>
                <a:gd name="T42" fmla="*/ 138 w 3008"/>
                <a:gd name="T43" fmla="*/ 3004 h 3004"/>
                <a:gd name="T44" fmla="*/ 102 w 3008"/>
                <a:gd name="T45" fmla="*/ 3000 h 3004"/>
                <a:gd name="T46" fmla="*/ 68 w 3008"/>
                <a:gd name="T47" fmla="*/ 2986 h 3004"/>
                <a:gd name="T48" fmla="*/ 42 w 3008"/>
                <a:gd name="T49" fmla="*/ 2964 h 3004"/>
                <a:gd name="T50" fmla="*/ 20 w 3008"/>
                <a:gd name="T51" fmla="*/ 2936 h 3004"/>
                <a:gd name="T52" fmla="*/ 6 w 3008"/>
                <a:gd name="T53" fmla="*/ 2904 h 3004"/>
                <a:gd name="T54" fmla="*/ 0 w 3008"/>
                <a:gd name="T55" fmla="*/ 2867 h 3004"/>
                <a:gd name="T56" fmla="*/ 0 w 3008"/>
                <a:gd name="T57" fmla="*/ 2320 h 3004"/>
                <a:gd name="T58" fmla="*/ 6 w 3008"/>
                <a:gd name="T59" fmla="*/ 2286 h 3004"/>
                <a:gd name="T60" fmla="*/ 20 w 3008"/>
                <a:gd name="T61" fmla="*/ 2253 h 3004"/>
                <a:gd name="T62" fmla="*/ 40 w 3008"/>
                <a:gd name="T63" fmla="*/ 2225 h 3004"/>
                <a:gd name="T64" fmla="*/ 2228 w 3008"/>
                <a:gd name="T65" fmla="*/ 40 h 3004"/>
                <a:gd name="T66" fmla="*/ 2256 w 3008"/>
                <a:gd name="T67" fmla="*/ 16 h 3004"/>
                <a:gd name="T68" fmla="*/ 2290 w 3008"/>
                <a:gd name="T69" fmla="*/ 4 h 3004"/>
                <a:gd name="T70" fmla="*/ 2324 w 3008"/>
                <a:gd name="T71" fmla="*/ 0 h 3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008" h="3004">
                  <a:moveTo>
                    <a:pt x="2324" y="329"/>
                  </a:moveTo>
                  <a:lnTo>
                    <a:pt x="274" y="2378"/>
                  </a:lnTo>
                  <a:lnTo>
                    <a:pt x="274" y="2731"/>
                  </a:lnTo>
                  <a:lnTo>
                    <a:pt x="629" y="2731"/>
                  </a:lnTo>
                  <a:lnTo>
                    <a:pt x="2677" y="682"/>
                  </a:lnTo>
                  <a:lnTo>
                    <a:pt x="2324" y="329"/>
                  </a:lnTo>
                  <a:close/>
                  <a:moveTo>
                    <a:pt x="2324" y="0"/>
                  </a:moveTo>
                  <a:lnTo>
                    <a:pt x="2360" y="4"/>
                  </a:lnTo>
                  <a:lnTo>
                    <a:pt x="2392" y="16"/>
                  </a:lnTo>
                  <a:lnTo>
                    <a:pt x="2422" y="40"/>
                  </a:lnTo>
                  <a:lnTo>
                    <a:pt x="2968" y="586"/>
                  </a:lnTo>
                  <a:lnTo>
                    <a:pt x="2990" y="614"/>
                  </a:lnTo>
                  <a:lnTo>
                    <a:pt x="3002" y="648"/>
                  </a:lnTo>
                  <a:lnTo>
                    <a:pt x="3008" y="682"/>
                  </a:lnTo>
                  <a:lnTo>
                    <a:pt x="3002" y="718"/>
                  </a:lnTo>
                  <a:lnTo>
                    <a:pt x="2990" y="750"/>
                  </a:lnTo>
                  <a:lnTo>
                    <a:pt x="2968" y="779"/>
                  </a:lnTo>
                  <a:lnTo>
                    <a:pt x="780" y="2964"/>
                  </a:lnTo>
                  <a:lnTo>
                    <a:pt x="752" y="2986"/>
                  </a:lnTo>
                  <a:lnTo>
                    <a:pt x="720" y="3000"/>
                  </a:lnTo>
                  <a:lnTo>
                    <a:pt x="684" y="3004"/>
                  </a:lnTo>
                  <a:lnTo>
                    <a:pt x="138" y="3004"/>
                  </a:lnTo>
                  <a:lnTo>
                    <a:pt x="102" y="3000"/>
                  </a:lnTo>
                  <a:lnTo>
                    <a:pt x="68" y="2986"/>
                  </a:lnTo>
                  <a:lnTo>
                    <a:pt x="42" y="2964"/>
                  </a:lnTo>
                  <a:lnTo>
                    <a:pt x="20" y="2936"/>
                  </a:lnTo>
                  <a:lnTo>
                    <a:pt x="6" y="2904"/>
                  </a:lnTo>
                  <a:lnTo>
                    <a:pt x="0" y="2867"/>
                  </a:lnTo>
                  <a:lnTo>
                    <a:pt x="0" y="2320"/>
                  </a:lnTo>
                  <a:lnTo>
                    <a:pt x="6" y="2286"/>
                  </a:lnTo>
                  <a:lnTo>
                    <a:pt x="20" y="2253"/>
                  </a:lnTo>
                  <a:lnTo>
                    <a:pt x="40" y="2225"/>
                  </a:lnTo>
                  <a:lnTo>
                    <a:pt x="2228" y="40"/>
                  </a:lnTo>
                  <a:lnTo>
                    <a:pt x="2256" y="16"/>
                  </a:lnTo>
                  <a:lnTo>
                    <a:pt x="2290" y="4"/>
                  </a:lnTo>
                  <a:lnTo>
                    <a:pt x="232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Segoe UI"/>
              </a:endParaRPr>
            </a:p>
          </p:txBody>
        </p:sp>
        <p:sp>
          <p:nvSpPr>
            <p:cNvPr id="131" name="Freeform 201">
              <a:extLst>
                <a:ext uri="{FF2B5EF4-FFF2-40B4-BE49-F238E27FC236}">
                  <a16:creationId xmlns:a16="http://schemas.microsoft.com/office/drawing/2014/main" id="{13A88926-E871-47E4-B4A3-7990803792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68088" y="3398838"/>
              <a:ext cx="650875" cy="650875"/>
            </a:xfrm>
            <a:custGeom>
              <a:avLst/>
              <a:gdLst>
                <a:gd name="T0" fmla="*/ 135 w 820"/>
                <a:gd name="T1" fmla="*/ 0 h 820"/>
                <a:gd name="T2" fmla="*/ 169 w 820"/>
                <a:gd name="T3" fmla="*/ 4 h 820"/>
                <a:gd name="T4" fmla="*/ 203 w 820"/>
                <a:gd name="T5" fmla="*/ 18 h 820"/>
                <a:gd name="T6" fmla="*/ 231 w 820"/>
                <a:gd name="T7" fmla="*/ 40 h 820"/>
                <a:gd name="T8" fmla="*/ 780 w 820"/>
                <a:gd name="T9" fmla="*/ 586 h 820"/>
                <a:gd name="T10" fmla="*/ 802 w 820"/>
                <a:gd name="T11" fmla="*/ 614 h 820"/>
                <a:gd name="T12" fmla="*/ 814 w 820"/>
                <a:gd name="T13" fmla="*/ 648 h 820"/>
                <a:gd name="T14" fmla="*/ 820 w 820"/>
                <a:gd name="T15" fmla="*/ 682 h 820"/>
                <a:gd name="T16" fmla="*/ 814 w 820"/>
                <a:gd name="T17" fmla="*/ 718 h 820"/>
                <a:gd name="T18" fmla="*/ 802 w 820"/>
                <a:gd name="T19" fmla="*/ 750 h 820"/>
                <a:gd name="T20" fmla="*/ 780 w 820"/>
                <a:gd name="T21" fmla="*/ 780 h 820"/>
                <a:gd name="T22" fmla="*/ 750 w 820"/>
                <a:gd name="T23" fmla="*/ 802 h 820"/>
                <a:gd name="T24" fmla="*/ 718 w 820"/>
                <a:gd name="T25" fmla="*/ 816 h 820"/>
                <a:gd name="T26" fmla="*/ 682 w 820"/>
                <a:gd name="T27" fmla="*/ 820 h 820"/>
                <a:gd name="T28" fmla="*/ 648 w 820"/>
                <a:gd name="T29" fmla="*/ 816 h 820"/>
                <a:gd name="T30" fmla="*/ 614 w 820"/>
                <a:gd name="T31" fmla="*/ 802 h 820"/>
                <a:gd name="T32" fmla="*/ 586 w 820"/>
                <a:gd name="T33" fmla="*/ 780 h 820"/>
                <a:gd name="T34" fmla="*/ 40 w 820"/>
                <a:gd name="T35" fmla="*/ 233 h 820"/>
                <a:gd name="T36" fmla="*/ 16 w 820"/>
                <a:gd name="T37" fmla="*/ 204 h 820"/>
                <a:gd name="T38" fmla="*/ 4 w 820"/>
                <a:gd name="T39" fmla="*/ 172 h 820"/>
                <a:gd name="T40" fmla="*/ 0 w 820"/>
                <a:gd name="T41" fmla="*/ 136 h 820"/>
                <a:gd name="T42" fmla="*/ 4 w 820"/>
                <a:gd name="T43" fmla="*/ 102 h 820"/>
                <a:gd name="T44" fmla="*/ 16 w 820"/>
                <a:gd name="T45" fmla="*/ 68 h 820"/>
                <a:gd name="T46" fmla="*/ 40 w 820"/>
                <a:gd name="T47" fmla="*/ 40 h 820"/>
                <a:gd name="T48" fmla="*/ 68 w 820"/>
                <a:gd name="T49" fmla="*/ 18 h 820"/>
                <a:gd name="T50" fmla="*/ 101 w 820"/>
                <a:gd name="T51" fmla="*/ 4 h 820"/>
                <a:gd name="T52" fmla="*/ 135 w 820"/>
                <a:gd name="T53" fmla="*/ 0 h 8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20" h="820">
                  <a:moveTo>
                    <a:pt x="135" y="0"/>
                  </a:moveTo>
                  <a:lnTo>
                    <a:pt x="169" y="4"/>
                  </a:lnTo>
                  <a:lnTo>
                    <a:pt x="203" y="18"/>
                  </a:lnTo>
                  <a:lnTo>
                    <a:pt x="231" y="40"/>
                  </a:lnTo>
                  <a:lnTo>
                    <a:pt x="780" y="586"/>
                  </a:lnTo>
                  <a:lnTo>
                    <a:pt x="802" y="614"/>
                  </a:lnTo>
                  <a:lnTo>
                    <a:pt x="814" y="648"/>
                  </a:lnTo>
                  <a:lnTo>
                    <a:pt x="820" y="682"/>
                  </a:lnTo>
                  <a:lnTo>
                    <a:pt x="814" y="718"/>
                  </a:lnTo>
                  <a:lnTo>
                    <a:pt x="802" y="750"/>
                  </a:lnTo>
                  <a:lnTo>
                    <a:pt x="780" y="780"/>
                  </a:lnTo>
                  <a:lnTo>
                    <a:pt x="750" y="802"/>
                  </a:lnTo>
                  <a:lnTo>
                    <a:pt x="718" y="816"/>
                  </a:lnTo>
                  <a:lnTo>
                    <a:pt x="682" y="820"/>
                  </a:lnTo>
                  <a:lnTo>
                    <a:pt x="648" y="816"/>
                  </a:lnTo>
                  <a:lnTo>
                    <a:pt x="614" y="802"/>
                  </a:lnTo>
                  <a:lnTo>
                    <a:pt x="586" y="780"/>
                  </a:lnTo>
                  <a:lnTo>
                    <a:pt x="40" y="233"/>
                  </a:lnTo>
                  <a:lnTo>
                    <a:pt x="16" y="204"/>
                  </a:lnTo>
                  <a:lnTo>
                    <a:pt x="4" y="172"/>
                  </a:lnTo>
                  <a:lnTo>
                    <a:pt x="0" y="136"/>
                  </a:lnTo>
                  <a:lnTo>
                    <a:pt x="4" y="102"/>
                  </a:lnTo>
                  <a:lnTo>
                    <a:pt x="16" y="68"/>
                  </a:lnTo>
                  <a:lnTo>
                    <a:pt x="40" y="40"/>
                  </a:lnTo>
                  <a:lnTo>
                    <a:pt x="68" y="18"/>
                  </a:lnTo>
                  <a:lnTo>
                    <a:pt x="101" y="4"/>
                  </a:lnTo>
                  <a:lnTo>
                    <a:pt x="13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Segoe UI"/>
              </a:endParaRPr>
            </a:p>
          </p:txBody>
        </p:sp>
        <p:sp>
          <p:nvSpPr>
            <p:cNvPr id="132" name="Freeform 202">
              <a:extLst>
                <a:ext uri="{FF2B5EF4-FFF2-40B4-BE49-F238E27FC236}">
                  <a16:creationId xmlns:a16="http://schemas.microsoft.com/office/drawing/2014/main" id="{E2E85D4D-9855-46CA-89DC-2E44611155DB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5351" y="146050"/>
              <a:ext cx="3905250" cy="4770438"/>
            </a:xfrm>
            <a:custGeom>
              <a:avLst/>
              <a:gdLst>
                <a:gd name="T0" fmla="*/ 1777 w 4921"/>
                <a:gd name="T1" fmla="*/ 0 h 6010"/>
                <a:gd name="T2" fmla="*/ 4783 w 4921"/>
                <a:gd name="T3" fmla="*/ 0 h 6010"/>
                <a:gd name="T4" fmla="*/ 4819 w 4921"/>
                <a:gd name="T5" fmla="*/ 6 h 6010"/>
                <a:gd name="T6" fmla="*/ 4853 w 4921"/>
                <a:gd name="T7" fmla="*/ 20 h 6010"/>
                <a:gd name="T8" fmla="*/ 4879 w 4921"/>
                <a:gd name="T9" fmla="*/ 40 h 6010"/>
                <a:gd name="T10" fmla="*/ 4901 w 4921"/>
                <a:gd name="T11" fmla="*/ 68 h 6010"/>
                <a:gd name="T12" fmla="*/ 4915 w 4921"/>
                <a:gd name="T13" fmla="*/ 102 h 6010"/>
                <a:gd name="T14" fmla="*/ 4921 w 4921"/>
                <a:gd name="T15" fmla="*/ 138 h 6010"/>
                <a:gd name="T16" fmla="*/ 4921 w 4921"/>
                <a:gd name="T17" fmla="*/ 3961 h 6010"/>
                <a:gd name="T18" fmla="*/ 4915 w 4921"/>
                <a:gd name="T19" fmla="*/ 3997 h 6010"/>
                <a:gd name="T20" fmla="*/ 4901 w 4921"/>
                <a:gd name="T21" fmla="*/ 4031 h 6010"/>
                <a:gd name="T22" fmla="*/ 4881 w 4921"/>
                <a:gd name="T23" fmla="*/ 4058 h 6010"/>
                <a:gd name="T24" fmla="*/ 4853 w 4921"/>
                <a:gd name="T25" fmla="*/ 4078 h 6010"/>
                <a:gd name="T26" fmla="*/ 4819 w 4921"/>
                <a:gd name="T27" fmla="*/ 4092 h 6010"/>
                <a:gd name="T28" fmla="*/ 4783 w 4921"/>
                <a:gd name="T29" fmla="*/ 4098 h 6010"/>
                <a:gd name="T30" fmla="*/ 4747 w 4921"/>
                <a:gd name="T31" fmla="*/ 4092 h 6010"/>
                <a:gd name="T32" fmla="*/ 4715 w 4921"/>
                <a:gd name="T33" fmla="*/ 4078 h 6010"/>
                <a:gd name="T34" fmla="*/ 4687 w 4921"/>
                <a:gd name="T35" fmla="*/ 4058 h 6010"/>
                <a:gd name="T36" fmla="*/ 4665 w 4921"/>
                <a:gd name="T37" fmla="*/ 4031 h 6010"/>
                <a:gd name="T38" fmla="*/ 4651 w 4921"/>
                <a:gd name="T39" fmla="*/ 3997 h 6010"/>
                <a:gd name="T40" fmla="*/ 4647 w 4921"/>
                <a:gd name="T41" fmla="*/ 3961 h 6010"/>
                <a:gd name="T42" fmla="*/ 4647 w 4921"/>
                <a:gd name="T43" fmla="*/ 273 h 6010"/>
                <a:gd name="T44" fmla="*/ 1833 w 4921"/>
                <a:gd name="T45" fmla="*/ 273 h 6010"/>
                <a:gd name="T46" fmla="*/ 273 w 4921"/>
                <a:gd name="T47" fmla="*/ 1832 h 6010"/>
                <a:gd name="T48" fmla="*/ 273 w 4921"/>
                <a:gd name="T49" fmla="*/ 5737 h 6010"/>
                <a:gd name="T50" fmla="*/ 3006 w 4921"/>
                <a:gd name="T51" fmla="*/ 5737 h 6010"/>
                <a:gd name="T52" fmla="*/ 3044 w 4921"/>
                <a:gd name="T53" fmla="*/ 5741 h 6010"/>
                <a:gd name="T54" fmla="*/ 3076 w 4921"/>
                <a:gd name="T55" fmla="*/ 5755 h 6010"/>
                <a:gd name="T56" fmla="*/ 3103 w 4921"/>
                <a:gd name="T57" fmla="*/ 5777 h 6010"/>
                <a:gd name="T58" fmla="*/ 3125 w 4921"/>
                <a:gd name="T59" fmla="*/ 5805 h 6010"/>
                <a:gd name="T60" fmla="*/ 3137 w 4921"/>
                <a:gd name="T61" fmla="*/ 5836 h 6010"/>
                <a:gd name="T62" fmla="*/ 3143 w 4921"/>
                <a:gd name="T63" fmla="*/ 5872 h 6010"/>
                <a:gd name="T64" fmla="*/ 3137 w 4921"/>
                <a:gd name="T65" fmla="*/ 5910 h 6010"/>
                <a:gd name="T66" fmla="*/ 3125 w 4921"/>
                <a:gd name="T67" fmla="*/ 5942 h 6010"/>
                <a:gd name="T68" fmla="*/ 3103 w 4921"/>
                <a:gd name="T69" fmla="*/ 5970 h 6010"/>
                <a:gd name="T70" fmla="*/ 3076 w 4921"/>
                <a:gd name="T71" fmla="*/ 5992 h 6010"/>
                <a:gd name="T72" fmla="*/ 3044 w 4921"/>
                <a:gd name="T73" fmla="*/ 6004 h 6010"/>
                <a:gd name="T74" fmla="*/ 3006 w 4921"/>
                <a:gd name="T75" fmla="*/ 6010 h 6010"/>
                <a:gd name="T76" fmla="*/ 138 w 4921"/>
                <a:gd name="T77" fmla="*/ 6010 h 6010"/>
                <a:gd name="T78" fmla="*/ 100 w 4921"/>
                <a:gd name="T79" fmla="*/ 6004 h 6010"/>
                <a:gd name="T80" fmla="*/ 68 w 4921"/>
                <a:gd name="T81" fmla="*/ 5992 h 6010"/>
                <a:gd name="T82" fmla="*/ 40 w 4921"/>
                <a:gd name="T83" fmla="*/ 5970 h 6010"/>
                <a:gd name="T84" fmla="*/ 18 w 4921"/>
                <a:gd name="T85" fmla="*/ 5942 h 6010"/>
                <a:gd name="T86" fmla="*/ 4 w 4921"/>
                <a:gd name="T87" fmla="*/ 5910 h 6010"/>
                <a:gd name="T88" fmla="*/ 0 w 4921"/>
                <a:gd name="T89" fmla="*/ 5872 h 6010"/>
                <a:gd name="T90" fmla="*/ 0 w 4921"/>
                <a:gd name="T91" fmla="*/ 1776 h 6010"/>
                <a:gd name="T92" fmla="*/ 4 w 4921"/>
                <a:gd name="T93" fmla="*/ 1740 h 6010"/>
                <a:gd name="T94" fmla="*/ 18 w 4921"/>
                <a:gd name="T95" fmla="*/ 1708 h 6010"/>
                <a:gd name="T96" fmla="*/ 40 w 4921"/>
                <a:gd name="T97" fmla="*/ 1678 h 6010"/>
                <a:gd name="T98" fmla="*/ 1679 w 4921"/>
                <a:gd name="T99" fmla="*/ 40 h 6010"/>
                <a:gd name="T100" fmla="*/ 1707 w 4921"/>
                <a:gd name="T101" fmla="*/ 18 h 6010"/>
                <a:gd name="T102" fmla="*/ 1741 w 4921"/>
                <a:gd name="T103" fmla="*/ 6 h 6010"/>
                <a:gd name="T104" fmla="*/ 1777 w 4921"/>
                <a:gd name="T105" fmla="*/ 0 h 60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921" h="6010">
                  <a:moveTo>
                    <a:pt x="1777" y="0"/>
                  </a:moveTo>
                  <a:lnTo>
                    <a:pt x="4783" y="0"/>
                  </a:lnTo>
                  <a:lnTo>
                    <a:pt x="4819" y="6"/>
                  </a:lnTo>
                  <a:lnTo>
                    <a:pt x="4853" y="20"/>
                  </a:lnTo>
                  <a:lnTo>
                    <a:pt x="4879" y="40"/>
                  </a:lnTo>
                  <a:lnTo>
                    <a:pt x="4901" y="68"/>
                  </a:lnTo>
                  <a:lnTo>
                    <a:pt x="4915" y="102"/>
                  </a:lnTo>
                  <a:lnTo>
                    <a:pt x="4921" y="138"/>
                  </a:lnTo>
                  <a:lnTo>
                    <a:pt x="4921" y="3961"/>
                  </a:lnTo>
                  <a:lnTo>
                    <a:pt x="4915" y="3997"/>
                  </a:lnTo>
                  <a:lnTo>
                    <a:pt x="4901" y="4031"/>
                  </a:lnTo>
                  <a:lnTo>
                    <a:pt x="4881" y="4058"/>
                  </a:lnTo>
                  <a:lnTo>
                    <a:pt x="4853" y="4078"/>
                  </a:lnTo>
                  <a:lnTo>
                    <a:pt x="4819" y="4092"/>
                  </a:lnTo>
                  <a:lnTo>
                    <a:pt x="4783" y="4098"/>
                  </a:lnTo>
                  <a:lnTo>
                    <a:pt x="4747" y="4092"/>
                  </a:lnTo>
                  <a:lnTo>
                    <a:pt x="4715" y="4078"/>
                  </a:lnTo>
                  <a:lnTo>
                    <a:pt x="4687" y="4058"/>
                  </a:lnTo>
                  <a:lnTo>
                    <a:pt x="4665" y="4031"/>
                  </a:lnTo>
                  <a:lnTo>
                    <a:pt x="4651" y="3997"/>
                  </a:lnTo>
                  <a:lnTo>
                    <a:pt x="4647" y="3961"/>
                  </a:lnTo>
                  <a:lnTo>
                    <a:pt x="4647" y="273"/>
                  </a:lnTo>
                  <a:lnTo>
                    <a:pt x="1833" y="273"/>
                  </a:lnTo>
                  <a:lnTo>
                    <a:pt x="273" y="1832"/>
                  </a:lnTo>
                  <a:lnTo>
                    <a:pt x="273" y="5737"/>
                  </a:lnTo>
                  <a:lnTo>
                    <a:pt x="3006" y="5737"/>
                  </a:lnTo>
                  <a:lnTo>
                    <a:pt x="3044" y="5741"/>
                  </a:lnTo>
                  <a:lnTo>
                    <a:pt x="3076" y="5755"/>
                  </a:lnTo>
                  <a:lnTo>
                    <a:pt x="3103" y="5777"/>
                  </a:lnTo>
                  <a:lnTo>
                    <a:pt x="3125" y="5805"/>
                  </a:lnTo>
                  <a:lnTo>
                    <a:pt x="3137" y="5836"/>
                  </a:lnTo>
                  <a:lnTo>
                    <a:pt x="3143" y="5872"/>
                  </a:lnTo>
                  <a:lnTo>
                    <a:pt x="3137" y="5910"/>
                  </a:lnTo>
                  <a:lnTo>
                    <a:pt x="3125" y="5942"/>
                  </a:lnTo>
                  <a:lnTo>
                    <a:pt x="3103" y="5970"/>
                  </a:lnTo>
                  <a:lnTo>
                    <a:pt x="3076" y="5992"/>
                  </a:lnTo>
                  <a:lnTo>
                    <a:pt x="3044" y="6004"/>
                  </a:lnTo>
                  <a:lnTo>
                    <a:pt x="3006" y="6010"/>
                  </a:lnTo>
                  <a:lnTo>
                    <a:pt x="138" y="6010"/>
                  </a:lnTo>
                  <a:lnTo>
                    <a:pt x="100" y="6004"/>
                  </a:lnTo>
                  <a:lnTo>
                    <a:pt x="68" y="5992"/>
                  </a:lnTo>
                  <a:lnTo>
                    <a:pt x="40" y="5970"/>
                  </a:lnTo>
                  <a:lnTo>
                    <a:pt x="18" y="5942"/>
                  </a:lnTo>
                  <a:lnTo>
                    <a:pt x="4" y="5910"/>
                  </a:lnTo>
                  <a:lnTo>
                    <a:pt x="0" y="5872"/>
                  </a:lnTo>
                  <a:lnTo>
                    <a:pt x="0" y="1776"/>
                  </a:lnTo>
                  <a:lnTo>
                    <a:pt x="4" y="1740"/>
                  </a:lnTo>
                  <a:lnTo>
                    <a:pt x="18" y="1708"/>
                  </a:lnTo>
                  <a:lnTo>
                    <a:pt x="40" y="1678"/>
                  </a:lnTo>
                  <a:lnTo>
                    <a:pt x="1679" y="40"/>
                  </a:lnTo>
                  <a:lnTo>
                    <a:pt x="1707" y="18"/>
                  </a:lnTo>
                  <a:lnTo>
                    <a:pt x="1741" y="6"/>
                  </a:lnTo>
                  <a:lnTo>
                    <a:pt x="177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Segoe UI"/>
              </a:endParaRPr>
            </a:p>
          </p:txBody>
        </p:sp>
        <p:sp>
          <p:nvSpPr>
            <p:cNvPr id="133" name="Freeform 203">
              <a:extLst>
                <a:ext uri="{FF2B5EF4-FFF2-40B4-BE49-F238E27FC236}">
                  <a16:creationId xmlns:a16="http://schemas.microsoft.com/office/drawing/2014/main" id="{CD54F82C-4590-4BEF-9109-B8D7185AA014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5351" y="146050"/>
              <a:ext cx="1517650" cy="1517650"/>
            </a:xfrm>
            <a:custGeom>
              <a:avLst/>
              <a:gdLst>
                <a:gd name="T0" fmla="*/ 1777 w 1913"/>
                <a:gd name="T1" fmla="*/ 0 h 1912"/>
                <a:gd name="T2" fmla="*/ 1813 w 1913"/>
                <a:gd name="T3" fmla="*/ 6 h 1912"/>
                <a:gd name="T4" fmla="*/ 1845 w 1913"/>
                <a:gd name="T5" fmla="*/ 20 h 1912"/>
                <a:gd name="T6" fmla="*/ 1873 w 1913"/>
                <a:gd name="T7" fmla="*/ 40 h 1912"/>
                <a:gd name="T8" fmla="*/ 1895 w 1913"/>
                <a:gd name="T9" fmla="*/ 68 h 1912"/>
                <a:gd name="T10" fmla="*/ 1909 w 1913"/>
                <a:gd name="T11" fmla="*/ 102 h 1912"/>
                <a:gd name="T12" fmla="*/ 1913 w 1913"/>
                <a:gd name="T13" fmla="*/ 138 h 1912"/>
                <a:gd name="T14" fmla="*/ 1913 w 1913"/>
                <a:gd name="T15" fmla="*/ 1776 h 1912"/>
                <a:gd name="T16" fmla="*/ 1909 w 1913"/>
                <a:gd name="T17" fmla="*/ 1812 h 1912"/>
                <a:gd name="T18" fmla="*/ 1895 w 1913"/>
                <a:gd name="T19" fmla="*/ 1844 h 1912"/>
                <a:gd name="T20" fmla="*/ 1873 w 1913"/>
                <a:gd name="T21" fmla="*/ 1872 h 1912"/>
                <a:gd name="T22" fmla="*/ 1845 w 1913"/>
                <a:gd name="T23" fmla="*/ 1894 h 1912"/>
                <a:gd name="T24" fmla="*/ 1813 w 1913"/>
                <a:gd name="T25" fmla="*/ 1908 h 1912"/>
                <a:gd name="T26" fmla="*/ 1777 w 1913"/>
                <a:gd name="T27" fmla="*/ 1912 h 1912"/>
                <a:gd name="T28" fmla="*/ 138 w 1913"/>
                <a:gd name="T29" fmla="*/ 1912 h 1912"/>
                <a:gd name="T30" fmla="*/ 100 w 1913"/>
                <a:gd name="T31" fmla="*/ 1908 h 1912"/>
                <a:gd name="T32" fmla="*/ 68 w 1913"/>
                <a:gd name="T33" fmla="*/ 1894 h 1912"/>
                <a:gd name="T34" fmla="*/ 40 w 1913"/>
                <a:gd name="T35" fmla="*/ 1872 h 1912"/>
                <a:gd name="T36" fmla="*/ 18 w 1913"/>
                <a:gd name="T37" fmla="*/ 1844 h 1912"/>
                <a:gd name="T38" fmla="*/ 4 w 1913"/>
                <a:gd name="T39" fmla="*/ 1812 h 1912"/>
                <a:gd name="T40" fmla="*/ 0 w 1913"/>
                <a:gd name="T41" fmla="*/ 1776 h 1912"/>
                <a:gd name="T42" fmla="*/ 4 w 1913"/>
                <a:gd name="T43" fmla="*/ 1740 h 1912"/>
                <a:gd name="T44" fmla="*/ 18 w 1913"/>
                <a:gd name="T45" fmla="*/ 1706 h 1912"/>
                <a:gd name="T46" fmla="*/ 40 w 1913"/>
                <a:gd name="T47" fmla="*/ 1678 h 1912"/>
                <a:gd name="T48" fmla="*/ 68 w 1913"/>
                <a:gd name="T49" fmla="*/ 1658 h 1912"/>
                <a:gd name="T50" fmla="*/ 100 w 1913"/>
                <a:gd name="T51" fmla="*/ 1644 h 1912"/>
                <a:gd name="T52" fmla="*/ 138 w 1913"/>
                <a:gd name="T53" fmla="*/ 1639 h 1912"/>
                <a:gd name="T54" fmla="*/ 1640 w 1913"/>
                <a:gd name="T55" fmla="*/ 1639 h 1912"/>
                <a:gd name="T56" fmla="*/ 1640 w 1913"/>
                <a:gd name="T57" fmla="*/ 138 h 1912"/>
                <a:gd name="T58" fmla="*/ 1645 w 1913"/>
                <a:gd name="T59" fmla="*/ 102 h 1912"/>
                <a:gd name="T60" fmla="*/ 1659 w 1913"/>
                <a:gd name="T61" fmla="*/ 68 h 1912"/>
                <a:gd name="T62" fmla="*/ 1679 w 1913"/>
                <a:gd name="T63" fmla="*/ 40 h 1912"/>
                <a:gd name="T64" fmla="*/ 1707 w 1913"/>
                <a:gd name="T65" fmla="*/ 20 h 1912"/>
                <a:gd name="T66" fmla="*/ 1741 w 1913"/>
                <a:gd name="T67" fmla="*/ 6 h 1912"/>
                <a:gd name="T68" fmla="*/ 1777 w 1913"/>
                <a:gd name="T69" fmla="*/ 0 h 1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13" h="1912">
                  <a:moveTo>
                    <a:pt x="1777" y="0"/>
                  </a:moveTo>
                  <a:lnTo>
                    <a:pt x="1813" y="6"/>
                  </a:lnTo>
                  <a:lnTo>
                    <a:pt x="1845" y="20"/>
                  </a:lnTo>
                  <a:lnTo>
                    <a:pt x="1873" y="40"/>
                  </a:lnTo>
                  <a:lnTo>
                    <a:pt x="1895" y="68"/>
                  </a:lnTo>
                  <a:lnTo>
                    <a:pt x="1909" y="102"/>
                  </a:lnTo>
                  <a:lnTo>
                    <a:pt x="1913" y="138"/>
                  </a:lnTo>
                  <a:lnTo>
                    <a:pt x="1913" y="1776"/>
                  </a:lnTo>
                  <a:lnTo>
                    <a:pt x="1909" y="1812"/>
                  </a:lnTo>
                  <a:lnTo>
                    <a:pt x="1895" y="1844"/>
                  </a:lnTo>
                  <a:lnTo>
                    <a:pt x="1873" y="1872"/>
                  </a:lnTo>
                  <a:lnTo>
                    <a:pt x="1845" y="1894"/>
                  </a:lnTo>
                  <a:lnTo>
                    <a:pt x="1813" y="1908"/>
                  </a:lnTo>
                  <a:lnTo>
                    <a:pt x="1777" y="1912"/>
                  </a:lnTo>
                  <a:lnTo>
                    <a:pt x="138" y="1912"/>
                  </a:lnTo>
                  <a:lnTo>
                    <a:pt x="100" y="1908"/>
                  </a:lnTo>
                  <a:lnTo>
                    <a:pt x="68" y="1894"/>
                  </a:lnTo>
                  <a:lnTo>
                    <a:pt x="40" y="1872"/>
                  </a:lnTo>
                  <a:lnTo>
                    <a:pt x="18" y="1844"/>
                  </a:lnTo>
                  <a:lnTo>
                    <a:pt x="4" y="1812"/>
                  </a:lnTo>
                  <a:lnTo>
                    <a:pt x="0" y="1776"/>
                  </a:lnTo>
                  <a:lnTo>
                    <a:pt x="4" y="1740"/>
                  </a:lnTo>
                  <a:lnTo>
                    <a:pt x="18" y="1706"/>
                  </a:lnTo>
                  <a:lnTo>
                    <a:pt x="40" y="1678"/>
                  </a:lnTo>
                  <a:lnTo>
                    <a:pt x="68" y="1658"/>
                  </a:lnTo>
                  <a:lnTo>
                    <a:pt x="100" y="1644"/>
                  </a:lnTo>
                  <a:lnTo>
                    <a:pt x="138" y="1639"/>
                  </a:lnTo>
                  <a:lnTo>
                    <a:pt x="1640" y="1639"/>
                  </a:lnTo>
                  <a:lnTo>
                    <a:pt x="1640" y="138"/>
                  </a:lnTo>
                  <a:lnTo>
                    <a:pt x="1645" y="102"/>
                  </a:lnTo>
                  <a:lnTo>
                    <a:pt x="1659" y="68"/>
                  </a:lnTo>
                  <a:lnTo>
                    <a:pt x="1679" y="40"/>
                  </a:lnTo>
                  <a:lnTo>
                    <a:pt x="1707" y="20"/>
                  </a:lnTo>
                  <a:lnTo>
                    <a:pt x="1741" y="6"/>
                  </a:lnTo>
                  <a:lnTo>
                    <a:pt x="177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Segoe UI"/>
              </a:endParaRPr>
            </a:p>
          </p:txBody>
        </p:sp>
        <p:sp>
          <p:nvSpPr>
            <p:cNvPr id="134" name="Freeform 204">
              <a:extLst>
                <a:ext uri="{FF2B5EF4-FFF2-40B4-BE49-F238E27FC236}">
                  <a16:creationId xmlns:a16="http://schemas.microsoft.com/office/drawing/2014/main" id="{1CFF5959-D3B6-4E42-9559-D7EFC0E827A0}"/>
                </a:ext>
              </a:extLst>
            </p:cNvPr>
            <p:cNvSpPr>
              <a:spLocks/>
            </p:cNvSpPr>
            <p:nvPr/>
          </p:nvSpPr>
          <p:spPr bwMode="auto">
            <a:xfrm>
              <a:off x="9413876" y="1012825"/>
              <a:ext cx="1084263" cy="1301750"/>
            </a:xfrm>
            <a:custGeom>
              <a:avLst/>
              <a:gdLst>
                <a:gd name="T0" fmla="*/ 859 w 1366"/>
                <a:gd name="T1" fmla="*/ 16 h 1641"/>
                <a:gd name="T2" fmla="*/ 1087 w 1366"/>
                <a:gd name="T3" fmla="*/ 90 h 1641"/>
                <a:gd name="T4" fmla="*/ 1258 w 1366"/>
                <a:gd name="T5" fmla="*/ 216 h 1641"/>
                <a:gd name="T6" fmla="*/ 1354 w 1366"/>
                <a:gd name="T7" fmla="*/ 381 h 1641"/>
                <a:gd name="T8" fmla="*/ 1354 w 1366"/>
                <a:gd name="T9" fmla="*/ 515 h 1641"/>
                <a:gd name="T10" fmla="*/ 1280 w 1366"/>
                <a:gd name="T11" fmla="*/ 584 h 1641"/>
                <a:gd name="T12" fmla="*/ 1172 w 1366"/>
                <a:gd name="T13" fmla="*/ 580 h 1641"/>
                <a:gd name="T14" fmla="*/ 1102 w 1366"/>
                <a:gd name="T15" fmla="*/ 507 h 1641"/>
                <a:gd name="T16" fmla="*/ 1065 w 1366"/>
                <a:gd name="T17" fmla="*/ 409 h 1641"/>
                <a:gd name="T18" fmla="*/ 947 w 1366"/>
                <a:gd name="T19" fmla="*/ 325 h 1641"/>
                <a:gd name="T20" fmla="*/ 757 w 1366"/>
                <a:gd name="T21" fmla="*/ 277 h 1641"/>
                <a:gd name="T22" fmla="*/ 538 w 1366"/>
                <a:gd name="T23" fmla="*/ 289 h 1641"/>
                <a:gd name="T24" fmla="*/ 369 w 1366"/>
                <a:gd name="T25" fmla="*/ 355 h 1641"/>
                <a:gd name="T26" fmla="*/ 281 w 1366"/>
                <a:gd name="T27" fmla="*/ 447 h 1641"/>
                <a:gd name="T28" fmla="*/ 281 w 1366"/>
                <a:gd name="T29" fmla="*/ 517 h 1641"/>
                <a:gd name="T30" fmla="*/ 335 w 1366"/>
                <a:gd name="T31" fmla="*/ 574 h 1641"/>
                <a:gd name="T32" fmla="*/ 458 w 1366"/>
                <a:gd name="T33" fmla="*/ 632 h 1641"/>
                <a:gd name="T34" fmla="*/ 678 w 1366"/>
                <a:gd name="T35" fmla="*/ 682 h 1641"/>
                <a:gd name="T36" fmla="*/ 690 w 1366"/>
                <a:gd name="T37" fmla="*/ 684 h 1641"/>
                <a:gd name="T38" fmla="*/ 706 w 1366"/>
                <a:gd name="T39" fmla="*/ 686 h 1641"/>
                <a:gd name="T40" fmla="*/ 777 w 1366"/>
                <a:gd name="T41" fmla="*/ 698 h 1641"/>
                <a:gd name="T42" fmla="*/ 911 w 1366"/>
                <a:gd name="T43" fmla="*/ 726 h 1641"/>
                <a:gd name="T44" fmla="*/ 1057 w 1366"/>
                <a:gd name="T45" fmla="*/ 772 h 1641"/>
                <a:gd name="T46" fmla="*/ 1196 w 1366"/>
                <a:gd name="T47" fmla="*/ 846 h 1641"/>
                <a:gd name="T48" fmla="*/ 1304 w 1366"/>
                <a:gd name="T49" fmla="*/ 953 h 1641"/>
                <a:gd name="T50" fmla="*/ 1362 w 1366"/>
                <a:gd name="T51" fmla="*/ 1103 h 1641"/>
                <a:gd name="T52" fmla="*/ 1342 w 1366"/>
                <a:gd name="T53" fmla="*/ 1290 h 1641"/>
                <a:gd name="T54" fmla="*/ 1226 w 1366"/>
                <a:gd name="T55" fmla="*/ 1455 h 1641"/>
                <a:gd name="T56" fmla="*/ 1031 w 1366"/>
                <a:gd name="T57" fmla="*/ 1575 h 1641"/>
                <a:gd name="T58" fmla="*/ 777 w 1366"/>
                <a:gd name="T59" fmla="*/ 1635 h 1641"/>
                <a:gd name="T60" fmla="*/ 508 w 1366"/>
                <a:gd name="T61" fmla="*/ 1625 h 1641"/>
                <a:gd name="T62" fmla="*/ 279 w 1366"/>
                <a:gd name="T63" fmla="*/ 1549 h 1641"/>
                <a:gd name="T64" fmla="*/ 109 w 1366"/>
                <a:gd name="T65" fmla="*/ 1424 h 1641"/>
                <a:gd name="T66" fmla="*/ 13 w 1366"/>
                <a:gd name="T67" fmla="*/ 1258 h 1641"/>
                <a:gd name="T68" fmla="*/ 13 w 1366"/>
                <a:gd name="T69" fmla="*/ 1127 h 1641"/>
                <a:gd name="T70" fmla="*/ 87 w 1366"/>
                <a:gd name="T71" fmla="*/ 1057 h 1641"/>
                <a:gd name="T72" fmla="*/ 195 w 1366"/>
                <a:gd name="T73" fmla="*/ 1061 h 1641"/>
                <a:gd name="T74" fmla="*/ 265 w 1366"/>
                <a:gd name="T75" fmla="*/ 1135 h 1641"/>
                <a:gd name="T76" fmla="*/ 303 w 1366"/>
                <a:gd name="T77" fmla="*/ 1232 h 1641"/>
                <a:gd name="T78" fmla="*/ 420 w 1366"/>
                <a:gd name="T79" fmla="*/ 1316 h 1641"/>
                <a:gd name="T80" fmla="*/ 608 w 1366"/>
                <a:gd name="T81" fmla="*/ 1364 h 1641"/>
                <a:gd name="T82" fmla="*/ 827 w 1366"/>
                <a:gd name="T83" fmla="*/ 1352 h 1641"/>
                <a:gd name="T84" fmla="*/ 999 w 1366"/>
                <a:gd name="T85" fmla="*/ 1286 h 1641"/>
                <a:gd name="T86" fmla="*/ 1087 w 1366"/>
                <a:gd name="T87" fmla="*/ 1194 h 1641"/>
                <a:gd name="T88" fmla="*/ 1085 w 1366"/>
                <a:gd name="T89" fmla="*/ 1125 h 1641"/>
                <a:gd name="T90" fmla="*/ 1033 w 1366"/>
                <a:gd name="T91" fmla="*/ 1067 h 1641"/>
                <a:gd name="T92" fmla="*/ 907 w 1366"/>
                <a:gd name="T93" fmla="*/ 1009 h 1641"/>
                <a:gd name="T94" fmla="*/ 690 w 1366"/>
                <a:gd name="T95" fmla="*/ 959 h 1641"/>
                <a:gd name="T96" fmla="*/ 678 w 1366"/>
                <a:gd name="T97" fmla="*/ 957 h 1641"/>
                <a:gd name="T98" fmla="*/ 662 w 1366"/>
                <a:gd name="T99" fmla="*/ 955 h 1641"/>
                <a:gd name="T100" fmla="*/ 590 w 1366"/>
                <a:gd name="T101" fmla="*/ 943 h 1641"/>
                <a:gd name="T102" fmla="*/ 456 w 1366"/>
                <a:gd name="T103" fmla="*/ 915 h 1641"/>
                <a:gd name="T104" fmla="*/ 311 w 1366"/>
                <a:gd name="T105" fmla="*/ 869 h 1641"/>
                <a:gd name="T106" fmla="*/ 171 w 1366"/>
                <a:gd name="T107" fmla="*/ 794 h 1641"/>
                <a:gd name="T108" fmla="*/ 63 w 1366"/>
                <a:gd name="T109" fmla="*/ 686 h 1641"/>
                <a:gd name="T110" fmla="*/ 4 w 1366"/>
                <a:gd name="T111" fmla="*/ 539 h 1641"/>
                <a:gd name="T112" fmla="*/ 23 w 1366"/>
                <a:gd name="T113" fmla="*/ 351 h 1641"/>
                <a:gd name="T114" fmla="*/ 141 w 1366"/>
                <a:gd name="T115" fmla="*/ 186 h 1641"/>
                <a:gd name="T116" fmla="*/ 337 w 1366"/>
                <a:gd name="T117" fmla="*/ 66 h 1641"/>
                <a:gd name="T118" fmla="*/ 590 w 1366"/>
                <a:gd name="T119" fmla="*/ 4 h 1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66" h="1641">
                  <a:moveTo>
                    <a:pt x="684" y="0"/>
                  </a:moveTo>
                  <a:lnTo>
                    <a:pt x="773" y="4"/>
                  </a:lnTo>
                  <a:lnTo>
                    <a:pt x="859" y="16"/>
                  </a:lnTo>
                  <a:lnTo>
                    <a:pt x="941" y="34"/>
                  </a:lnTo>
                  <a:lnTo>
                    <a:pt x="1017" y="60"/>
                  </a:lnTo>
                  <a:lnTo>
                    <a:pt x="1087" y="90"/>
                  </a:lnTo>
                  <a:lnTo>
                    <a:pt x="1152" y="128"/>
                  </a:lnTo>
                  <a:lnTo>
                    <a:pt x="1208" y="170"/>
                  </a:lnTo>
                  <a:lnTo>
                    <a:pt x="1258" y="216"/>
                  </a:lnTo>
                  <a:lnTo>
                    <a:pt x="1300" y="267"/>
                  </a:lnTo>
                  <a:lnTo>
                    <a:pt x="1332" y="323"/>
                  </a:lnTo>
                  <a:lnTo>
                    <a:pt x="1354" y="381"/>
                  </a:lnTo>
                  <a:lnTo>
                    <a:pt x="1366" y="443"/>
                  </a:lnTo>
                  <a:lnTo>
                    <a:pt x="1364" y="481"/>
                  </a:lnTo>
                  <a:lnTo>
                    <a:pt x="1354" y="515"/>
                  </a:lnTo>
                  <a:lnTo>
                    <a:pt x="1336" y="545"/>
                  </a:lnTo>
                  <a:lnTo>
                    <a:pt x="1310" y="568"/>
                  </a:lnTo>
                  <a:lnTo>
                    <a:pt x="1280" y="584"/>
                  </a:lnTo>
                  <a:lnTo>
                    <a:pt x="1244" y="592"/>
                  </a:lnTo>
                  <a:lnTo>
                    <a:pt x="1206" y="592"/>
                  </a:lnTo>
                  <a:lnTo>
                    <a:pt x="1172" y="580"/>
                  </a:lnTo>
                  <a:lnTo>
                    <a:pt x="1144" y="562"/>
                  </a:lnTo>
                  <a:lnTo>
                    <a:pt x="1120" y="539"/>
                  </a:lnTo>
                  <a:lnTo>
                    <a:pt x="1102" y="507"/>
                  </a:lnTo>
                  <a:lnTo>
                    <a:pt x="1095" y="471"/>
                  </a:lnTo>
                  <a:lnTo>
                    <a:pt x="1085" y="439"/>
                  </a:lnTo>
                  <a:lnTo>
                    <a:pt x="1065" y="409"/>
                  </a:lnTo>
                  <a:lnTo>
                    <a:pt x="1035" y="379"/>
                  </a:lnTo>
                  <a:lnTo>
                    <a:pt x="995" y="351"/>
                  </a:lnTo>
                  <a:lnTo>
                    <a:pt x="947" y="325"/>
                  </a:lnTo>
                  <a:lnTo>
                    <a:pt x="891" y="305"/>
                  </a:lnTo>
                  <a:lnTo>
                    <a:pt x="827" y="287"/>
                  </a:lnTo>
                  <a:lnTo>
                    <a:pt x="757" y="277"/>
                  </a:lnTo>
                  <a:lnTo>
                    <a:pt x="684" y="273"/>
                  </a:lnTo>
                  <a:lnTo>
                    <a:pt x="608" y="277"/>
                  </a:lnTo>
                  <a:lnTo>
                    <a:pt x="538" y="289"/>
                  </a:lnTo>
                  <a:lnTo>
                    <a:pt x="474" y="305"/>
                  </a:lnTo>
                  <a:lnTo>
                    <a:pt x="418" y="329"/>
                  </a:lnTo>
                  <a:lnTo>
                    <a:pt x="369" y="355"/>
                  </a:lnTo>
                  <a:lnTo>
                    <a:pt x="329" y="383"/>
                  </a:lnTo>
                  <a:lnTo>
                    <a:pt x="299" y="415"/>
                  </a:lnTo>
                  <a:lnTo>
                    <a:pt x="281" y="447"/>
                  </a:lnTo>
                  <a:lnTo>
                    <a:pt x="273" y="479"/>
                  </a:lnTo>
                  <a:lnTo>
                    <a:pt x="275" y="497"/>
                  </a:lnTo>
                  <a:lnTo>
                    <a:pt x="281" y="517"/>
                  </a:lnTo>
                  <a:lnTo>
                    <a:pt x="293" y="535"/>
                  </a:lnTo>
                  <a:lnTo>
                    <a:pt x="311" y="554"/>
                  </a:lnTo>
                  <a:lnTo>
                    <a:pt x="335" y="574"/>
                  </a:lnTo>
                  <a:lnTo>
                    <a:pt x="367" y="594"/>
                  </a:lnTo>
                  <a:lnTo>
                    <a:pt x="408" y="614"/>
                  </a:lnTo>
                  <a:lnTo>
                    <a:pt x="458" y="632"/>
                  </a:lnTo>
                  <a:lnTo>
                    <a:pt x="520" y="650"/>
                  </a:lnTo>
                  <a:lnTo>
                    <a:pt x="594" y="666"/>
                  </a:lnTo>
                  <a:lnTo>
                    <a:pt x="678" y="682"/>
                  </a:lnTo>
                  <a:lnTo>
                    <a:pt x="680" y="682"/>
                  </a:lnTo>
                  <a:lnTo>
                    <a:pt x="684" y="682"/>
                  </a:lnTo>
                  <a:lnTo>
                    <a:pt x="690" y="684"/>
                  </a:lnTo>
                  <a:lnTo>
                    <a:pt x="696" y="684"/>
                  </a:lnTo>
                  <a:lnTo>
                    <a:pt x="702" y="686"/>
                  </a:lnTo>
                  <a:lnTo>
                    <a:pt x="706" y="686"/>
                  </a:lnTo>
                  <a:lnTo>
                    <a:pt x="708" y="686"/>
                  </a:lnTo>
                  <a:lnTo>
                    <a:pt x="739" y="692"/>
                  </a:lnTo>
                  <a:lnTo>
                    <a:pt x="777" y="698"/>
                  </a:lnTo>
                  <a:lnTo>
                    <a:pt x="819" y="704"/>
                  </a:lnTo>
                  <a:lnTo>
                    <a:pt x="863" y="714"/>
                  </a:lnTo>
                  <a:lnTo>
                    <a:pt x="911" y="726"/>
                  </a:lnTo>
                  <a:lnTo>
                    <a:pt x="959" y="738"/>
                  </a:lnTo>
                  <a:lnTo>
                    <a:pt x="1009" y="754"/>
                  </a:lnTo>
                  <a:lnTo>
                    <a:pt x="1057" y="772"/>
                  </a:lnTo>
                  <a:lnTo>
                    <a:pt x="1104" y="794"/>
                  </a:lnTo>
                  <a:lnTo>
                    <a:pt x="1150" y="818"/>
                  </a:lnTo>
                  <a:lnTo>
                    <a:pt x="1196" y="846"/>
                  </a:lnTo>
                  <a:lnTo>
                    <a:pt x="1236" y="877"/>
                  </a:lnTo>
                  <a:lnTo>
                    <a:pt x="1272" y="913"/>
                  </a:lnTo>
                  <a:lnTo>
                    <a:pt x="1304" y="953"/>
                  </a:lnTo>
                  <a:lnTo>
                    <a:pt x="1330" y="999"/>
                  </a:lnTo>
                  <a:lnTo>
                    <a:pt x="1350" y="1047"/>
                  </a:lnTo>
                  <a:lnTo>
                    <a:pt x="1362" y="1103"/>
                  </a:lnTo>
                  <a:lnTo>
                    <a:pt x="1366" y="1162"/>
                  </a:lnTo>
                  <a:lnTo>
                    <a:pt x="1360" y="1228"/>
                  </a:lnTo>
                  <a:lnTo>
                    <a:pt x="1342" y="1290"/>
                  </a:lnTo>
                  <a:lnTo>
                    <a:pt x="1314" y="1350"/>
                  </a:lnTo>
                  <a:lnTo>
                    <a:pt x="1274" y="1406"/>
                  </a:lnTo>
                  <a:lnTo>
                    <a:pt x="1226" y="1455"/>
                  </a:lnTo>
                  <a:lnTo>
                    <a:pt x="1168" y="1501"/>
                  </a:lnTo>
                  <a:lnTo>
                    <a:pt x="1102" y="1541"/>
                  </a:lnTo>
                  <a:lnTo>
                    <a:pt x="1031" y="1575"/>
                  </a:lnTo>
                  <a:lnTo>
                    <a:pt x="951" y="1603"/>
                  </a:lnTo>
                  <a:lnTo>
                    <a:pt x="867" y="1623"/>
                  </a:lnTo>
                  <a:lnTo>
                    <a:pt x="777" y="1635"/>
                  </a:lnTo>
                  <a:lnTo>
                    <a:pt x="684" y="1641"/>
                  </a:lnTo>
                  <a:lnTo>
                    <a:pt x="594" y="1637"/>
                  </a:lnTo>
                  <a:lnTo>
                    <a:pt x="508" y="1625"/>
                  </a:lnTo>
                  <a:lnTo>
                    <a:pt x="426" y="1607"/>
                  </a:lnTo>
                  <a:lnTo>
                    <a:pt x="351" y="1581"/>
                  </a:lnTo>
                  <a:lnTo>
                    <a:pt x="279" y="1549"/>
                  </a:lnTo>
                  <a:lnTo>
                    <a:pt x="215" y="1513"/>
                  </a:lnTo>
                  <a:lnTo>
                    <a:pt x="157" y="1471"/>
                  </a:lnTo>
                  <a:lnTo>
                    <a:pt x="109" y="1424"/>
                  </a:lnTo>
                  <a:lnTo>
                    <a:pt x="67" y="1374"/>
                  </a:lnTo>
                  <a:lnTo>
                    <a:pt x="35" y="1318"/>
                  </a:lnTo>
                  <a:lnTo>
                    <a:pt x="13" y="1258"/>
                  </a:lnTo>
                  <a:lnTo>
                    <a:pt x="2" y="1198"/>
                  </a:lnTo>
                  <a:lnTo>
                    <a:pt x="2" y="1160"/>
                  </a:lnTo>
                  <a:lnTo>
                    <a:pt x="13" y="1127"/>
                  </a:lnTo>
                  <a:lnTo>
                    <a:pt x="31" y="1097"/>
                  </a:lnTo>
                  <a:lnTo>
                    <a:pt x="57" y="1073"/>
                  </a:lnTo>
                  <a:lnTo>
                    <a:pt x="87" y="1057"/>
                  </a:lnTo>
                  <a:lnTo>
                    <a:pt x="123" y="1047"/>
                  </a:lnTo>
                  <a:lnTo>
                    <a:pt x="161" y="1049"/>
                  </a:lnTo>
                  <a:lnTo>
                    <a:pt x="195" y="1061"/>
                  </a:lnTo>
                  <a:lnTo>
                    <a:pt x="225" y="1079"/>
                  </a:lnTo>
                  <a:lnTo>
                    <a:pt x="249" y="1103"/>
                  </a:lnTo>
                  <a:lnTo>
                    <a:pt x="265" y="1135"/>
                  </a:lnTo>
                  <a:lnTo>
                    <a:pt x="273" y="1170"/>
                  </a:lnTo>
                  <a:lnTo>
                    <a:pt x="283" y="1200"/>
                  </a:lnTo>
                  <a:lnTo>
                    <a:pt x="303" y="1232"/>
                  </a:lnTo>
                  <a:lnTo>
                    <a:pt x="333" y="1262"/>
                  </a:lnTo>
                  <a:lnTo>
                    <a:pt x="372" y="1290"/>
                  </a:lnTo>
                  <a:lnTo>
                    <a:pt x="420" y="1316"/>
                  </a:lnTo>
                  <a:lnTo>
                    <a:pt x="476" y="1336"/>
                  </a:lnTo>
                  <a:lnTo>
                    <a:pt x="540" y="1352"/>
                  </a:lnTo>
                  <a:lnTo>
                    <a:pt x="608" y="1364"/>
                  </a:lnTo>
                  <a:lnTo>
                    <a:pt x="684" y="1366"/>
                  </a:lnTo>
                  <a:lnTo>
                    <a:pt x="757" y="1364"/>
                  </a:lnTo>
                  <a:lnTo>
                    <a:pt x="827" y="1352"/>
                  </a:lnTo>
                  <a:lnTo>
                    <a:pt x="893" y="1334"/>
                  </a:lnTo>
                  <a:lnTo>
                    <a:pt x="949" y="1312"/>
                  </a:lnTo>
                  <a:lnTo>
                    <a:pt x="999" y="1286"/>
                  </a:lnTo>
                  <a:lnTo>
                    <a:pt x="1039" y="1256"/>
                  </a:lnTo>
                  <a:lnTo>
                    <a:pt x="1069" y="1226"/>
                  </a:lnTo>
                  <a:lnTo>
                    <a:pt x="1087" y="1194"/>
                  </a:lnTo>
                  <a:lnTo>
                    <a:pt x="1093" y="1162"/>
                  </a:lnTo>
                  <a:lnTo>
                    <a:pt x="1093" y="1145"/>
                  </a:lnTo>
                  <a:lnTo>
                    <a:pt x="1085" y="1125"/>
                  </a:lnTo>
                  <a:lnTo>
                    <a:pt x="1075" y="1105"/>
                  </a:lnTo>
                  <a:lnTo>
                    <a:pt x="1057" y="1087"/>
                  </a:lnTo>
                  <a:lnTo>
                    <a:pt x="1033" y="1067"/>
                  </a:lnTo>
                  <a:lnTo>
                    <a:pt x="999" y="1047"/>
                  </a:lnTo>
                  <a:lnTo>
                    <a:pt x="959" y="1027"/>
                  </a:lnTo>
                  <a:lnTo>
                    <a:pt x="907" y="1009"/>
                  </a:lnTo>
                  <a:lnTo>
                    <a:pt x="847" y="991"/>
                  </a:lnTo>
                  <a:lnTo>
                    <a:pt x="775" y="975"/>
                  </a:lnTo>
                  <a:lnTo>
                    <a:pt x="690" y="959"/>
                  </a:lnTo>
                  <a:lnTo>
                    <a:pt x="688" y="959"/>
                  </a:lnTo>
                  <a:lnTo>
                    <a:pt x="684" y="959"/>
                  </a:lnTo>
                  <a:lnTo>
                    <a:pt x="678" y="957"/>
                  </a:lnTo>
                  <a:lnTo>
                    <a:pt x="672" y="957"/>
                  </a:lnTo>
                  <a:lnTo>
                    <a:pt x="668" y="955"/>
                  </a:lnTo>
                  <a:lnTo>
                    <a:pt x="662" y="955"/>
                  </a:lnTo>
                  <a:lnTo>
                    <a:pt x="662" y="955"/>
                  </a:lnTo>
                  <a:lnTo>
                    <a:pt x="628" y="949"/>
                  </a:lnTo>
                  <a:lnTo>
                    <a:pt x="590" y="943"/>
                  </a:lnTo>
                  <a:lnTo>
                    <a:pt x="548" y="935"/>
                  </a:lnTo>
                  <a:lnTo>
                    <a:pt x="504" y="927"/>
                  </a:lnTo>
                  <a:lnTo>
                    <a:pt x="456" y="915"/>
                  </a:lnTo>
                  <a:lnTo>
                    <a:pt x="408" y="903"/>
                  </a:lnTo>
                  <a:lnTo>
                    <a:pt x="361" y="887"/>
                  </a:lnTo>
                  <a:lnTo>
                    <a:pt x="311" y="869"/>
                  </a:lnTo>
                  <a:lnTo>
                    <a:pt x="263" y="847"/>
                  </a:lnTo>
                  <a:lnTo>
                    <a:pt x="215" y="822"/>
                  </a:lnTo>
                  <a:lnTo>
                    <a:pt x="171" y="794"/>
                  </a:lnTo>
                  <a:lnTo>
                    <a:pt x="131" y="762"/>
                  </a:lnTo>
                  <a:lnTo>
                    <a:pt x="95" y="728"/>
                  </a:lnTo>
                  <a:lnTo>
                    <a:pt x="63" y="686"/>
                  </a:lnTo>
                  <a:lnTo>
                    <a:pt x="37" y="642"/>
                  </a:lnTo>
                  <a:lnTo>
                    <a:pt x="17" y="592"/>
                  </a:lnTo>
                  <a:lnTo>
                    <a:pt x="4" y="539"/>
                  </a:lnTo>
                  <a:lnTo>
                    <a:pt x="0" y="479"/>
                  </a:lnTo>
                  <a:lnTo>
                    <a:pt x="5" y="413"/>
                  </a:lnTo>
                  <a:lnTo>
                    <a:pt x="23" y="351"/>
                  </a:lnTo>
                  <a:lnTo>
                    <a:pt x="53" y="291"/>
                  </a:lnTo>
                  <a:lnTo>
                    <a:pt x="91" y="236"/>
                  </a:lnTo>
                  <a:lnTo>
                    <a:pt x="141" y="186"/>
                  </a:lnTo>
                  <a:lnTo>
                    <a:pt x="199" y="140"/>
                  </a:lnTo>
                  <a:lnTo>
                    <a:pt x="263" y="100"/>
                  </a:lnTo>
                  <a:lnTo>
                    <a:pt x="337" y="66"/>
                  </a:lnTo>
                  <a:lnTo>
                    <a:pt x="414" y="38"/>
                  </a:lnTo>
                  <a:lnTo>
                    <a:pt x="500" y="18"/>
                  </a:lnTo>
                  <a:lnTo>
                    <a:pt x="590" y="4"/>
                  </a:lnTo>
                  <a:lnTo>
                    <a:pt x="6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Segoe UI"/>
              </a:endParaRPr>
            </a:p>
          </p:txBody>
        </p:sp>
        <p:sp>
          <p:nvSpPr>
            <p:cNvPr id="135" name="Freeform 205">
              <a:extLst>
                <a:ext uri="{FF2B5EF4-FFF2-40B4-BE49-F238E27FC236}">
                  <a16:creationId xmlns:a16="http://schemas.microsoft.com/office/drawing/2014/main" id="{29C87375-E0A0-489A-9CCA-13D669669AE3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8738" y="2314575"/>
              <a:ext cx="1301750" cy="217488"/>
            </a:xfrm>
            <a:custGeom>
              <a:avLst/>
              <a:gdLst>
                <a:gd name="T0" fmla="*/ 137 w 1639"/>
                <a:gd name="T1" fmla="*/ 0 h 273"/>
                <a:gd name="T2" fmla="*/ 1503 w 1639"/>
                <a:gd name="T3" fmla="*/ 0 h 273"/>
                <a:gd name="T4" fmla="*/ 1539 w 1639"/>
                <a:gd name="T5" fmla="*/ 4 h 273"/>
                <a:gd name="T6" fmla="*/ 1571 w 1639"/>
                <a:gd name="T7" fmla="*/ 18 h 273"/>
                <a:gd name="T8" fmla="*/ 1599 w 1639"/>
                <a:gd name="T9" fmla="*/ 40 h 273"/>
                <a:gd name="T10" fmla="*/ 1621 w 1639"/>
                <a:gd name="T11" fmla="*/ 66 h 273"/>
                <a:gd name="T12" fmla="*/ 1635 w 1639"/>
                <a:gd name="T13" fmla="*/ 100 h 273"/>
                <a:gd name="T14" fmla="*/ 1639 w 1639"/>
                <a:gd name="T15" fmla="*/ 135 h 273"/>
                <a:gd name="T16" fmla="*/ 1635 w 1639"/>
                <a:gd name="T17" fmla="*/ 171 h 273"/>
                <a:gd name="T18" fmla="*/ 1621 w 1639"/>
                <a:gd name="T19" fmla="*/ 205 h 273"/>
                <a:gd name="T20" fmla="*/ 1599 w 1639"/>
                <a:gd name="T21" fmla="*/ 231 h 273"/>
                <a:gd name="T22" fmla="*/ 1571 w 1639"/>
                <a:gd name="T23" fmla="*/ 253 h 273"/>
                <a:gd name="T24" fmla="*/ 1539 w 1639"/>
                <a:gd name="T25" fmla="*/ 267 h 273"/>
                <a:gd name="T26" fmla="*/ 1503 w 1639"/>
                <a:gd name="T27" fmla="*/ 273 h 273"/>
                <a:gd name="T28" fmla="*/ 137 w 1639"/>
                <a:gd name="T29" fmla="*/ 273 h 273"/>
                <a:gd name="T30" fmla="*/ 99 w 1639"/>
                <a:gd name="T31" fmla="*/ 267 h 273"/>
                <a:gd name="T32" fmla="*/ 67 w 1639"/>
                <a:gd name="T33" fmla="*/ 253 h 273"/>
                <a:gd name="T34" fmla="*/ 39 w 1639"/>
                <a:gd name="T35" fmla="*/ 231 h 273"/>
                <a:gd name="T36" fmla="*/ 17 w 1639"/>
                <a:gd name="T37" fmla="*/ 205 h 273"/>
                <a:gd name="T38" fmla="*/ 5 w 1639"/>
                <a:gd name="T39" fmla="*/ 171 h 273"/>
                <a:gd name="T40" fmla="*/ 0 w 1639"/>
                <a:gd name="T41" fmla="*/ 135 h 273"/>
                <a:gd name="T42" fmla="*/ 5 w 1639"/>
                <a:gd name="T43" fmla="*/ 100 h 273"/>
                <a:gd name="T44" fmla="*/ 17 w 1639"/>
                <a:gd name="T45" fmla="*/ 66 h 273"/>
                <a:gd name="T46" fmla="*/ 39 w 1639"/>
                <a:gd name="T47" fmla="*/ 40 h 273"/>
                <a:gd name="T48" fmla="*/ 67 w 1639"/>
                <a:gd name="T49" fmla="*/ 18 h 273"/>
                <a:gd name="T50" fmla="*/ 99 w 1639"/>
                <a:gd name="T51" fmla="*/ 4 h 273"/>
                <a:gd name="T52" fmla="*/ 137 w 1639"/>
                <a:gd name="T53" fmla="*/ 0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39" h="273">
                  <a:moveTo>
                    <a:pt x="137" y="0"/>
                  </a:moveTo>
                  <a:lnTo>
                    <a:pt x="1503" y="0"/>
                  </a:lnTo>
                  <a:lnTo>
                    <a:pt x="1539" y="4"/>
                  </a:lnTo>
                  <a:lnTo>
                    <a:pt x="1571" y="18"/>
                  </a:lnTo>
                  <a:lnTo>
                    <a:pt x="1599" y="40"/>
                  </a:lnTo>
                  <a:lnTo>
                    <a:pt x="1621" y="66"/>
                  </a:lnTo>
                  <a:lnTo>
                    <a:pt x="1635" y="100"/>
                  </a:lnTo>
                  <a:lnTo>
                    <a:pt x="1639" y="135"/>
                  </a:lnTo>
                  <a:lnTo>
                    <a:pt x="1635" y="171"/>
                  </a:lnTo>
                  <a:lnTo>
                    <a:pt x="1621" y="205"/>
                  </a:lnTo>
                  <a:lnTo>
                    <a:pt x="1599" y="231"/>
                  </a:lnTo>
                  <a:lnTo>
                    <a:pt x="1571" y="253"/>
                  </a:lnTo>
                  <a:lnTo>
                    <a:pt x="1539" y="267"/>
                  </a:lnTo>
                  <a:lnTo>
                    <a:pt x="1503" y="273"/>
                  </a:lnTo>
                  <a:lnTo>
                    <a:pt x="137" y="273"/>
                  </a:lnTo>
                  <a:lnTo>
                    <a:pt x="99" y="267"/>
                  </a:lnTo>
                  <a:lnTo>
                    <a:pt x="67" y="253"/>
                  </a:lnTo>
                  <a:lnTo>
                    <a:pt x="39" y="231"/>
                  </a:lnTo>
                  <a:lnTo>
                    <a:pt x="17" y="205"/>
                  </a:lnTo>
                  <a:lnTo>
                    <a:pt x="5" y="171"/>
                  </a:lnTo>
                  <a:lnTo>
                    <a:pt x="0" y="135"/>
                  </a:lnTo>
                  <a:lnTo>
                    <a:pt x="5" y="100"/>
                  </a:lnTo>
                  <a:lnTo>
                    <a:pt x="17" y="66"/>
                  </a:lnTo>
                  <a:lnTo>
                    <a:pt x="39" y="40"/>
                  </a:lnTo>
                  <a:lnTo>
                    <a:pt x="67" y="18"/>
                  </a:lnTo>
                  <a:lnTo>
                    <a:pt x="99" y="4"/>
                  </a:lnTo>
                  <a:lnTo>
                    <a:pt x="1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Segoe UI"/>
              </a:endParaRPr>
            </a:p>
          </p:txBody>
        </p:sp>
        <p:sp>
          <p:nvSpPr>
            <p:cNvPr id="136" name="Freeform 206">
              <a:extLst>
                <a:ext uri="{FF2B5EF4-FFF2-40B4-BE49-F238E27FC236}">
                  <a16:creationId xmlns:a16="http://schemas.microsoft.com/office/drawing/2014/main" id="{079E5984-B2F7-4795-B36B-B498ECF92838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8738" y="3182938"/>
              <a:ext cx="2603500" cy="215900"/>
            </a:xfrm>
            <a:custGeom>
              <a:avLst/>
              <a:gdLst>
                <a:gd name="T0" fmla="*/ 137 w 3279"/>
                <a:gd name="T1" fmla="*/ 0 h 273"/>
                <a:gd name="T2" fmla="*/ 3143 w 3279"/>
                <a:gd name="T3" fmla="*/ 0 h 273"/>
                <a:gd name="T4" fmla="*/ 3179 w 3279"/>
                <a:gd name="T5" fmla="*/ 4 h 273"/>
                <a:gd name="T6" fmla="*/ 3213 w 3279"/>
                <a:gd name="T7" fmla="*/ 18 h 273"/>
                <a:gd name="T8" fmla="*/ 3239 w 3279"/>
                <a:gd name="T9" fmla="*/ 40 h 273"/>
                <a:gd name="T10" fmla="*/ 3261 w 3279"/>
                <a:gd name="T11" fmla="*/ 68 h 273"/>
                <a:gd name="T12" fmla="*/ 3275 w 3279"/>
                <a:gd name="T13" fmla="*/ 100 h 273"/>
                <a:gd name="T14" fmla="*/ 3279 w 3279"/>
                <a:gd name="T15" fmla="*/ 136 h 273"/>
                <a:gd name="T16" fmla="*/ 3275 w 3279"/>
                <a:gd name="T17" fmla="*/ 172 h 273"/>
                <a:gd name="T18" fmla="*/ 3261 w 3279"/>
                <a:gd name="T19" fmla="*/ 206 h 273"/>
                <a:gd name="T20" fmla="*/ 3239 w 3279"/>
                <a:gd name="T21" fmla="*/ 233 h 273"/>
                <a:gd name="T22" fmla="*/ 3213 w 3279"/>
                <a:gd name="T23" fmla="*/ 253 h 273"/>
                <a:gd name="T24" fmla="*/ 3179 w 3279"/>
                <a:gd name="T25" fmla="*/ 267 h 273"/>
                <a:gd name="T26" fmla="*/ 3143 w 3279"/>
                <a:gd name="T27" fmla="*/ 273 h 273"/>
                <a:gd name="T28" fmla="*/ 137 w 3279"/>
                <a:gd name="T29" fmla="*/ 273 h 273"/>
                <a:gd name="T30" fmla="*/ 99 w 3279"/>
                <a:gd name="T31" fmla="*/ 267 h 273"/>
                <a:gd name="T32" fmla="*/ 67 w 3279"/>
                <a:gd name="T33" fmla="*/ 253 h 273"/>
                <a:gd name="T34" fmla="*/ 39 w 3279"/>
                <a:gd name="T35" fmla="*/ 233 h 273"/>
                <a:gd name="T36" fmla="*/ 17 w 3279"/>
                <a:gd name="T37" fmla="*/ 206 h 273"/>
                <a:gd name="T38" fmla="*/ 5 w 3279"/>
                <a:gd name="T39" fmla="*/ 172 h 273"/>
                <a:gd name="T40" fmla="*/ 0 w 3279"/>
                <a:gd name="T41" fmla="*/ 136 h 273"/>
                <a:gd name="T42" fmla="*/ 5 w 3279"/>
                <a:gd name="T43" fmla="*/ 100 h 273"/>
                <a:gd name="T44" fmla="*/ 17 w 3279"/>
                <a:gd name="T45" fmla="*/ 68 h 273"/>
                <a:gd name="T46" fmla="*/ 39 w 3279"/>
                <a:gd name="T47" fmla="*/ 40 h 273"/>
                <a:gd name="T48" fmla="*/ 67 w 3279"/>
                <a:gd name="T49" fmla="*/ 18 h 273"/>
                <a:gd name="T50" fmla="*/ 99 w 3279"/>
                <a:gd name="T51" fmla="*/ 4 h 273"/>
                <a:gd name="T52" fmla="*/ 137 w 3279"/>
                <a:gd name="T53" fmla="*/ 0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79" h="273">
                  <a:moveTo>
                    <a:pt x="137" y="0"/>
                  </a:moveTo>
                  <a:lnTo>
                    <a:pt x="3143" y="0"/>
                  </a:lnTo>
                  <a:lnTo>
                    <a:pt x="3179" y="4"/>
                  </a:lnTo>
                  <a:lnTo>
                    <a:pt x="3213" y="18"/>
                  </a:lnTo>
                  <a:lnTo>
                    <a:pt x="3239" y="40"/>
                  </a:lnTo>
                  <a:lnTo>
                    <a:pt x="3261" y="68"/>
                  </a:lnTo>
                  <a:lnTo>
                    <a:pt x="3275" y="100"/>
                  </a:lnTo>
                  <a:lnTo>
                    <a:pt x="3279" y="136"/>
                  </a:lnTo>
                  <a:lnTo>
                    <a:pt x="3275" y="172"/>
                  </a:lnTo>
                  <a:lnTo>
                    <a:pt x="3261" y="206"/>
                  </a:lnTo>
                  <a:lnTo>
                    <a:pt x="3239" y="233"/>
                  </a:lnTo>
                  <a:lnTo>
                    <a:pt x="3213" y="253"/>
                  </a:lnTo>
                  <a:lnTo>
                    <a:pt x="3179" y="267"/>
                  </a:lnTo>
                  <a:lnTo>
                    <a:pt x="3143" y="273"/>
                  </a:lnTo>
                  <a:lnTo>
                    <a:pt x="137" y="273"/>
                  </a:lnTo>
                  <a:lnTo>
                    <a:pt x="99" y="267"/>
                  </a:lnTo>
                  <a:lnTo>
                    <a:pt x="67" y="253"/>
                  </a:lnTo>
                  <a:lnTo>
                    <a:pt x="39" y="233"/>
                  </a:lnTo>
                  <a:lnTo>
                    <a:pt x="17" y="206"/>
                  </a:lnTo>
                  <a:lnTo>
                    <a:pt x="5" y="172"/>
                  </a:lnTo>
                  <a:lnTo>
                    <a:pt x="0" y="136"/>
                  </a:lnTo>
                  <a:lnTo>
                    <a:pt x="5" y="100"/>
                  </a:lnTo>
                  <a:lnTo>
                    <a:pt x="17" y="68"/>
                  </a:lnTo>
                  <a:lnTo>
                    <a:pt x="39" y="40"/>
                  </a:lnTo>
                  <a:lnTo>
                    <a:pt x="67" y="18"/>
                  </a:lnTo>
                  <a:lnTo>
                    <a:pt x="99" y="4"/>
                  </a:lnTo>
                  <a:lnTo>
                    <a:pt x="1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Segoe UI"/>
              </a:endParaRPr>
            </a:p>
          </p:txBody>
        </p:sp>
        <p:sp>
          <p:nvSpPr>
            <p:cNvPr id="137" name="Freeform 207">
              <a:extLst>
                <a:ext uri="{FF2B5EF4-FFF2-40B4-BE49-F238E27FC236}">
                  <a16:creationId xmlns:a16="http://schemas.microsoft.com/office/drawing/2014/main" id="{D81CDA89-01C2-4C5F-9DE5-BFE1D4619C69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8738" y="4049713"/>
              <a:ext cx="1084263" cy="215900"/>
            </a:xfrm>
            <a:custGeom>
              <a:avLst/>
              <a:gdLst>
                <a:gd name="T0" fmla="*/ 137 w 1366"/>
                <a:gd name="T1" fmla="*/ 0 h 273"/>
                <a:gd name="T2" fmla="*/ 1230 w 1366"/>
                <a:gd name="T3" fmla="*/ 0 h 273"/>
                <a:gd name="T4" fmla="*/ 1266 w 1366"/>
                <a:gd name="T5" fmla="*/ 4 h 273"/>
                <a:gd name="T6" fmla="*/ 1298 w 1366"/>
                <a:gd name="T7" fmla="*/ 17 h 273"/>
                <a:gd name="T8" fmla="*/ 1326 w 1366"/>
                <a:gd name="T9" fmla="*/ 39 h 273"/>
                <a:gd name="T10" fmla="*/ 1348 w 1366"/>
                <a:gd name="T11" fmla="*/ 67 h 273"/>
                <a:gd name="T12" fmla="*/ 1362 w 1366"/>
                <a:gd name="T13" fmla="*/ 99 h 273"/>
                <a:gd name="T14" fmla="*/ 1366 w 1366"/>
                <a:gd name="T15" fmla="*/ 135 h 273"/>
                <a:gd name="T16" fmla="*/ 1362 w 1366"/>
                <a:gd name="T17" fmla="*/ 173 h 273"/>
                <a:gd name="T18" fmla="*/ 1348 w 1366"/>
                <a:gd name="T19" fmla="*/ 205 h 273"/>
                <a:gd name="T20" fmla="*/ 1326 w 1366"/>
                <a:gd name="T21" fmla="*/ 233 h 273"/>
                <a:gd name="T22" fmla="*/ 1298 w 1366"/>
                <a:gd name="T23" fmla="*/ 253 h 273"/>
                <a:gd name="T24" fmla="*/ 1266 w 1366"/>
                <a:gd name="T25" fmla="*/ 267 h 273"/>
                <a:gd name="T26" fmla="*/ 1230 w 1366"/>
                <a:gd name="T27" fmla="*/ 273 h 273"/>
                <a:gd name="T28" fmla="*/ 137 w 1366"/>
                <a:gd name="T29" fmla="*/ 273 h 273"/>
                <a:gd name="T30" fmla="*/ 99 w 1366"/>
                <a:gd name="T31" fmla="*/ 267 h 273"/>
                <a:gd name="T32" fmla="*/ 67 w 1366"/>
                <a:gd name="T33" fmla="*/ 253 h 273"/>
                <a:gd name="T34" fmla="*/ 39 w 1366"/>
                <a:gd name="T35" fmla="*/ 233 h 273"/>
                <a:gd name="T36" fmla="*/ 17 w 1366"/>
                <a:gd name="T37" fmla="*/ 205 h 273"/>
                <a:gd name="T38" fmla="*/ 5 w 1366"/>
                <a:gd name="T39" fmla="*/ 173 h 273"/>
                <a:gd name="T40" fmla="*/ 0 w 1366"/>
                <a:gd name="T41" fmla="*/ 135 h 273"/>
                <a:gd name="T42" fmla="*/ 5 w 1366"/>
                <a:gd name="T43" fmla="*/ 99 h 273"/>
                <a:gd name="T44" fmla="*/ 17 w 1366"/>
                <a:gd name="T45" fmla="*/ 67 h 273"/>
                <a:gd name="T46" fmla="*/ 39 w 1366"/>
                <a:gd name="T47" fmla="*/ 39 h 273"/>
                <a:gd name="T48" fmla="*/ 67 w 1366"/>
                <a:gd name="T49" fmla="*/ 17 h 273"/>
                <a:gd name="T50" fmla="*/ 99 w 1366"/>
                <a:gd name="T51" fmla="*/ 4 h 273"/>
                <a:gd name="T52" fmla="*/ 137 w 1366"/>
                <a:gd name="T53" fmla="*/ 0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66" h="273">
                  <a:moveTo>
                    <a:pt x="137" y="0"/>
                  </a:moveTo>
                  <a:lnTo>
                    <a:pt x="1230" y="0"/>
                  </a:lnTo>
                  <a:lnTo>
                    <a:pt x="1266" y="4"/>
                  </a:lnTo>
                  <a:lnTo>
                    <a:pt x="1298" y="17"/>
                  </a:lnTo>
                  <a:lnTo>
                    <a:pt x="1326" y="39"/>
                  </a:lnTo>
                  <a:lnTo>
                    <a:pt x="1348" y="67"/>
                  </a:lnTo>
                  <a:lnTo>
                    <a:pt x="1362" y="99"/>
                  </a:lnTo>
                  <a:lnTo>
                    <a:pt x="1366" y="135"/>
                  </a:lnTo>
                  <a:lnTo>
                    <a:pt x="1362" y="173"/>
                  </a:lnTo>
                  <a:lnTo>
                    <a:pt x="1348" y="205"/>
                  </a:lnTo>
                  <a:lnTo>
                    <a:pt x="1326" y="233"/>
                  </a:lnTo>
                  <a:lnTo>
                    <a:pt x="1298" y="253"/>
                  </a:lnTo>
                  <a:lnTo>
                    <a:pt x="1266" y="267"/>
                  </a:lnTo>
                  <a:lnTo>
                    <a:pt x="1230" y="273"/>
                  </a:lnTo>
                  <a:lnTo>
                    <a:pt x="137" y="273"/>
                  </a:lnTo>
                  <a:lnTo>
                    <a:pt x="99" y="267"/>
                  </a:lnTo>
                  <a:lnTo>
                    <a:pt x="67" y="253"/>
                  </a:lnTo>
                  <a:lnTo>
                    <a:pt x="39" y="233"/>
                  </a:lnTo>
                  <a:lnTo>
                    <a:pt x="17" y="205"/>
                  </a:lnTo>
                  <a:lnTo>
                    <a:pt x="5" y="173"/>
                  </a:lnTo>
                  <a:lnTo>
                    <a:pt x="0" y="135"/>
                  </a:lnTo>
                  <a:lnTo>
                    <a:pt x="5" y="99"/>
                  </a:lnTo>
                  <a:lnTo>
                    <a:pt x="17" y="67"/>
                  </a:lnTo>
                  <a:lnTo>
                    <a:pt x="39" y="39"/>
                  </a:lnTo>
                  <a:lnTo>
                    <a:pt x="67" y="17"/>
                  </a:lnTo>
                  <a:lnTo>
                    <a:pt x="99" y="4"/>
                  </a:lnTo>
                  <a:lnTo>
                    <a:pt x="1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Segoe UI"/>
              </a:endParaRPr>
            </a:p>
          </p:txBody>
        </p:sp>
        <p:sp>
          <p:nvSpPr>
            <p:cNvPr id="138" name="Freeform 208">
              <a:extLst>
                <a:ext uri="{FF2B5EF4-FFF2-40B4-BE49-F238E27FC236}">
                  <a16:creationId xmlns:a16="http://schemas.microsoft.com/office/drawing/2014/main" id="{D629F8E4-DD33-4E62-A8DF-C7C6506E8AB9}"/>
                </a:ext>
              </a:extLst>
            </p:cNvPr>
            <p:cNvSpPr>
              <a:spLocks/>
            </p:cNvSpPr>
            <p:nvPr/>
          </p:nvSpPr>
          <p:spPr bwMode="auto">
            <a:xfrm>
              <a:off x="9848851" y="796925"/>
              <a:ext cx="215900" cy="1735138"/>
            </a:xfrm>
            <a:custGeom>
              <a:avLst/>
              <a:gdLst>
                <a:gd name="T0" fmla="*/ 138 w 273"/>
                <a:gd name="T1" fmla="*/ 0 h 2187"/>
                <a:gd name="T2" fmla="*/ 174 w 273"/>
                <a:gd name="T3" fmla="*/ 6 h 2187"/>
                <a:gd name="T4" fmla="*/ 205 w 273"/>
                <a:gd name="T5" fmla="*/ 20 h 2187"/>
                <a:gd name="T6" fmla="*/ 233 w 273"/>
                <a:gd name="T7" fmla="*/ 40 h 2187"/>
                <a:gd name="T8" fmla="*/ 255 w 273"/>
                <a:gd name="T9" fmla="*/ 68 h 2187"/>
                <a:gd name="T10" fmla="*/ 269 w 273"/>
                <a:gd name="T11" fmla="*/ 102 h 2187"/>
                <a:gd name="T12" fmla="*/ 273 w 273"/>
                <a:gd name="T13" fmla="*/ 138 h 2187"/>
                <a:gd name="T14" fmla="*/ 273 w 273"/>
                <a:gd name="T15" fmla="*/ 2049 h 2187"/>
                <a:gd name="T16" fmla="*/ 269 w 273"/>
                <a:gd name="T17" fmla="*/ 2085 h 2187"/>
                <a:gd name="T18" fmla="*/ 255 w 273"/>
                <a:gd name="T19" fmla="*/ 2119 h 2187"/>
                <a:gd name="T20" fmla="*/ 233 w 273"/>
                <a:gd name="T21" fmla="*/ 2145 h 2187"/>
                <a:gd name="T22" fmla="*/ 205 w 273"/>
                <a:gd name="T23" fmla="*/ 2167 h 2187"/>
                <a:gd name="T24" fmla="*/ 174 w 273"/>
                <a:gd name="T25" fmla="*/ 2181 h 2187"/>
                <a:gd name="T26" fmla="*/ 138 w 273"/>
                <a:gd name="T27" fmla="*/ 2187 h 2187"/>
                <a:gd name="T28" fmla="*/ 102 w 273"/>
                <a:gd name="T29" fmla="*/ 2181 h 2187"/>
                <a:gd name="T30" fmla="*/ 68 w 273"/>
                <a:gd name="T31" fmla="*/ 2167 h 2187"/>
                <a:gd name="T32" fmla="*/ 40 w 273"/>
                <a:gd name="T33" fmla="*/ 2145 h 2187"/>
                <a:gd name="T34" fmla="*/ 20 w 273"/>
                <a:gd name="T35" fmla="*/ 2119 h 2187"/>
                <a:gd name="T36" fmla="*/ 6 w 273"/>
                <a:gd name="T37" fmla="*/ 2085 h 2187"/>
                <a:gd name="T38" fmla="*/ 0 w 273"/>
                <a:gd name="T39" fmla="*/ 2049 h 2187"/>
                <a:gd name="T40" fmla="*/ 0 w 273"/>
                <a:gd name="T41" fmla="*/ 138 h 2187"/>
                <a:gd name="T42" fmla="*/ 6 w 273"/>
                <a:gd name="T43" fmla="*/ 102 h 2187"/>
                <a:gd name="T44" fmla="*/ 20 w 273"/>
                <a:gd name="T45" fmla="*/ 68 h 2187"/>
                <a:gd name="T46" fmla="*/ 40 w 273"/>
                <a:gd name="T47" fmla="*/ 40 h 2187"/>
                <a:gd name="T48" fmla="*/ 68 w 273"/>
                <a:gd name="T49" fmla="*/ 20 h 2187"/>
                <a:gd name="T50" fmla="*/ 102 w 273"/>
                <a:gd name="T51" fmla="*/ 6 h 2187"/>
                <a:gd name="T52" fmla="*/ 138 w 273"/>
                <a:gd name="T53" fmla="*/ 0 h 2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73" h="2187">
                  <a:moveTo>
                    <a:pt x="138" y="0"/>
                  </a:moveTo>
                  <a:lnTo>
                    <a:pt x="174" y="6"/>
                  </a:lnTo>
                  <a:lnTo>
                    <a:pt x="205" y="20"/>
                  </a:lnTo>
                  <a:lnTo>
                    <a:pt x="233" y="40"/>
                  </a:lnTo>
                  <a:lnTo>
                    <a:pt x="255" y="68"/>
                  </a:lnTo>
                  <a:lnTo>
                    <a:pt x="269" y="102"/>
                  </a:lnTo>
                  <a:lnTo>
                    <a:pt x="273" y="138"/>
                  </a:lnTo>
                  <a:lnTo>
                    <a:pt x="273" y="2049"/>
                  </a:lnTo>
                  <a:lnTo>
                    <a:pt x="269" y="2085"/>
                  </a:lnTo>
                  <a:lnTo>
                    <a:pt x="255" y="2119"/>
                  </a:lnTo>
                  <a:lnTo>
                    <a:pt x="233" y="2145"/>
                  </a:lnTo>
                  <a:lnTo>
                    <a:pt x="205" y="2167"/>
                  </a:lnTo>
                  <a:lnTo>
                    <a:pt x="174" y="2181"/>
                  </a:lnTo>
                  <a:lnTo>
                    <a:pt x="138" y="2187"/>
                  </a:lnTo>
                  <a:lnTo>
                    <a:pt x="102" y="2181"/>
                  </a:lnTo>
                  <a:lnTo>
                    <a:pt x="68" y="2167"/>
                  </a:lnTo>
                  <a:lnTo>
                    <a:pt x="40" y="2145"/>
                  </a:lnTo>
                  <a:lnTo>
                    <a:pt x="20" y="2119"/>
                  </a:lnTo>
                  <a:lnTo>
                    <a:pt x="6" y="2085"/>
                  </a:lnTo>
                  <a:lnTo>
                    <a:pt x="0" y="2049"/>
                  </a:lnTo>
                  <a:lnTo>
                    <a:pt x="0" y="138"/>
                  </a:lnTo>
                  <a:lnTo>
                    <a:pt x="6" y="102"/>
                  </a:lnTo>
                  <a:lnTo>
                    <a:pt x="20" y="68"/>
                  </a:lnTo>
                  <a:lnTo>
                    <a:pt x="40" y="40"/>
                  </a:lnTo>
                  <a:lnTo>
                    <a:pt x="68" y="20"/>
                  </a:lnTo>
                  <a:lnTo>
                    <a:pt x="102" y="6"/>
                  </a:lnTo>
                  <a:lnTo>
                    <a:pt x="1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Segoe UI"/>
              </a:endParaRPr>
            </a:p>
          </p:txBody>
        </p:sp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5D2F4A61-350B-4B43-8B59-37EE2C608147}"/>
              </a:ext>
            </a:extLst>
          </p:cNvPr>
          <p:cNvGrpSpPr/>
          <p:nvPr/>
        </p:nvGrpSpPr>
        <p:grpSpPr>
          <a:xfrm>
            <a:off x="3623568" y="2388971"/>
            <a:ext cx="333067" cy="277116"/>
            <a:chOff x="2001838" y="4022726"/>
            <a:chExt cx="5207000" cy="4332287"/>
          </a:xfrm>
          <a:solidFill>
            <a:schemeClr val="bg1"/>
          </a:solidFill>
        </p:grpSpPr>
        <p:sp>
          <p:nvSpPr>
            <p:cNvPr id="140" name="Freeform 85">
              <a:extLst>
                <a:ext uri="{FF2B5EF4-FFF2-40B4-BE49-F238E27FC236}">
                  <a16:creationId xmlns:a16="http://schemas.microsoft.com/office/drawing/2014/main" id="{1369A9A7-CC2E-49A7-A658-6667239900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01838" y="4672013"/>
              <a:ext cx="5207000" cy="3683000"/>
            </a:xfrm>
            <a:custGeom>
              <a:avLst/>
              <a:gdLst>
                <a:gd name="T0" fmla="*/ 374 w 6560"/>
                <a:gd name="T1" fmla="*/ 278 h 4639"/>
                <a:gd name="T2" fmla="*/ 314 w 6560"/>
                <a:gd name="T3" fmla="*/ 314 h 4639"/>
                <a:gd name="T4" fmla="*/ 279 w 6560"/>
                <a:gd name="T5" fmla="*/ 373 h 4639"/>
                <a:gd name="T6" fmla="*/ 273 w 6560"/>
                <a:gd name="T7" fmla="*/ 4230 h 4639"/>
                <a:gd name="T8" fmla="*/ 292 w 6560"/>
                <a:gd name="T9" fmla="*/ 4299 h 4639"/>
                <a:gd name="T10" fmla="*/ 340 w 6560"/>
                <a:gd name="T11" fmla="*/ 4349 h 4639"/>
                <a:gd name="T12" fmla="*/ 410 w 6560"/>
                <a:gd name="T13" fmla="*/ 4367 h 4639"/>
                <a:gd name="T14" fmla="*/ 6186 w 6560"/>
                <a:gd name="T15" fmla="*/ 4361 h 4639"/>
                <a:gd name="T16" fmla="*/ 6246 w 6560"/>
                <a:gd name="T17" fmla="*/ 4327 h 4639"/>
                <a:gd name="T18" fmla="*/ 6281 w 6560"/>
                <a:gd name="T19" fmla="*/ 4268 h 4639"/>
                <a:gd name="T20" fmla="*/ 6285 w 6560"/>
                <a:gd name="T21" fmla="*/ 409 h 4639"/>
                <a:gd name="T22" fmla="*/ 6268 w 6560"/>
                <a:gd name="T23" fmla="*/ 341 h 4639"/>
                <a:gd name="T24" fmla="*/ 6218 w 6560"/>
                <a:gd name="T25" fmla="*/ 292 h 4639"/>
                <a:gd name="T26" fmla="*/ 6150 w 6560"/>
                <a:gd name="T27" fmla="*/ 274 h 4639"/>
                <a:gd name="T28" fmla="*/ 410 w 6560"/>
                <a:gd name="T29" fmla="*/ 0 h 4639"/>
                <a:gd name="T30" fmla="*/ 6216 w 6560"/>
                <a:gd name="T31" fmla="*/ 6 h 4639"/>
                <a:gd name="T32" fmla="*/ 6337 w 6560"/>
                <a:gd name="T33" fmla="*/ 45 h 4639"/>
                <a:gd name="T34" fmla="*/ 6439 w 6560"/>
                <a:gd name="T35" fmla="*/ 121 h 4639"/>
                <a:gd name="T36" fmla="*/ 6514 w 6560"/>
                <a:gd name="T37" fmla="*/ 222 h 4639"/>
                <a:gd name="T38" fmla="*/ 6554 w 6560"/>
                <a:gd name="T39" fmla="*/ 343 h 4639"/>
                <a:gd name="T40" fmla="*/ 6560 w 6560"/>
                <a:gd name="T41" fmla="*/ 4230 h 4639"/>
                <a:gd name="T42" fmla="*/ 6538 w 6560"/>
                <a:gd name="T43" fmla="*/ 4359 h 4639"/>
                <a:gd name="T44" fmla="*/ 6480 w 6560"/>
                <a:gd name="T45" fmla="*/ 4472 h 4639"/>
                <a:gd name="T46" fmla="*/ 6391 w 6560"/>
                <a:gd name="T47" fmla="*/ 4562 h 4639"/>
                <a:gd name="T48" fmla="*/ 6279 w 6560"/>
                <a:gd name="T49" fmla="*/ 4619 h 4639"/>
                <a:gd name="T50" fmla="*/ 6150 w 6560"/>
                <a:gd name="T51" fmla="*/ 4639 h 4639"/>
                <a:gd name="T52" fmla="*/ 344 w 6560"/>
                <a:gd name="T53" fmla="*/ 4635 h 4639"/>
                <a:gd name="T54" fmla="*/ 221 w 6560"/>
                <a:gd name="T55" fmla="*/ 4593 h 4639"/>
                <a:gd name="T56" fmla="*/ 119 w 6560"/>
                <a:gd name="T57" fmla="*/ 4520 h 4639"/>
                <a:gd name="T58" fmla="*/ 46 w 6560"/>
                <a:gd name="T59" fmla="*/ 4419 h 4639"/>
                <a:gd name="T60" fmla="*/ 6 w 6560"/>
                <a:gd name="T61" fmla="*/ 4297 h 4639"/>
                <a:gd name="T62" fmla="*/ 0 w 6560"/>
                <a:gd name="T63" fmla="*/ 409 h 4639"/>
                <a:gd name="T64" fmla="*/ 22 w 6560"/>
                <a:gd name="T65" fmla="*/ 280 h 4639"/>
                <a:gd name="T66" fmla="*/ 80 w 6560"/>
                <a:gd name="T67" fmla="*/ 168 h 4639"/>
                <a:gd name="T68" fmla="*/ 167 w 6560"/>
                <a:gd name="T69" fmla="*/ 79 h 4639"/>
                <a:gd name="T70" fmla="*/ 281 w 6560"/>
                <a:gd name="T71" fmla="*/ 21 h 4639"/>
                <a:gd name="T72" fmla="*/ 410 w 6560"/>
                <a:gd name="T73" fmla="*/ 0 h 4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560" h="4639">
                  <a:moveTo>
                    <a:pt x="410" y="274"/>
                  </a:moveTo>
                  <a:lnTo>
                    <a:pt x="374" y="278"/>
                  </a:lnTo>
                  <a:lnTo>
                    <a:pt x="340" y="292"/>
                  </a:lnTo>
                  <a:lnTo>
                    <a:pt x="314" y="314"/>
                  </a:lnTo>
                  <a:lnTo>
                    <a:pt x="292" y="341"/>
                  </a:lnTo>
                  <a:lnTo>
                    <a:pt x="279" y="373"/>
                  </a:lnTo>
                  <a:lnTo>
                    <a:pt x="273" y="409"/>
                  </a:lnTo>
                  <a:lnTo>
                    <a:pt x="273" y="4230"/>
                  </a:lnTo>
                  <a:lnTo>
                    <a:pt x="279" y="4268"/>
                  </a:lnTo>
                  <a:lnTo>
                    <a:pt x="292" y="4299"/>
                  </a:lnTo>
                  <a:lnTo>
                    <a:pt x="314" y="4327"/>
                  </a:lnTo>
                  <a:lnTo>
                    <a:pt x="340" y="4349"/>
                  </a:lnTo>
                  <a:lnTo>
                    <a:pt x="374" y="4361"/>
                  </a:lnTo>
                  <a:lnTo>
                    <a:pt x="410" y="4367"/>
                  </a:lnTo>
                  <a:lnTo>
                    <a:pt x="6150" y="4367"/>
                  </a:lnTo>
                  <a:lnTo>
                    <a:pt x="6186" y="4361"/>
                  </a:lnTo>
                  <a:lnTo>
                    <a:pt x="6218" y="4349"/>
                  </a:lnTo>
                  <a:lnTo>
                    <a:pt x="6246" y="4327"/>
                  </a:lnTo>
                  <a:lnTo>
                    <a:pt x="6268" y="4299"/>
                  </a:lnTo>
                  <a:lnTo>
                    <a:pt x="6281" y="4268"/>
                  </a:lnTo>
                  <a:lnTo>
                    <a:pt x="6285" y="4230"/>
                  </a:lnTo>
                  <a:lnTo>
                    <a:pt x="6285" y="409"/>
                  </a:lnTo>
                  <a:lnTo>
                    <a:pt x="6281" y="373"/>
                  </a:lnTo>
                  <a:lnTo>
                    <a:pt x="6268" y="341"/>
                  </a:lnTo>
                  <a:lnTo>
                    <a:pt x="6246" y="314"/>
                  </a:lnTo>
                  <a:lnTo>
                    <a:pt x="6218" y="292"/>
                  </a:lnTo>
                  <a:lnTo>
                    <a:pt x="6186" y="278"/>
                  </a:lnTo>
                  <a:lnTo>
                    <a:pt x="6150" y="274"/>
                  </a:lnTo>
                  <a:lnTo>
                    <a:pt x="410" y="274"/>
                  </a:lnTo>
                  <a:close/>
                  <a:moveTo>
                    <a:pt x="410" y="0"/>
                  </a:moveTo>
                  <a:lnTo>
                    <a:pt x="6150" y="0"/>
                  </a:lnTo>
                  <a:lnTo>
                    <a:pt x="6216" y="6"/>
                  </a:lnTo>
                  <a:lnTo>
                    <a:pt x="6279" y="21"/>
                  </a:lnTo>
                  <a:lnTo>
                    <a:pt x="6337" y="45"/>
                  </a:lnTo>
                  <a:lnTo>
                    <a:pt x="6391" y="79"/>
                  </a:lnTo>
                  <a:lnTo>
                    <a:pt x="6439" y="121"/>
                  </a:lnTo>
                  <a:lnTo>
                    <a:pt x="6480" y="168"/>
                  </a:lnTo>
                  <a:lnTo>
                    <a:pt x="6514" y="222"/>
                  </a:lnTo>
                  <a:lnTo>
                    <a:pt x="6538" y="280"/>
                  </a:lnTo>
                  <a:lnTo>
                    <a:pt x="6554" y="343"/>
                  </a:lnTo>
                  <a:lnTo>
                    <a:pt x="6560" y="409"/>
                  </a:lnTo>
                  <a:lnTo>
                    <a:pt x="6560" y="4230"/>
                  </a:lnTo>
                  <a:lnTo>
                    <a:pt x="6554" y="4297"/>
                  </a:lnTo>
                  <a:lnTo>
                    <a:pt x="6538" y="4359"/>
                  </a:lnTo>
                  <a:lnTo>
                    <a:pt x="6514" y="4419"/>
                  </a:lnTo>
                  <a:lnTo>
                    <a:pt x="6480" y="4472"/>
                  </a:lnTo>
                  <a:lnTo>
                    <a:pt x="6439" y="4520"/>
                  </a:lnTo>
                  <a:lnTo>
                    <a:pt x="6391" y="4562"/>
                  </a:lnTo>
                  <a:lnTo>
                    <a:pt x="6337" y="4593"/>
                  </a:lnTo>
                  <a:lnTo>
                    <a:pt x="6279" y="4619"/>
                  </a:lnTo>
                  <a:lnTo>
                    <a:pt x="6216" y="4635"/>
                  </a:lnTo>
                  <a:lnTo>
                    <a:pt x="6150" y="4639"/>
                  </a:lnTo>
                  <a:lnTo>
                    <a:pt x="410" y="4639"/>
                  </a:lnTo>
                  <a:lnTo>
                    <a:pt x="344" y="4635"/>
                  </a:lnTo>
                  <a:lnTo>
                    <a:pt x="281" y="4619"/>
                  </a:lnTo>
                  <a:lnTo>
                    <a:pt x="221" y="4593"/>
                  </a:lnTo>
                  <a:lnTo>
                    <a:pt x="167" y="4562"/>
                  </a:lnTo>
                  <a:lnTo>
                    <a:pt x="119" y="4520"/>
                  </a:lnTo>
                  <a:lnTo>
                    <a:pt x="80" y="4472"/>
                  </a:lnTo>
                  <a:lnTo>
                    <a:pt x="46" y="4419"/>
                  </a:lnTo>
                  <a:lnTo>
                    <a:pt x="22" y="4359"/>
                  </a:lnTo>
                  <a:lnTo>
                    <a:pt x="6" y="4297"/>
                  </a:lnTo>
                  <a:lnTo>
                    <a:pt x="0" y="4230"/>
                  </a:lnTo>
                  <a:lnTo>
                    <a:pt x="0" y="409"/>
                  </a:lnTo>
                  <a:lnTo>
                    <a:pt x="6" y="343"/>
                  </a:lnTo>
                  <a:lnTo>
                    <a:pt x="22" y="280"/>
                  </a:lnTo>
                  <a:lnTo>
                    <a:pt x="46" y="222"/>
                  </a:lnTo>
                  <a:lnTo>
                    <a:pt x="80" y="168"/>
                  </a:lnTo>
                  <a:lnTo>
                    <a:pt x="119" y="121"/>
                  </a:lnTo>
                  <a:lnTo>
                    <a:pt x="167" y="79"/>
                  </a:lnTo>
                  <a:lnTo>
                    <a:pt x="221" y="45"/>
                  </a:lnTo>
                  <a:lnTo>
                    <a:pt x="281" y="21"/>
                  </a:lnTo>
                  <a:lnTo>
                    <a:pt x="344" y="6"/>
                  </a:lnTo>
                  <a:lnTo>
                    <a:pt x="41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Segoe UI"/>
              </a:endParaRPr>
            </a:p>
          </p:txBody>
        </p:sp>
        <p:sp>
          <p:nvSpPr>
            <p:cNvPr id="141" name="Freeform 86">
              <a:extLst>
                <a:ext uri="{FF2B5EF4-FFF2-40B4-BE49-F238E27FC236}">
                  <a16:creationId xmlns:a16="http://schemas.microsoft.com/office/drawing/2014/main" id="{6038F4F9-F39A-4C8F-A521-FAE918E61F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36976" y="4022726"/>
              <a:ext cx="1736725" cy="866775"/>
            </a:xfrm>
            <a:custGeom>
              <a:avLst/>
              <a:gdLst>
                <a:gd name="T0" fmla="*/ 410 w 2186"/>
                <a:gd name="T1" fmla="*/ 272 h 1093"/>
                <a:gd name="T2" fmla="*/ 374 w 2186"/>
                <a:gd name="T3" fmla="*/ 278 h 1093"/>
                <a:gd name="T4" fmla="*/ 340 w 2186"/>
                <a:gd name="T5" fmla="*/ 292 h 1093"/>
                <a:gd name="T6" fmla="*/ 312 w 2186"/>
                <a:gd name="T7" fmla="*/ 314 h 1093"/>
                <a:gd name="T8" fmla="*/ 292 w 2186"/>
                <a:gd name="T9" fmla="*/ 340 h 1093"/>
                <a:gd name="T10" fmla="*/ 278 w 2186"/>
                <a:gd name="T11" fmla="*/ 373 h 1093"/>
                <a:gd name="T12" fmla="*/ 272 w 2186"/>
                <a:gd name="T13" fmla="*/ 409 h 1093"/>
                <a:gd name="T14" fmla="*/ 272 w 2186"/>
                <a:gd name="T15" fmla="*/ 819 h 1093"/>
                <a:gd name="T16" fmla="*/ 1912 w 2186"/>
                <a:gd name="T17" fmla="*/ 819 h 1093"/>
                <a:gd name="T18" fmla="*/ 1912 w 2186"/>
                <a:gd name="T19" fmla="*/ 409 h 1093"/>
                <a:gd name="T20" fmla="*/ 1908 w 2186"/>
                <a:gd name="T21" fmla="*/ 373 h 1093"/>
                <a:gd name="T22" fmla="*/ 1894 w 2186"/>
                <a:gd name="T23" fmla="*/ 340 h 1093"/>
                <a:gd name="T24" fmla="*/ 1872 w 2186"/>
                <a:gd name="T25" fmla="*/ 314 h 1093"/>
                <a:gd name="T26" fmla="*/ 1844 w 2186"/>
                <a:gd name="T27" fmla="*/ 292 h 1093"/>
                <a:gd name="T28" fmla="*/ 1812 w 2186"/>
                <a:gd name="T29" fmla="*/ 278 h 1093"/>
                <a:gd name="T30" fmla="*/ 1776 w 2186"/>
                <a:gd name="T31" fmla="*/ 272 h 1093"/>
                <a:gd name="T32" fmla="*/ 410 w 2186"/>
                <a:gd name="T33" fmla="*/ 272 h 1093"/>
                <a:gd name="T34" fmla="*/ 410 w 2186"/>
                <a:gd name="T35" fmla="*/ 0 h 1093"/>
                <a:gd name="T36" fmla="*/ 1776 w 2186"/>
                <a:gd name="T37" fmla="*/ 0 h 1093"/>
                <a:gd name="T38" fmla="*/ 1842 w 2186"/>
                <a:gd name="T39" fmla="*/ 6 h 1093"/>
                <a:gd name="T40" fmla="*/ 1906 w 2186"/>
                <a:gd name="T41" fmla="*/ 22 h 1093"/>
                <a:gd name="T42" fmla="*/ 1964 w 2186"/>
                <a:gd name="T43" fmla="*/ 46 h 1093"/>
                <a:gd name="T44" fmla="*/ 2017 w 2186"/>
                <a:gd name="T45" fmla="*/ 79 h 1093"/>
                <a:gd name="T46" fmla="*/ 2065 w 2186"/>
                <a:gd name="T47" fmla="*/ 121 h 1093"/>
                <a:gd name="T48" fmla="*/ 2107 w 2186"/>
                <a:gd name="T49" fmla="*/ 169 h 1093"/>
                <a:gd name="T50" fmla="*/ 2141 w 2186"/>
                <a:gd name="T51" fmla="*/ 222 h 1093"/>
                <a:gd name="T52" fmla="*/ 2164 w 2186"/>
                <a:gd name="T53" fmla="*/ 280 h 1093"/>
                <a:gd name="T54" fmla="*/ 2180 w 2186"/>
                <a:gd name="T55" fmla="*/ 344 h 1093"/>
                <a:gd name="T56" fmla="*/ 2186 w 2186"/>
                <a:gd name="T57" fmla="*/ 409 h 1093"/>
                <a:gd name="T58" fmla="*/ 2186 w 2186"/>
                <a:gd name="T59" fmla="*/ 956 h 1093"/>
                <a:gd name="T60" fmla="*/ 2180 w 2186"/>
                <a:gd name="T61" fmla="*/ 991 h 1093"/>
                <a:gd name="T62" fmla="*/ 2166 w 2186"/>
                <a:gd name="T63" fmla="*/ 1025 h 1093"/>
                <a:gd name="T64" fmla="*/ 2147 w 2186"/>
                <a:gd name="T65" fmla="*/ 1051 h 1093"/>
                <a:gd name="T66" fmla="*/ 2119 w 2186"/>
                <a:gd name="T67" fmla="*/ 1073 h 1093"/>
                <a:gd name="T68" fmla="*/ 2085 w 2186"/>
                <a:gd name="T69" fmla="*/ 1087 h 1093"/>
                <a:gd name="T70" fmla="*/ 2049 w 2186"/>
                <a:gd name="T71" fmla="*/ 1093 h 1093"/>
                <a:gd name="T72" fmla="*/ 137 w 2186"/>
                <a:gd name="T73" fmla="*/ 1093 h 1093"/>
                <a:gd name="T74" fmla="*/ 99 w 2186"/>
                <a:gd name="T75" fmla="*/ 1087 h 1093"/>
                <a:gd name="T76" fmla="*/ 67 w 2186"/>
                <a:gd name="T77" fmla="*/ 1073 h 1093"/>
                <a:gd name="T78" fmla="*/ 39 w 2186"/>
                <a:gd name="T79" fmla="*/ 1051 h 1093"/>
                <a:gd name="T80" fmla="*/ 18 w 2186"/>
                <a:gd name="T81" fmla="*/ 1025 h 1093"/>
                <a:gd name="T82" fmla="*/ 4 w 2186"/>
                <a:gd name="T83" fmla="*/ 991 h 1093"/>
                <a:gd name="T84" fmla="*/ 0 w 2186"/>
                <a:gd name="T85" fmla="*/ 956 h 1093"/>
                <a:gd name="T86" fmla="*/ 0 w 2186"/>
                <a:gd name="T87" fmla="*/ 409 h 1093"/>
                <a:gd name="T88" fmla="*/ 6 w 2186"/>
                <a:gd name="T89" fmla="*/ 344 h 1093"/>
                <a:gd name="T90" fmla="*/ 20 w 2186"/>
                <a:gd name="T91" fmla="*/ 280 h 1093"/>
                <a:gd name="T92" fmla="*/ 45 w 2186"/>
                <a:gd name="T93" fmla="*/ 222 h 1093"/>
                <a:gd name="T94" fmla="*/ 79 w 2186"/>
                <a:gd name="T95" fmla="*/ 169 h 1093"/>
                <a:gd name="T96" fmla="*/ 119 w 2186"/>
                <a:gd name="T97" fmla="*/ 121 h 1093"/>
                <a:gd name="T98" fmla="*/ 167 w 2186"/>
                <a:gd name="T99" fmla="*/ 79 h 1093"/>
                <a:gd name="T100" fmla="*/ 221 w 2186"/>
                <a:gd name="T101" fmla="*/ 46 h 1093"/>
                <a:gd name="T102" fmla="*/ 280 w 2186"/>
                <a:gd name="T103" fmla="*/ 22 h 1093"/>
                <a:gd name="T104" fmla="*/ 344 w 2186"/>
                <a:gd name="T105" fmla="*/ 6 h 1093"/>
                <a:gd name="T106" fmla="*/ 410 w 2186"/>
                <a:gd name="T107" fmla="*/ 0 h 10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186" h="1093">
                  <a:moveTo>
                    <a:pt x="410" y="272"/>
                  </a:moveTo>
                  <a:lnTo>
                    <a:pt x="374" y="278"/>
                  </a:lnTo>
                  <a:lnTo>
                    <a:pt x="340" y="292"/>
                  </a:lnTo>
                  <a:lnTo>
                    <a:pt x="312" y="314"/>
                  </a:lnTo>
                  <a:lnTo>
                    <a:pt x="292" y="340"/>
                  </a:lnTo>
                  <a:lnTo>
                    <a:pt x="278" y="373"/>
                  </a:lnTo>
                  <a:lnTo>
                    <a:pt x="272" y="409"/>
                  </a:lnTo>
                  <a:lnTo>
                    <a:pt x="272" y="819"/>
                  </a:lnTo>
                  <a:lnTo>
                    <a:pt x="1912" y="819"/>
                  </a:lnTo>
                  <a:lnTo>
                    <a:pt x="1912" y="409"/>
                  </a:lnTo>
                  <a:lnTo>
                    <a:pt x="1908" y="373"/>
                  </a:lnTo>
                  <a:lnTo>
                    <a:pt x="1894" y="340"/>
                  </a:lnTo>
                  <a:lnTo>
                    <a:pt x="1872" y="314"/>
                  </a:lnTo>
                  <a:lnTo>
                    <a:pt x="1844" y="292"/>
                  </a:lnTo>
                  <a:lnTo>
                    <a:pt x="1812" y="278"/>
                  </a:lnTo>
                  <a:lnTo>
                    <a:pt x="1776" y="272"/>
                  </a:lnTo>
                  <a:lnTo>
                    <a:pt x="410" y="272"/>
                  </a:lnTo>
                  <a:close/>
                  <a:moveTo>
                    <a:pt x="410" y="0"/>
                  </a:moveTo>
                  <a:lnTo>
                    <a:pt x="1776" y="0"/>
                  </a:lnTo>
                  <a:lnTo>
                    <a:pt x="1842" y="6"/>
                  </a:lnTo>
                  <a:lnTo>
                    <a:pt x="1906" y="22"/>
                  </a:lnTo>
                  <a:lnTo>
                    <a:pt x="1964" y="46"/>
                  </a:lnTo>
                  <a:lnTo>
                    <a:pt x="2017" y="79"/>
                  </a:lnTo>
                  <a:lnTo>
                    <a:pt x="2065" y="121"/>
                  </a:lnTo>
                  <a:lnTo>
                    <a:pt x="2107" y="169"/>
                  </a:lnTo>
                  <a:lnTo>
                    <a:pt x="2141" y="222"/>
                  </a:lnTo>
                  <a:lnTo>
                    <a:pt x="2164" y="280"/>
                  </a:lnTo>
                  <a:lnTo>
                    <a:pt x="2180" y="344"/>
                  </a:lnTo>
                  <a:lnTo>
                    <a:pt x="2186" y="409"/>
                  </a:lnTo>
                  <a:lnTo>
                    <a:pt x="2186" y="956"/>
                  </a:lnTo>
                  <a:lnTo>
                    <a:pt x="2180" y="991"/>
                  </a:lnTo>
                  <a:lnTo>
                    <a:pt x="2166" y="1025"/>
                  </a:lnTo>
                  <a:lnTo>
                    <a:pt x="2147" y="1051"/>
                  </a:lnTo>
                  <a:lnTo>
                    <a:pt x="2119" y="1073"/>
                  </a:lnTo>
                  <a:lnTo>
                    <a:pt x="2085" y="1087"/>
                  </a:lnTo>
                  <a:lnTo>
                    <a:pt x="2049" y="1093"/>
                  </a:lnTo>
                  <a:lnTo>
                    <a:pt x="137" y="1093"/>
                  </a:lnTo>
                  <a:lnTo>
                    <a:pt x="99" y="1087"/>
                  </a:lnTo>
                  <a:lnTo>
                    <a:pt x="67" y="1073"/>
                  </a:lnTo>
                  <a:lnTo>
                    <a:pt x="39" y="1051"/>
                  </a:lnTo>
                  <a:lnTo>
                    <a:pt x="18" y="1025"/>
                  </a:lnTo>
                  <a:lnTo>
                    <a:pt x="4" y="991"/>
                  </a:lnTo>
                  <a:lnTo>
                    <a:pt x="0" y="956"/>
                  </a:lnTo>
                  <a:lnTo>
                    <a:pt x="0" y="409"/>
                  </a:lnTo>
                  <a:lnTo>
                    <a:pt x="6" y="344"/>
                  </a:lnTo>
                  <a:lnTo>
                    <a:pt x="20" y="280"/>
                  </a:lnTo>
                  <a:lnTo>
                    <a:pt x="45" y="222"/>
                  </a:lnTo>
                  <a:lnTo>
                    <a:pt x="79" y="169"/>
                  </a:lnTo>
                  <a:lnTo>
                    <a:pt x="119" y="121"/>
                  </a:lnTo>
                  <a:lnTo>
                    <a:pt x="167" y="79"/>
                  </a:lnTo>
                  <a:lnTo>
                    <a:pt x="221" y="46"/>
                  </a:lnTo>
                  <a:lnTo>
                    <a:pt x="280" y="22"/>
                  </a:lnTo>
                  <a:lnTo>
                    <a:pt x="344" y="6"/>
                  </a:lnTo>
                  <a:lnTo>
                    <a:pt x="41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Segoe UI"/>
              </a:endParaRPr>
            </a:p>
          </p:txBody>
        </p:sp>
        <p:sp>
          <p:nvSpPr>
            <p:cNvPr id="142" name="Freeform 87">
              <a:extLst>
                <a:ext uri="{FF2B5EF4-FFF2-40B4-BE49-F238E27FC236}">
                  <a16:creationId xmlns:a16="http://schemas.microsoft.com/office/drawing/2014/main" id="{2860DFBC-003B-4A00-84AC-786C9B7635B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1838" y="5972176"/>
              <a:ext cx="5207000" cy="765175"/>
            </a:xfrm>
            <a:custGeom>
              <a:avLst/>
              <a:gdLst>
                <a:gd name="T0" fmla="*/ 135 w 6560"/>
                <a:gd name="T1" fmla="*/ 0 h 963"/>
                <a:gd name="T2" fmla="*/ 171 w 6560"/>
                <a:gd name="T3" fmla="*/ 6 h 963"/>
                <a:gd name="T4" fmla="*/ 2348 w 6560"/>
                <a:gd name="T5" fmla="*/ 572 h 963"/>
                <a:gd name="T6" fmla="*/ 2553 w 6560"/>
                <a:gd name="T7" fmla="*/ 620 h 963"/>
                <a:gd name="T8" fmla="*/ 2760 w 6560"/>
                <a:gd name="T9" fmla="*/ 654 h 963"/>
                <a:gd name="T10" fmla="*/ 2967 w 6560"/>
                <a:gd name="T11" fmla="*/ 677 h 963"/>
                <a:gd name="T12" fmla="*/ 3176 w 6560"/>
                <a:gd name="T13" fmla="*/ 689 h 963"/>
                <a:gd name="T14" fmla="*/ 3384 w 6560"/>
                <a:gd name="T15" fmla="*/ 689 h 963"/>
                <a:gd name="T16" fmla="*/ 3593 w 6560"/>
                <a:gd name="T17" fmla="*/ 677 h 963"/>
                <a:gd name="T18" fmla="*/ 3800 w 6560"/>
                <a:gd name="T19" fmla="*/ 654 h 963"/>
                <a:gd name="T20" fmla="*/ 4007 w 6560"/>
                <a:gd name="T21" fmla="*/ 620 h 963"/>
                <a:gd name="T22" fmla="*/ 4210 w 6560"/>
                <a:gd name="T23" fmla="*/ 572 h 963"/>
                <a:gd name="T24" fmla="*/ 6389 w 6560"/>
                <a:gd name="T25" fmla="*/ 6 h 963"/>
                <a:gd name="T26" fmla="*/ 6425 w 6560"/>
                <a:gd name="T27" fmla="*/ 0 h 963"/>
                <a:gd name="T28" fmla="*/ 6459 w 6560"/>
                <a:gd name="T29" fmla="*/ 6 h 963"/>
                <a:gd name="T30" fmla="*/ 6492 w 6560"/>
                <a:gd name="T31" fmla="*/ 20 h 963"/>
                <a:gd name="T32" fmla="*/ 6520 w 6560"/>
                <a:gd name="T33" fmla="*/ 42 h 963"/>
                <a:gd name="T34" fmla="*/ 6540 w 6560"/>
                <a:gd name="T35" fmla="*/ 69 h 963"/>
                <a:gd name="T36" fmla="*/ 6556 w 6560"/>
                <a:gd name="T37" fmla="*/ 103 h 963"/>
                <a:gd name="T38" fmla="*/ 6560 w 6560"/>
                <a:gd name="T39" fmla="*/ 139 h 963"/>
                <a:gd name="T40" fmla="*/ 6554 w 6560"/>
                <a:gd name="T41" fmla="*/ 175 h 963"/>
                <a:gd name="T42" fmla="*/ 6540 w 6560"/>
                <a:gd name="T43" fmla="*/ 206 h 963"/>
                <a:gd name="T44" fmla="*/ 6520 w 6560"/>
                <a:gd name="T45" fmla="*/ 234 h 963"/>
                <a:gd name="T46" fmla="*/ 6490 w 6560"/>
                <a:gd name="T47" fmla="*/ 256 h 963"/>
                <a:gd name="T48" fmla="*/ 6457 w 6560"/>
                <a:gd name="T49" fmla="*/ 270 h 963"/>
                <a:gd name="T50" fmla="*/ 4280 w 6560"/>
                <a:gd name="T51" fmla="*/ 836 h 963"/>
                <a:gd name="T52" fmla="*/ 4083 w 6560"/>
                <a:gd name="T53" fmla="*/ 882 h 963"/>
                <a:gd name="T54" fmla="*/ 3884 w 6560"/>
                <a:gd name="T55" fmla="*/ 918 h 963"/>
                <a:gd name="T56" fmla="*/ 3683 w 6560"/>
                <a:gd name="T57" fmla="*/ 944 h 963"/>
                <a:gd name="T58" fmla="*/ 3482 w 6560"/>
                <a:gd name="T59" fmla="*/ 960 h 963"/>
                <a:gd name="T60" fmla="*/ 3279 w 6560"/>
                <a:gd name="T61" fmla="*/ 963 h 963"/>
                <a:gd name="T62" fmla="*/ 3078 w 6560"/>
                <a:gd name="T63" fmla="*/ 960 h 963"/>
                <a:gd name="T64" fmla="*/ 2877 w 6560"/>
                <a:gd name="T65" fmla="*/ 944 h 963"/>
                <a:gd name="T66" fmla="*/ 2676 w 6560"/>
                <a:gd name="T67" fmla="*/ 918 h 963"/>
                <a:gd name="T68" fmla="*/ 2477 w 6560"/>
                <a:gd name="T69" fmla="*/ 882 h 963"/>
                <a:gd name="T70" fmla="*/ 2280 w 6560"/>
                <a:gd name="T71" fmla="*/ 836 h 963"/>
                <a:gd name="T72" fmla="*/ 101 w 6560"/>
                <a:gd name="T73" fmla="*/ 270 h 963"/>
                <a:gd name="T74" fmla="*/ 68 w 6560"/>
                <a:gd name="T75" fmla="*/ 256 h 963"/>
                <a:gd name="T76" fmla="*/ 40 w 6560"/>
                <a:gd name="T77" fmla="*/ 234 h 963"/>
                <a:gd name="T78" fmla="*/ 18 w 6560"/>
                <a:gd name="T79" fmla="*/ 206 h 963"/>
                <a:gd name="T80" fmla="*/ 6 w 6560"/>
                <a:gd name="T81" fmla="*/ 175 h 963"/>
                <a:gd name="T82" fmla="*/ 0 w 6560"/>
                <a:gd name="T83" fmla="*/ 139 h 963"/>
                <a:gd name="T84" fmla="*/ 4 w 6560"/>
                <a:gd name="T85" fmla="*/ 103 h 963"/>
                <a:gd name="T86" fmla="*/ 18 w 6560"/>
                <a:gd name="T87" fmla="*/ 69 h 963"/>
                <a:gd name="T88" fmla="*/ 40 w 6560"/>
                <a:gd name="T89" fmla="*/ 42 h 963"/>
                <a:gd name="T90" fmla="*/ 68 w 6560"/>
                <a:gd name="T91" fmla="*/ 20 h 963"/>
                <a:gd name="T92" fmla="*/ 99 w 6560"/>
                <a:gd name="T93" fmla="*/ 6 h 963"/>
                <a:gd name="T94" fmla="*/ 135 w 6560"/>
                <a:gd name="T95" fmla="*/ 0 h 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560" h="963">
                  <a:moveTo>
                    <a:pt x="135" y="0"/>
                  </a:moveTo>
                  <a:lnTo>
                    <a:pt x="171" y="6"/>
                  </a:lnTo>
                  <a:lnTo>
                    <a:pt x="2348" y="572"/>
                  </a:lnTo>
                  <a:lnTo>
                    <a:pt x="2553" y="620"/>
                  </a:lnTo>
                  <a:lnTo>
                    <a:pt x="2760" y="654"/>
                  </a:lnTo>
                  <a:lnTo>
                    <a:pt x="2967" y="677"/>
                  </a:lnTo>
                  <a:lnTo>
                    <a:pt x="3176" y="689"/>
                  </a:lnTo>
                  <a:lnTo>
                    <a:pt x="3384" y="689"/>
                  </a:lnTo>
                  <a:lnTo>
                    <a:pt x="3593" y="677"/>
                  </a:lnTo>
                  <a:lnTo>
                    <a:pt x="3800" y="654"/>
                  </a:lnTo>
                  <a:lnTo>
                    <a:pt x="4007" y="620"/>
                  </a:lnTo>
                  <a:lnTo>
                    <a:pt x="4210" y="572"/>
                  </a:lnTo>
                  <a:lnTo>
                    <a:pt x="6389" y="6"/>
                  </a:lnTo>
                  <a:lnTo>
                    <a:pt x="6425" y="0"/>
                  </a:lnTo>
                  <a:lnTo>
                    <a:pt x="6459" y="6"/>
                  </a:lnTo>
                  <a:lnTo>
                    <a:pt x="6492" y="20"/>
                  </a:lnTo>
                  <a:lnTo>
                    <a:pt x="6520" y="42"/>
                  </a:lnTo>
                  <a:lnTo>
                    <a:pt x="6540" y="69"/>
                  </a:lnTo>
                  <a:lnTo>
                    <a:pt x="6556" y="103"/>
                  </a:lnTo>
                  <a:lnTo>
                    <a:pt x="6560" y="139"/>
                  </a:lnTo>
                  <a:lnTo>
                    <a:pt x="6554" y="175"/>
                  </a:lnTo>
                  <a:lnTo>
                    <a:pt x="6540" y="206"/>
                  </a:lnTo>
                  <a:lnTo>
                    <a:pt x="6520" y="234"/>
                  </a:lnTo>
                  <a:lnTo>
                    <a:pt x="6490" y="256"/>
                  </a:lnTo>
                  <a:lnTo>
                    <a:pt x="6457" y="270"/>
                  </a:lnTo>
                  <a:lnTo>
                    <a:pt x="4280" y="836"/>
                  </a:lnTo>
                  <a:lnTo>
                    <a:pt x="4083" y="882"/>
                  </a:lnTo>
                  <a:lnTo>
                    <a:pt x="3884" y="918"/>
                  </a:lnTo>
                  <a:lnTo>
                    <a:pt x="3683" y="944"/>
                  </a:lnTo>
                  <a:lnTo>
                    <a:pt x="3482" y="960"/>
                  </a:lnTo>
                  <a:lnTo>
                    <a:pt x="3279" y="963"/>
                  </a:lnTo>
                  <a:lnTo>
                    <a:pt x="3078" y="960"/>
                  </a:lnTo>
                  <a:lnTo>
                    <a:pt x="2877" y="944"/>
                  </a:lnTo>
                  <a:lnTo>
                    <a:pt x="2676" y="918"/>
                  </a:lnTo>
                  <a:lnTo>
                    <a:pt x="2477" y="882"/>
                  </a:lnTo>
                  <a:lnTo>
                    <a:pt x="2280" y="836"/>
                  </a:lnTo>
                  <a:lnTo>
                    <a:pt x="101" y="270"/>
                  </a:lnTo>
                  <a:lnTo>
                    <a:pt x="68" y="256"/>
                  </a:lnTo>
                  <a:lnTo>
                    <a:pt x="40" y="234"/>
                  </a:lnTo>
                  <a:lnTo>
                    <a:pt x="18" y="206"/>
                  </a:lnTo>
                  <a:lnTo>
                    <a:pt x="6" y="175"/>
                  </a:lnTo>
                  <a:lnTo>
                    <a:pt x="0" y="139"/>
                  </a:lnTo>
                  <a:lnTo>
                    <a:pt x="4" y="103"/>
                  </a:lnTo>
                  <a:lnTo>
                    <a:pt x="18" y="69"/>
                  </a:lnTo>
                  <a:lnTo>
                    <a:pt x="40" y="42"/>
                  </a:lnTo>
                  <a:lnTo>
                    <a:pt x="68" y="20"/>
                  </a:lnTo>
                  <a:lnTo>
                    <a:pt x="99" y="6"/>
                  </a:lnTo>
                  <a:lnTo>
                    <a:pt x="13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Segoe UI"/>
              </a:endParaRPr>
            </a:p>
          </p:txBody>
        </p:sp>
        <p:sp>
          <p:nvSpPr>
            <p:cNvPr id="143" name="Freeform 88">
              <a:extLst>
                <a:ext uri="{FF2B5EF4-FFF2-40B4-BE49-F238E27FC236}">
                  <a16:creationId xmlns:a16="http://schemas.microsoft.com/office/drawing/2014/main" id="{5A9EC384-1517-4E87-8D8F-2F62345C01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71951" y="5540376"/>
              <a:ext cx="866775" cy="865188"/>
            </a:xfrm>
            <a:custGeom>
              <a:avLst/>
              <a:gdLst>
                <a:gd name="T0" fmla="*/ 491 w 1092"/>
                <a:gd name="T1" fmla="*/ 279 h 1091"/>
                <a:gd name="T2" fmla="*/ 394 w 1092"/>
                <a:gd name="T3" fmla="*/ 318 h 1091"/>
                <a:gd name="T4" fmla="*/ 320 w 1092"/>
                <a:gd name="T5" fmla="*/ 394 h 1091"/>
                <a:gd name="T6" fmla="*/ 278 w 1092"/>
                <a:gd name="T7" fmla="*/ 491 h 1091"/>
                <a:gd name="T8" fmla="*/ 278 w 1092"/>
                <a:gd name="T9" fmla="*/ 600 h 1091"/>
                <a:gd name="T10" fmla="*/ 320 w 1092"/>
                <a:gd name="T11" fmla="*/ 698 h 1091"/>
                <a:gd name="T12" fmla="*/ 394 w 1092"/>
                <a:gd name="T13" fmla="*/ 771 h 1091"/>
                <a:gd name="T14" fmla="*/ 491 w 1092"/>
                <a:gd name="T15" fmla="*/ 813 h 1091"/>
                <a:gd name="T16" fmla="*/ 601 w 1092"/>
                <a:gd name="T17" fmla="*/ 813 h 1091"/>
                <a:gd name="T18" fmla="*/ 698 w 1092"/>
                <a:gd name="T19" fmla="*/ 771 h 1091"/>
                <a:gd name="T20" fmla="*/ 772 w 1092"/>
                <a:gd name="T21" fmla="*/ 698 h 1091"/>
                <a:gd name="T22" fmla="*/ 814 w 1092"/>
                <a:gd name="T23" fmla="*/ 600 h 1091"/>
                <a:gd name="T24" fmla="*/ 814 w 1092"/>
                <a:gd name="T25" fmla="*/ 491 h 1091"/>
                <a:gd name="T26" fmla="*/ 772 w 1092"/>
                <a:gd name="T27" fmla="*/ 394 h 1091"/>
                <a:gd name="T28" fmla="*/ 698 w 1092"/>
                <a:gd name="T29" fmla="*/ 318 h 1091"/>
                <a:gd name="T30" fmla="*/ 601 w 1092"/>
                <a:gd name="T31" fmla="*/ 279 h 1091"/>
                <a:gd name="T32" fmla="*/ 545 w 1092"/>
                <a:gd name="T33" fmla="*/ 0 h 1091"/>
                <a:gd name="T34" fmla="*/ 704 w 1092"/>
                <a:gd name="T35" fmla="*/ 22 h 1091"/>
                <a:gd name="T36" fmla="*/ 843 w 1092"/>
                <a:gd name="T37" fmla="*/ 88 h 1091"/>
                <a:gd name="T38" fmla="*/ 959 w 1092"/>
                <a:gd name="T39" fmla="*/ 187 h 1091"/>
                <a:gd name="T40" fmla="*/ 1042 w 1092"/>
                <a:gd name="T41" fmla="*/ 316 h 1091"/>
                <a:gd name="T42" fmla="*/ 1086 w 1092"/>
                <a:gd name="T43" fmla="*/ 465 h 1091"/>
                <a:gd name="T44" fmla="*/ 1086 w 1092"/>
                <a:gd name="T45" fmla="*/ 626 h 1091"/>
                <a:gd name="T46" fmla="*/ 1042 w 1092"/>
                <a:gd name="T47" fmla="*/ 775 h 1091"/>
                <a:gd name="T48" fmla="*/ 959 w 1092"/>
                <a:gd name="T49" fmla="*/ 902 h 1091"/>
                <a:gd name="T50" fmla="*/ 843 w 1092"/>
                <a:gd name="T51" fmla="*/ 1004 h 1091"/>
                <a:gd name="T52" fmla="*/ 704 w 1092"/>
                <a:gd name="T53" fmla="*/ 1067 h 1091"/>
                <a:gd name="T54" fmla="*/ 545 w 1092"/>
                <a:gd name="T55" fmla="*/ 1091 h 1091"/>
                <a:gd name="T56" fmla="*/ 388 w 1092"/>
                <a:gd name="T57" fmla="*/ 1067 h 1091"/>
                <a:gd name="T58" fmla="*/ 249 w 1092"/>
                <a:gd name="T59" fmla="*/ 1004 h 1091"/>
                <a:gd name="T60" fmla="*/ 133 w 1092"/>
                <a:gd name="T61" fmla="*/ 902 h 1091"/>
                <a:gd name="T62" fmla="*/ 50 w 1092"/>
                <a:gd name="T63" fmla="*/ 775 h 1091"/>
                <a:gd name="T64" fmla="*/ 6 w 1092"/>
                <a:gd name="T65" fmla="*/ 626 h 1091"/>
                <a:gd name="T66" fmla="*/ 6 w 1092"/>
                <a:gd name="T67" fmla="*/ 465 h 1091"/>
                <a:gd name="T68" fmla="*/ 50 w 1092"/>
                <a:gd name="T69" fmla="*/ 316 h 1091"/>
                <a:gd name="T70" fmla="*/ 133 w 1092"/>
                <a:gd name="T71" fmla="*/ 187 h 1091"/>
                <a:gd name="T72" fmla="*/ 249 w 1092"/>
                <a:gd name="T73" fmla="*/ 88 h 1091"/>
                <a:gd name="T74" fmla="*/ 388 w 1092"/>
                <a:gd name="T75" fmla="*/ 22 h 1091"/>
                <a:gd name="T76" fmla="*/ 545 w 1092"/>
                <a:gd name="T77" fmla="*/ 0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92" h="1091">
                  <a:moveTo>
                    <a:pt x="545" y="273"/>
                  </a:moveTo>
                  <a:lnTo>
                    <a:pt x="491" y="279"/>
                  </a:lnTo>
                  <a:lnTo>
                    <a:pt x="440" y="294"/>
                  </a:lnTo>
                  <a:lnTo>
                    <a:pt x="394" y="318"/>
                  </a:lnTo>
                  <a:lnTo>
                    <a:pt x="352" y="352"/>
                  </a:lnTo>
                  <a:lnTo>
                    <a:pt x="320" y="394"/>
                  </a:lnTo>
                  <a:lnTo>
                    <a:pt x="294" y="440"/>
                  </a:lnTo>
                  <a:lnTo>
                    <a:pt x="278" y="491"/>
                  </a:lnTo>
                  <a:lnTo>
                    <a:pt x="272" y="545"/>
                  </a:lnTo>
                  <a:lnTo>
                    <a:pt x="278" y="600"/>
                  </a:lnTo>
                  <a:lnTo>
                    <a:pt x="294" y="652"/>
                  </a:lnTo>
                  <a:lnTo>
                    <a:pt x="320" y="698"/>
                  </a:lnTo>
                  <a:lnTo>
                    <a:pt x="352" y="738"/>
                  </a:lnTo>
                  <a:lnTo>
                    <a:pt x="394" y="771"/>
                  </a:lnTo>
                  <a:lnTo>
                    <a:pt x="440" y="797"/>
                  </a:lnTo>
                  <a:lnTo>
                    <a:pt x="491" y="813"/>
                  </a:lnTo>
                  <a:lnTo>
                    <a:pt x="545" y="819"/>
                  </a:lnTo>
                  <a:lnTo>
                    <a:pt x="601" y="813"/>
                  </a:lnTo>
                  <a:lnTo>
                    <a:pt x="652" y="797"/>
                  </a:lnTo>
                  <a:lnTo>
                    <a:pt x="698" y="771"/>
                  </a:lnTo>
                  <a:lnTo>
                    <a:pt x="738" y="738"/>
                  </a:lnTo>
                  <a:lnTo>
                    <a:pt x="772" y="698"/>
                  </a:lnTo>
                  <a:lnTo>
                    <a:pt x="798" y="652"/>
                  </a:lnTo>
                  <a:lnTo>
                    <a:pt x="814" y="600"/>
                  </a:lnTo>
                  <a:lnTo>
                    <a:pt x="820" y="545"/>
                  </a:lnTo>
                  <a:lnTo>
                    <a:pt x="814" y="491"/>
                  </a:lnTo>
                  <a:lnTo>
                    <a:pt x="798" y="440"/>
                  </a:lnTo>
                  <a:lnTo>
                    <a:pt x="772" y="394"/>
                  </a:lnTo>
                  <a:lnTo>
                    <a:pt x="738" y="352"/>
                  </a:lnTo>
                  <a:lnTo>
                    <a:pt x="698" y="318"/>
                  </a:lnTo>
                  <a:lnTo>
                    <a:pt x="652" y="294"/>
                  </a:lnTo>
                  <a:lnTo>
                    <a:pt x="601" y="279"/>
                  </a:lnTo>
                  <a:lnTo>
                    <a:pt x="545" y="273"/>
                  </a:lnTo>
                  <a:close/>
                  <a:moveTo>
                    <a:pt x="545" y="0"/>
                  </a:moveTo>
                  <a:lnTo>
                    <a:pt x="627" y="6"/>
                  </a:lnTo>
                  <a:lnTo>
                    <a:pt x="704" y="22"/>
                  </a:lnTo>
                  <a:lnTo>
                    <a:pt x="776" y="50"/>
                  </a:lnTo>
                  <a:lnTo>
                    <a:pt x="843" y="88"/>
                  </a:lnTo>
                  <a:lnTo>
                    <a:pt x="905" y="134"/>
                  </a:lnTo>
                  <a:lnTo>
                    <a:pt x="959" y="187"/>
                  </a:lnTo>
                  <a:lnTo>
                    <a:pt x="1005" y="249"/>
                  </a:lnTo>
                  <a:lnTo>
                    <a:pt x="1042" y="316"/>
                  </a:lnTo>
                  <a:lnTo>
                    <a:pt x="1068" y="388"/>
                  </a:lnTo>
                  <a:lnTo>
                    <a:pt x="1086" y="465"/>
                  </a:lnTo>
                  <a:lnTo>
                    <a:pt x="1092" y="545"/>
                  </a:lnTo>
                  <a:lnTo>
                    <a:pt x="1086" y="626"/>
                  </a:lnTo>
                  <a:lnTo>
                    <a:pt x="1068" y="704"/>
                  </a:lnTo>
                  <a:lnTo>
                    <a:pt x="1042" y="775"/>
                  </a:lnTo>
                  <a:lnTo>
                    <a:pt x="1005" y="843"/>
                  </a:lnTo>
                  <a:lnTo>
                    <a:pt x="959" y="902"/>
                  </a:lnTo>
                  <a:lnTo>
                    <a:pt x="905" y="958"/>
                  </a:lnTo>
                  <a:lnTo>
                    <a:pt x="843" y="1004"/>
                  </a:lnTo>
                  <a:lnTo>
                    <a:pt x="776" y="1042"/>
                  </a:lnTo>
                  <a:lnTo>
                    <a:pt x="704" y="1067"/>
                  </a:lnTo>
                  <a:lnTo>
                    <a:pt x="627" y="1085"/>
                  </a:lnTo>
                  <a:lnTo>
                    <a:pt x="545" y="1091"/>
                  </a:lnTo>
                  <a:lnTo>
                    <a:pt x="465" y="1085"/>
                  </a:lnTo>
                  <a:lnTo>
                    <a:pt x="388" y="1067"/>
                  </a:lnTo>
                  <a:lnTo>
                    <a:pt x="316" y="1042"/>
                  </a:lnTo>
                  <a:lnTo>
                    <a:pt x="249" y="1004"/>
                  </a:lnTo>
                  <a:lnTo>
                    <a:pt x="187" y="958"/>
                  </a:lnTo>
                  <a:lnTo>
                    <a:pt x="133" y="902"/>
                  </a:lnTo>
                  <a:lnTo>
                    <a:pt x="87" y="843"/>
                  </a:lnTo>
                  <a:lnTo>
                    <a:pt x="50" y="775"/>
                  </a:lnTo>
                  <a:lnTo>
                    <a:pt x="22" y="704"/>
                  </a:lnTo>
                  <a:lnTo>
                    <a:pt x="6" y="626"/>
                  </a:lnTo>
                  <a:lnTo>
                    <a:pt x="0" y="545"/>
                  </a:lnTo>
                  <a:lnTo>
                    <a:pt x="6" y="465"/>
                  </a:lnTo>
                  <a:lnTo>
                    <a:pt x="22" y="388"/>
                  </a:lnTo>
                  <a:lnTo>
                    <a:pt x="50" y="316"/>
                  </a:lnTo>
                  <a:lnTo>
                    <a:pt x="87" y="249"/>
                  </a:lnTo>
                  <a:lnTo>
                    <a:pt x="133" y="187"/>
                  </a:lnTo>
                  <a:lnTo>
                    <a:pt x="187" y="134"/>
                  </a:lnTo>
                  <a:lnTo>
                    <a:pt x="249" y="88"/>
                  </a:lnTo>
                  <a:lnTo>
                    <a:pt x="316" y="50"/>
                  </a:lnTo>
                  <a:lnTo>
                    <a:pt x="388" y="22"/>
                  </a:lnTo>
                  <a:lnTo>
                    <a:pt x="465" y="6"/>
                  </a:lnTo>
                  <a:lnTo>
                    <a:pt x="5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Segoe UI"/>
              </a:endParaRPr>
            </a:p>
          </p:txBody>
        </p:sp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F4B793FF-9EF3-496F-AA7C-DBAB02F58E89}"/>
              </a:ext>
            </a:extLst>
          </p:cNvPr>
          <p:cNvGrpSpPr/>
          <p:nvPr/>
        </p:nvGrpSpPr>
        <p:grpSpPr>
          <a:xfrm>
            <a:off x="3963322" y="4119358"/>
            <a:ext cx="332286" cy="310100"/>
            <a:chOff x="1071563" y="635001"/>
            <a:chExt cx="5207000" cy="4859338"/>
          </a:xfrm>
          <a:solidFill>
            <a:schemeClr val="bg1"/>
          </a:solidFill>
        </p:grpSpPr>
        <p:sp>
          <p:nvSpPr>
            <p:cNvPr id="145" name="Freeform 6">
              <a:extLst>
                <a:ext uri="{FF2B5EF4-FFF2-40B4-BE49-F238E27FC236}">
                  <a16:creationId xmlns:a16="http://schemas.microsoft.com/office/drawing/2014/main" id="{A076E520-7EDE-4E6D-8D72-B89696B1D4F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1563" y="635001"/>
              <a:ext cx="5207000" cy="4859338"/>
            </a:xfrm>
            <a:custGeom>
              <a:avLst/>
              <a:gdLst>
                <a:gd name="T0" fmla="*/ 1409 w 6560"/>
                <a:gd name="T1" fmla="*/ 748 h 6122"/>
                <a:gd name="T2" fmla="*/ 1562 w 6560"/>
                <a:gd name="T3" fmla="*/ 1187 h 6122"/>
                <a:gd name="T4" fmla="*/ 1466 w 6560"/>
                <a:gd name="T5" fmla="*/ 1931 h 6122"/>
                <a:gd name="T6" fmla="*/ 869 w 6560"/>
                <a:gd name="T7" fmla="*/ 2509 h 6122"/>
                <a:gd name="T8" fmla="*/ 340 w 6560"/>
                <a:gd name="T9" fmla="*/ 2591 h 6122"/>
                <a:gd name="T10" fmla="*/ 342 w 6560"/>
                <a:gd name="T11" fmla="*/ 3533 h 6122"/>
                <a:gd name="T12" fmla="*/ 871 w 6560"/>
                <a:gd name="T13" fmla="*/ 3613 h 6122"/>
                <a:gd name="T14" fmla="*/ 1466 w 6560"/>
                <a:gd name="T15" fmla="*/ 4191 h 6122"/>
                <a:gd name="T16" fmla="*/ 1562 w 6560"/>
                <a:gd name="T17" fmla="*/ 4935 h 6122"/>
                <a:gd name="T18" fmla="*/ 1409 w 6560"/>
                <a:gd name="T19" fmla="*/ 5374 h 6122"/>
                <a:gd name="T20" fmla="*/ 2268 w 6560"/>
                <a:gd name="T21" fmla="*/ 5830 h 6122"/>
                <a:gd name="T22" fmla="*/ 2597 w 6560"/>
                <a:gd name="T23" fmla="*/ 5367 h 6122"/>
                <a:gd name="T24" fmla="*/ 3492 w 6560"/>
                <a:gd name="T25" fmla="*/ 5188 h 6122"/>
                <a:gd name="T26" fmla="*/ 4073 w 6560"/>
                <a:gd name="T27" fmla="*/ 5553 h 6122"/>
                <a:gd name="T28" fmla="*/ 4391 w 6560"/>
                <a:gd name="T29" fmla="*/ 5832 h 6122"/>
                <a:gd name="T30" fmla="*/ 5185 w 6560"/>
                <a:gd name="T31" fmla="*/ 5291 h 6122"/>
                <a:gd name="T32" fmla="*/ 4934 w 6560"/>
                <a:gd name="T33" fmla="*/ 4806 h 6122"/>
                <a:gd name="T34" fmla="*/ 5229 w 6560"/>
                <a:gd name="T35" fmla="*/ 3937 h 6122"/>
                <a:gd name="T36" fmla="*/ 5838 w 6560"/>
                <a:gd name="T37" fmla="*/ 3623 h 6122"/>
                <a:gd name="T38" fmla="*/ 6250 w 6560"/>
                <a:gd name="T39" fmla="*/ 3436 h 6122"/>
                <a:gd name="T40" fmla="*/ 6150 w 6560"/>
                <a:gd name="T41" fmla="*/ 2517 h 6122"/>
                <a:gd name="T42" fmla="*/ 5545 w 6560"/>
                <a:gd name="T43" fmla="*/ 2479 h 6122"/>
                <a:gd name="T44" fmla="*/ 4972 w 6560"/>
                <a:gd name="T45" fmla="*/ 1746 h 6122"/>
                <a:gd name="T46" fmla="*/ 5100 w 6560"/>
                <a:gd name="T47" fmla="*/ 1076 h 6122"/>
                <a:gd name="T48" fmla="*/ 5088 w 6560"/>
                <a:gd name="T49" fmla="*/ 680 h 6122"/>
                <a:gd name="T50" fmla="*/ 4198 w 6560"/>
                <a:gd name="T51" fmla="*/ 332 h 6122"/>
                <a:gd name="T52" fmla="*/ 3856 w 6560"/>
                <a:gd name="T53" fmla="*/ 851 h 6122"/>
                <a:gd name="T54" fmla="*/ 2911 w 6560"/>
                <a:gd name="T55" fmla="*/ 931 h 6122"/>
                <a:gd name="T56" fmla="*/ 2455 w 6560"/>
                <a:gd name="T57" fmla="*/ 443 h 6122"/>
                <a:gd name="T58" fmla="*/ 2443 w 6560"/>
                <a:gd name="T59" fmla="*/ 48 h 6122"/>
                <a:gd name="T60" fmla="*/ 2813 w 6560"/>
                <a:gd name="T61" fmla="*/ 573 h 6122"/>
                <a:gd name="T62" fmla="*/ 3575 w 6560"/>
                <a:gd name="T63" fmla="*/ 652 h 6122"/>
                <a:gd name="T64" fmla="*/ 3894 w 6560"/>
                <a:gd name="T65" fmla="*/ 237 h 6122"/>
                <a:gd name="T66" fmla="*/ 4552 w 6560"/>
                <a:gd name="T67" fmla="*/ 44 h 6122"/>
                <a:gd name="T68" fmla="*/ 5456 w 6560"/>
                <a:gd name="T69" fmla="*/ 736 h 6122"/>
                <a:gd name="T70" fmla="*/ 5247 w 6560"/>
                <a:gd name="T71" fmla="*/ 1330 h 6122"/>
                <a:gd name="T72" fmla="*/ 5436 w 6560"/>
                <a:gd name="T73" fmla="*/ 1958 h 6122"/>
                <a:gd name="T74" fmla="*/ 5886 w 6560"/>
                <a:gd name="T75" fmla="*/ 2191 h 6122"/>
                <a:gd name="T76" fmla="*/ 6492 w 6560"/>
                <a:gd name="T77" fmla="*/ 2505 h 6122"/>
                <a:gd name="T78" fmla="*/ 6490 w 6560"/>
                <a:gd name="T79" fmla="*/ 3625 h 6122"/>
                <a:gd name="T80" fmla="*/ 5874 w 6560"/>
                <a:gd name="T81" fmla="*/ 3931 h 6122"/>
                <a:gd name="T82" fmla="*/ 5418 w 6560"/>
                <a:gd name="T83" fmla="*/ 4201 h 6122"/>
                <a:gd name="T84" fmla="*/ 5281 w 6560"/>
                <a:gd name="T85" fmla="*/ 4826 h 6122"/>
                <a:gd name="T86" fmla="*/ 5432 w 6560"/>
                <a:gd name="T87" fmla="*/ 5454 h 6122"/>
                <a:gd name="T88" fmla="*/ 4483 w 6560"/>
                <a:gd name="T89" fmla="*/ 6104 h 6122"/>
                <a:gd name="T90" fmla="*/ 3856 w 6560"/>
                <a:gd name="T91" fmla="*/ 5822 h 6122"/>
                <a:gd name="T92" fmla="*/ 3524 w 6560"/>
                <a:gd name="T93" fmla="*/ 5472 h 6122"/>
                <a:gd name="T94" fmla="*/ 2764 w 6560"/>
                <a:gd name="T95" fmla="*/ 5629 h 6122"/>
                <a:gd name="T96" fmla="*/ 2298 w 6560"/>
                <a:gd name="T97" fmla="*/ 6118 h 6122"/>
                <a:gd name="T98" fmla="*/ 1246 w 6560"/>
                <a:gd name="T99" fmla="*/ 5625 h 6122"/>
                <a:gd name="T100" fmla="*/ 1148 w 6560"/>
                <a:gd name="T101" fmla="*/ 4985 h 6122"/>
                <a:gd name="T102" fmla="*/ 1341 w 6560"/>
                <a:gd name="T103" fmla="*/ 4521 h 6122"/>
                <a:gd name="T104" fmla="*/ 889 w 6560"/>
                <a:gd name="T105" fmla="*/ 3903 h 6122"/>
                <a:gd name="T106" fmla="*/ 251 w 6560"/>
                <a:gd name="T107" fmla="*/ 3843 h 6122"/>
                <a:gd name="T108" fmla="*/ 2 w 6560"/>
                <a:gd name="T109" fmla="*/ 2925 h 6122"/>
                <a:gd name="T110" fmla="*/ 404 w 6560"/>
                <a:gd name="T111" fmla="*/ 2201 h 6122"/>
                <a:gd name="T112" fmla="*/ 1007 w 6560"/>
                <a:gd name="T113" fmla="*/ 2159 h 6122"/>
                <a:gd name="T114" fmla="*/ 1357 w 6560"/>
                <a:gd name="T115" fmla="*/ 1414 h 6122"/>
                <a:gd name="T116" fmla="*/ 1084 w 6560"/>
                <a:gd name="T117" fmla="*/ 873 h 6122"/>
                <a:gd name="T118" fmla="*/ 1713 w 6560"/>
                <a:gd name="T119" fmla="*/ 185 h 6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560" h="6122">
                  <a:moveTo>
                    <a:pt x="2219" y="286"/>
                  </a:moveTo>
                  <a:lnTo>
                    <a:pt x="2169" y="290"/>
                  </a:lnTo>
                  <a:lnTo>
                    <a:pt x="2117" y="306"/>
                  </a:lnTo>
                  <a:lnTo>
                    <a:pt x="1982" y="368"/>
                  </a:lnTo>
                  <a:lnTo>
                    <a:pt x="1848" y="435"/>
                  </a:lnTo>
                  <a:lnTo>
                    <a:pt x="1719" y="511"/>
                  </a:lnTo>
                  <a:lnTo>
                    <a:pt x="1594" y="591"/>
                  </a:lnTo>
                  <a:lnTo>
                    <a:pt x="1472" y="678"/>
                  </a:lnTo>
                  <a:lnTo>
                    <a:pt x="1437" y="710"/>
                  </a:lnTo>
                  <a:lnTo>
                    <a:pt x="1409" y="748"/>
                  </a:lnTo>
                  <a:lnTo>
                    <a:pt x="1387" y="789"/>
                  </a:lnTo>
                  <a:lnTo>
                    <a:pt x="1375" y="833"/>
                  </a:lnTo>
                  <a:lnTo>
                    <a:pt x="1369" y="879"/>
                  </a:lnTo>
                  <a:lnTo>
                    <a:pt x="1373" y="925"/>
                  </a:lnTo>
                  <a:lnTo>
                    <a:pt x="1383" y="968"/>
                  </a:lnTo>
                  <a:lnTo>
                    <a:pt x="1403" y="1008"/>
                  </a:lnTo>
                  <a:lnTo>
                    <a:pt x="1427" y="1044"/>
                  </a:lnTo>
                  <a:lnTo>
                    <a:pt x="1460" y="1076"/>
                  </a:lnTo>
                  <a:lnTo>
                    <a:pt x="1516" y="1129"/>
                  </a:lnTo>
                  <a:lnTo>
                    <a:pt x="1562" y="1187"/>
                  </a:lnTo>
                  <a:lnTo>
                    <a:pt x="1598" y="1251"/>
                  </a:lnTo>
                  <a:lnTo>
                    <a:pt x="1626" y="1316"/>
                  </a:lnTo>
                  <a:lnTo>
                    <a:pt x="1643" y="1386"/>
                  </a:lnTo>
                  <a:lnTo>
                    <a:pt x="1653" y="1459"/>
                  </a:lnTo>
                  <a:lnTo>
                    <a:pt x="1651" y="1531"/>
                  </a:lnTo>
                  <a:lnTo>
                    <a:pt x="1640" y="1605"/>
                  </a:lnTo>
                  <a:lnTo>
                    <a:pt x="1620" y="1676"/>
                  </a:lnTo>
                  <a:lnTo>
                    <a:pt x="1588" y="1746"/>
                  </a:lnTo>
                  <a:lnTo>
                    <a:pt x="1546" y="1811"/>
                  </a:lnTo>
                  <a:lnTo>
                    <a:pt x="1466" y="1931"/>
                  </a:lnTo>
                  <a:lnTo>
                    <a:pt x="1395" y="2056"/>
                  </a:lnTo>
                  <a:lnTo>
                    <a:pt x="1331" y="2185"/>
                  </a:lnTo>
                  <a:lnTo>
                    <a:pt x="1295" y="2253"/>
                  </a:lnTo>
                  <a:lnTo>
                    <a:pt x="1252" y="2312"/>
                  </a:lnTo>
                  <a:lnTo>
                    <a:pt x="1200" y="2366"/>
                  </a:lnTo>
                  <a:lnTo>
                    <a:pt x="1142" y="2412"/>
                  </a:lnTo>
                  <a:lnTo>
                    <a:pt x="1078" y="2450"/>
                  </a:lnTo>
                  <a:lnTo>
                    <a:pt x="1011" y="2479"/>
                  </a:lnTo>
                  <a:lnTo>
                    <a:pt x="941" y="2499"/>
                  </a:lnTo>
                  <a:lnTo>
                    <a:pt x="869" y="2509"/>
                  </a:lnTo>
                  <a:lnTo>
                    <a:pt x="796" y="2509"/>
                  </a:lnTo>
                  <a:lnTo>
                    <a:pt x="722" y="2499"/>
                  </a:lnTo>
                  <a:lnTo>
                    <a:pt x="651" y="2479"/>
                  </a:lnTo>
                  <a:lnTo>
                    <a:pt x="595" y="2466"/>
                  </a:lnTo>
                  <a:lnTo>
                    <a:pt x="541" y="2462"/>
                  </a:lnTo>
                  <a:lnTo>
                    <a:pt x="491" y="2469"/>
                  </a:lnTo>
                  <a:lnTo>
                    <a:pt x="446" y="2487"/>
                  </a:lnTo>
                  <a:lnTo>
                    <a:pt x="404" y="2515"/>
                  </a:lnTo>
                  <a:lnTo>
                    <a:pt x="370" y="2549"/>
                  </a:lnTo>
                  <a:lnTo>
                    <a:pt x="340" y="2591"/>
                  </a:lnTo>
                  <a:lnTo>
                    <a:pt x="320" y="2637"/>
                  </a:lnTo>
                  <a:lnTo>
                    <a:pt x="310" y="2686"/>
                  </a:lnTo>
                  <a:lnTo>
                    <a:pt x="296" y="2811"/>
                  </a:lnTo>
                  <a:lnTo>
                    <a:pt x="289" y="2937"/>
                  </a:lnTo>
                  <a:lnTo>
                    <a:pt x="285" y="3062"/>
                  </a:lnTo>
                  <a:lnTo>
                    <a:pt x="289" y="3187"/>
                  </a:lnTo>
                  <a:lnTo>
                    <a:pt x="296" y="3313"/>
                  </a:lnTo>
                  <a:lnTo>
                    <a:pt x="310" y="3436"/>
                  </a:lnTo>
                  <a:lnTo>
                    <a:pt x="322" y="3486"/>
                  </a:lnTo>
                  <a:lnTo>
                    <a:pt x="342" y="3533"/>
                  </a:lnTo>
                  <a:lnTo>
                    <a:pt x="372" y="3573"/>
                  </a:lnTo>
                  <a:lnTo>
                    <a:pt x="410" y="3607"/>
                  </a:lnTo>
                  <a:lnTo>
                    <a:pt x="452" y="3633"/>
                  </a:lnTo>
                  <a:lnTo>
                    <a:pt x="497" y="3651"/>
                  </a:lnTo>
                  <a:lnTo>
                    <a:pt x="547" y="3659"/>
                  </a:lnTo>
                  <a:lnTo>
                    <a:pt x="597" y="3657"/>
                  </a:lnTo>
                  <a:lnTo>
                    <a:pt x="647" y="3645"/>
                  </a:lnTo>
                  <a:lnTo>
                    <a:pt x="722" y="3623"/>
                  </a:lnTo>
                  <a:lnTo>
                    <a:pt x="798" y="3611"/>
                  </a:lnTo>
                  <a:lnTo>
                    <a:pt x="871" y="3613"/>
                  </a:lnTo>
                  <a:lnTo>
                    <a:pt x="945" y="3623"/>
                  </a:lnTo>
                  <a:lnTo>
                    <a:pt x="1015" y="3643"/>
                  </a:lnTo>
                  <a:lnTo>
                    <a:pt x="1082" y="3672"/>
                  </a:lnTo>
                  <a:lnTo>
                    <a:pt x="1144" y="3710"/>
                  </a:lnTo>
                  <a:lnTo>
                    <a:pt x="1202" y="3756"/>
                  </a:lnTo>
                  <a:lnTo>
                    <a:pt x="1252" y="3810"/>
                  </a:lnTo>
                  <a:lnTo>
                    <a:pt x="1295" y="3871"/>
                  </a:lnTo>
                  <a:lnTo>
                    <a:pt x="1331" y="3937"/>
                  </a:lnTo>
                  <a:lnTo>
                    <a:pt x="1395" y="4066"/>
                  </a:lnTo>
                  <a:lnTo>
                    <a:pt x="1466" y="4191"/>
                  </a:lnTo>
                  <a:lnTo>
                    <a:pt x="1546" y="4311"/>
                  </a:lnTo>
                  <a:lnTo>
                    <a:pt x="1588" y="4378"/>
                  </a:lnTo>
                  <a:lnTo>
                    <a:pt x="1620" y="4448"/>
                  </a:lnTo>
                  <a:lnTo>
                    <a:pt x="1640" y="4519"/>
                  </a:lnTo>
                  <a:lnTo>
                    <a:pt x="1651" y="4591"/>
                  </a:lnTo>
                  <a:lnTo>
                    <a:pt x="1653" y="4665"/>
                  </a:lnTo>
                  <a:lnTo>
                    <a:pt x="1643" y="4736"/>
                  </a:lnTo>
                  <a:lnTo>
                    <a:pt x="1626" y="4806"/>
                  </a:lnTo>
                  <a:lnTo>
                    <a:pt x="1598" y="4873"/>
                  </a:lnTo>
                  <a:lnTo>
                    <a:pt x="1562" y="4935"/>
                  </a:lnTo>
                  <a:lnTo>
                    <a:pt x="1516" y="4995"/>
                  </a:lnTo>
                  <a:lnTo>
                    <a:pt x="1460" y="5046"/>
                  </a:lnTo>
                  <a:lnTo>
                    <a:pt x="1429" y="5078"/>
                  </a:lnTo>
                  <a:lnTo>
                    <a:pt x="1403" y="5114"/>
                  </a:lnTo>
                  <a:lnTo>
                    <a:pt x="1383" y="5156"/>
                  </a:lnTo>
                  <a:lnTo>
                    <a:pt x="1373" y="5198"/>
                  </a:lnTo>
                  <a:lnTo>
                    <a:pt x="1369" y="5243"/>
                  </a:lnTo>
                  <a:lnTo>
                    <a:pt x="1375" y="5291"/>
                  </a:lnTo>
                  <a:lnTo>
                    <a:pt x="1387" y="5335"/>
                  </a:lnTo>
                  <a:lnTo>
                    <a:pt x="1409" y="5374"/>
                  </a:lnTo>
                  <a:lnTo>
                    <a:pt x="1437" y="5412"/>
                  </a:lnTo>
                  <a:lnTo>
                    <a:pt x="1472" y="5444"/>
                  </a:lnTo>
                  <a:lnTo>
                    <a:pt x="1594" y="5532"/>
                  </a:lnTo>
                  <a:lnTo>
                    <a:pt x="1719" y="5613"/>
                  </a:lnTo>
                  <a:lnTo>
                    <a:pt x="1848" y="5687"/>
                  </a:lnTo>
                  <a:lnTo>
                    <a:pt x="1982" y="5754"/>
                  </a:lnTo>
                  <a:lnTo>
                    <a:pt x="2117" y="5816"/>
                  </a:lnTo>
                  <a:lnTo>
                    <a:pt x="2169" y="5832"/>
                  </a:lnTo>
                  <a:lnTo>
                    <a:pt x="2219" y="5836"/>
                  </a:lnTo>
                  <a:lnTo>
                    <a:pt x="2268" y="5830"/>
                  </a:lnTo>
                  <a:lnTo>
                    <a:pt x="2316" y="5816"/>
                  </a:lnTo>
                  <a:lnTo>
                    <a:pt x="2362" y="5792"/>
                  </a:lnTo>
                  <a:lnTo>
                    <a:pt x="2400" y="5760"/>
                  </a:lnTo>
                  <a:lnTo>
                    <a:pt x="2431" y="5722"/>
                  </a:lnTo>
                  <a:lnTo>
                    <a:pt x="2455" y="5679"/>
                  </a:lnTo>
                  <a:lnTo>
                    <a:pt x="2469" y="5629"/>
                  </a:lnTo>
                  <a:lnTo>
                    <a:pt x="2487" y="5555"/>
                  </a:lnTo>
                  <a:lnTo>
                    <a:pt x="2515" y="5488"/>
                  </a:lnTo>
                  <a:lnTo>
                    <a:pt x="2551" y="5424"/>
                  </a:lnTo>
                  <a:lnTo>
                    <a:pt x="2597" y="5367"/>
                  </a:lnTo>
                  <a:lnTo>
                    <a:pt x="2648" y="5315"/>
                  </a:lnTo>
                  <a:lnTo>
                    <a:pt x="2706" y="5271"/>
                  </a:lnTo>
                  <a:lnTo>
                    <a:pt x="2770" y="5237"/>
                  </a:lnTo>
                  <a:lnTo>
                    <a:pt x="2839" y="5209"/>
                  </a:lnTo>
                  <a:lnTo>
                    <a:pt x="2913" y="5192"/>
                  </a:lnTo>
                  <a:lnTo>
                    <a:pt x="2989" y="5184"/>
                  </a:lnTo>
                  <a:lnTo>
                    <a:pt x="3066" y="5188"/>
                  </a:lnTo>
                  <a:lnTo>
                    <a:pt x="3207" y="5198"/>
                  </a:lnTo>
                  <a:lnTo>
                    <a:pt x="3351" y="5198"/>
                  </a:lnTo>
                  <a:lnTo>
                    <a:pt x="3492" y="5188"/>
                  </a:lnTo>
                  <a:lnTo>
                    <a:pt x="3554" y="5186"/>
                  </a:lnTo>
                  <a:lnTo>
                    <a:pt x="3631" y="5190"/>
                  </a:lnTo>
                  <a:lnTo>
                    <a:pt x="3707" y="5205"/>
                  </a:lnTo>
                  <a:lnTo>
                    <a:pt x="3778" y="5231"/>
                  </a:lnTo>
                  <a:lnTo>
                    <a:pt x="3846" y="5267"/>
                  </a:lnTo>
                  <a:lnTo>
                    <a:pt x="3906" y="5311"/>
                  </a:lnTo>
                  <a:lnTo>
                    <a:pt x="3959" y="5363"/>
                  </a:lnTo>
                  <a:lnTo>
                    <a:pt x="4005" y="5420"/>
                  </a:lnTo>
                  <a:lnTo>
                    <a:pt x="4043" y="5484"/>
                  </a:lnTo>
                  <a:lnTo>
                    <a:pt x="4073" y="5553"/>
                  </a:lnTo>
                  <a:lnTo>
                    <a:pt x="4091" y="5629"/>
                  </a:lnTo>
                  <a:lnTo>
                    <a:pt x="4105" y="5679"/>
                  </a:lnTo>
                  <a:lnTo>
                    <a:pt x="4127" y="5724"/>
                  </a:lnTo>
                  <a:lnTo>
                    <a:pt x="4158" y="5762"/>
                  </a:lnTo>
                  <a:lnTo>
                    <a:pt x="4196" y="5794"/>
                  </a:lnTo>
                  <a:lnTo>
                    <a:pt x="4240" y="5818"/>
                  </a:lnTo>
                  <a:lnTo>
                    <a:pt x="4288" y="5832"/>
                  </a:lnTo>
                  <a:lnTo>
                    <a:pt x="4340" y="5838"/>
                  </a:lnTo>
                  <a:lnTo>
                    <a:pt x="4340" y="5838"/>
                  </a:lnTo>
                  <a:lnTo>
                    <a:pt x="4391" y="5832"/>
                  </a:lnTo>
                  <a:lnTo>
                    <a:pt x="4441" y="5816"/>
                  </a:lnTo>
                  <a:lnTo>
                    <a:pt x="4578" y="5756"/>
                  </a:lnTo>
                  <a:lnTo>
                    <a:pt x="4712" y="5687"/>
                  </a:lnTo>
                  <a:lnTo>
                    <a:pt x="4841" y="5613"/>
                  </a:lnTo>
                  <a:lnTo>
                    <a:pt x="4966" y="5532"/>
                  </a:lnTo>
                  <a:lnTo>
                    <a:pt x="5088" y="5444"/>
                  </a:lnTo>
                  <a:lnTo>
                    <a:pt x="5123" y="5412"/>
                  </a:lnTo>
                  <a:lnTo>
                    <a:pt x="5151" y="5376"/>
                  </a:lnTo>
                  <a:lnTo>
                    <a:pt x="5171" y="5335"/>
                  </a:lnTo>
                  <a:lnTo>
                    <a:pt x="5185" y="5291"/>
                  </a:lnTo>
                  <a:lnTo>
                    <a:pt x="5191" y="5243"/>
                  </a:lnTo>
                  <a:lnTo>
                    <a:pt x="5187" y="5198"/>
                  </a:lnTo>
                  <a:lnTo>
                    <a:pt x="5175" y="5156"/>
                  </a:lnTo>
                  <a:lnTo>
                    <a:pt x="5157" y="5114"/>
                  </a:lnTo>
                  <a:lnTo>
                    <a:pt x="5131" y="5078"/>
                  </a:lnTo>
                  <a:lnTo>
                    <a:pt x="5100" y="5046"/>
                  </a:lnTo>
                  <a:lnTo>
                    <a:pt x="5044" y="4995"/>
                  </a:lnTo>
                  <a:lnTo>
                    <a:pt x="4998" y="4935"/>
                  </a:lnTo>
                  <a:lnTo>
                    <a:pt x="4960" y="4873"/>
                  </a:lnTo>
                  <a:lnTo>
                    <a:pt x="4934" y="4806"/>
                  </a:lnTo>
                  <a:lnTo>
                    <a:pt x="4917" y="4736"/>
                  </a:lnTo>
                  <a:lnTo>
                    <a:pt x="4907" y="4665"/>
                  </a:lnTo>
                  <a:lnTo>
                    <a:pt x="4909" y="4591"/>
                  </a:lnTo>
                  <a:lnTo>
                    <a:pt x="4921" y="4519"/>
                  </a:lnTo>
                  <a:lnTo>
                    <a:pt x="4940" y="4448"/>
                  </a:lnTo>
                  <a:lnTo>
                    <a:pt x="4972" y="4378"/>
                  </a:lnTo>
                  <a:lnTo>
                    <a:pt x="5014" y="4311"/>
                  </a:lnTo>
                  <a:lnTo>
                    <a:pt x="5094" y="4191"/>
                  </a:lnTo>
                  <a:lnTo>
                    <a:pt x="5165" y="4066"/>
                  </a:lnTo>
                  <a:lnTo>
                    <a:pt x="5229" y="3937"/>
                  </a:lnTo>
                  <a:lnTo>
                    <a:pt x="5265" y="3871"/>
                  </a:lnTo>
                  <a:lnTo>
                    <a:pt x="5309" y="3810"/>
                  </a:lnTo>
                  <a:lnTo>
                    <a:pt x="5360" y="3758"/>
                  </a:lnTo>
                  <a:lnTo>
                    <a:pt x="5418" y="3712"/>
                  </a:lnTo>
                  <a:lnTo>
                    <a:pt x="5482" y="3674"/>
                  </a:lnTo>
                  <a:lnTo>
                    <a:pt x="5549" y="3645"/>
                  </a:lnTo>
                  <a:lnTo>
                    <a:pt x="5619" y="3625"/>
                  </a:lnTo>
                  <a:lnTo>
                    <a:pt x="5691" y="3613"/>
                  </a:lnTo>
                  <a:lnTo>
                    <a:pt x="5764" y="3613"/>
                  </a:lnTo>
                  <a:lnTo>
                    <a:pt x="5838" y="3623"/>
                  </a:lnTo>
                  <a:lnTo>
                    <a:pt x="5909" y="3643"/>
                  </a:lnTo>
                  <a:lnTo>
                    <a:pt x="5965" y="3659"/>
                  </a:lnTo>
                  <a:lnTo>
                    <a:pt x="6017" y="3661"/>
                  </a:lnTo>
                  <a:lnTo>
                    <a:pt x="6069" y="3653"/>
                  </a:lnTo>
                  <a:lnTo>
                    <a:pt x="6114" y="3635"/>
                  </a:lnTo>
                  <a:lnTo>
                    <a:pt x="6154" y="3609"/>
                  </a:lnTo>
                  <a:lnTo>
                    <a:pt x="6190" y="3573"/>
                  </a:lnTo>
                  <a:lnTo>
                    <a:pt x="6218" y="3533"/>
                  </a:lnTo>
                  <a:lnTo>
                    <a:pt x="6238" y="3488"/>
                  </a:lnTo>
                  <a:lnTo>
                    <a:pt x="6250" y="3436"/>
                  </a:lnTo>
                  <a:lnTo>
                    <a:pt x="6264" y="3313"/>
                  </a:lnTo>
                  <a:lnTo>
                    <a:pt x="6272" y="3187"/>
                  </a:lnTo>
                  <a:lnTo>
                    <a:pt x="6274" y="3062"/>
                  </a:lnTo>
                  <a:lnTo>
                    <a:pt x="6272" y="2937"/>
                  </a:lnTo>
                  <a:lnTo>
                    <a:pt x="6264" y="2811"/>
                  </a:lnTo>
                  <a:lnTo>
                    <a:pt x="6250" y="2688"/>
                  </a:lnTo>
                  <a:lnTo>
                    <a:pt x="6238" y="2637"/>
                  </a:lnTo>
                  <a:lnTo>
                    <a:pt x="6216" y="2591"/>
                  </a:lnTo>
                  <a:lnTo>
                    <a:pt x="6186" y="2551"/>
                  </a:lnTo>
                  <a:lnTo>
                    <a:pt x="6150" y="2517"/>
                  </a:lnTo>
                  <a:lnTo>
                    <a:pt x="6108" y="2489"/>
                  </a:lnTo>
                  <a:lnTo>
                    <a:pt x="6063" y="2471"/>
                  </a:lnTo>
                  <a:lnTo>
                    <a:pt x="6013" y="2464"/>
                  </a:lnTo>
                  <a:lnTo>
                    <a:pt x="5963" y="2466"/>
                  </a:lnTo>
                  <a:lnTo>
                    <a:pt x="5911" y="2479"/>
                  </a:lnTo>
                  <a:lnTo>
                    <a:pt x="5838" y="2501"/>
                  </a:lnTo>
                  <a:lnTo>
                    <a:pt x="5762" y="2511"/>
                  </a:lnTo>
                  <a:lnTo>
                    <a:pt x="5687" y="2511"/>
                  </a:lnTo>
                  <a:lnTo>
                    <a:pt x="5615" y="2499"/>
                  </a:lnTo>
                  <a:lnTo>
                    <a:pt x="5545" y="2479"/>
                  </a:lnTo>
                  <a:lnTo>
                    <a:pt x="5478" y="2450"/>
                  </a:lnTo>
                  <a:lnTo>
                    <a:pt x="5416" y="2412"/>
                  </a:lnTo>
                  <a:lnTo>
                    <a:pt x="5358" y="2366"/>
                  </a:lnTo>
                  <a:lnTo>
                    <a:pt x="5309" y="2312"/>
                  </a:lnTo>
                  <a:lnTo>
                    <a:pt x="5265" y="2253"/>
                  </a:lnTo>
                  <a:lnTo>
                    <a:pt x="5229" y="2185"/>
                  </a:lnTo>
                  <a:lnTo>
                    <a:pt x="5165" y="2056"/>
                  </a:lnTo>
                  <a:lnTo>
                    <a:pt x="5094" y="1931"/>
                  </a:lnTo>
                  <a:lnTo>
                    <a:pt x="5014" y="1811"/>
                  </a:lnTo>
                  <a:lnTo>
                    <a:pt x="4972" y="1746"/>
                  </a:lnTo>
                  <a:lnTo>
                    <a:pt x="4940" y="1676"/>
                  </a:lnTo>
                  <a:lnTo>
                    <a:pt x="4921" y="1605"/>
                  </a:lnTo>
                  <a:lnTo>
                    <a:pt x="4909" y="1531"/>
                  </a:lnTo>
                  <a:lnTo>
                    <a:pt x="4907" y="1459"/>
                  </a:lnTo>
                  <a:lnTo>
                    <a:pt x="4915" y="1388"/>
                  </a:lnTo>
                  <a:lnTo>
                    <a:pt x="4932" y="1318"/>
                  </a:lnTo>
                  <a:lnTo>
                    <a:pt x="4960" y="1251"/>
                  </a:lnTo>
                  <a:lnTo>
                    <a:pt x="4998" y="1187"/>
                  </a:lnTo>
                  <a:lnTo>
                    <a:pt x="5044" y="1129"/>
                  </a:lnTo>
                  <a:lnTo>
                    <a:pt x="5100" y="1076"/>
                  </a:lnTo>
                  <a:lnTo>
                    <a:pt x="5131" y="1044"/>
                  </a:lnTo>
                  <a:lnTo>
                    <a:pt x="5157" y="1008"/>
                  </a:lnTo>
                  <a:lnTo>
                    <a:pt x="5175" y="968"/>
                  </a:lnTo>
                  <a:lnTo>
                    <a:pt x="5187" y="925"/>
                  </a:lnTo>
                  <a:lnTo>
                    <a:pt x="5191" y="879"/>
                  </a:lnTo>
                  <a:lnTo>
                    <a:pt x="5185" y="833"/>
                  </a:lnTo>
                  <a:lnTo>
                    <a:pt x="5171" y="789"/>
                  </a:lnTo>
                  <a:lnTo>
                    <a:pt x="5151" y="748"/>
                  </a:lnTo>
                  <a:lnTo>
                    <a:pt x="5123" y="712"/>
                  </a:lnTo>
                  <a:lnTo>
                    <a:pt x="5088" y="680"/>
                  </a:lnTo>
                  <a:lnTo>
                    <a:pt x="4966" y="592"/>
                  </a:lnTo>
                  <a:lnTo>
                    <a:pt x="4841" y="511"/>
                  </a:lnTo>
                  <a:lnTo>
                    <a:pt x="4712" y="435"/>
                  </a:lnTo>
                  <a:lnTo>
                    <a:pt x="4578" y="368"/>
                  </a:lnTo>
                  <a:lnTo>
                    <a:pt x="4441" y="306"/>
                  </a:lnTo>
                  <a:lnTo>
                    <a:pt x="4391" y="290"/>
                  </a:lnTo>
                  <a:lnTo>
                    <a:pt x="4340" y="286"/>
                  </a:lnTo>
                  <a:lnTo>
                    <a:pt x="4290" y="292"/>
                  </a:lnTo>
                  <a:lnTo>
                    <a:pt x="4242" y="308"/>
                  </a:lnTo>
                  <a:lnTo>
                    <a:pt x="4198" y="332"/>
                  </a:lnTo>
                  <a:lnTo>
                    <a:pt x="4160" y="362"/>
                  </a:lnTo>
                  <a:lnTo>
                    <a:pt x="4129" y="400"/>
                  </a:lnTo>
                  <a:lnTo>
                    <a:pt x="4105" y="445"/>
                  </a:lnTo>
                  <a:lnTo>
                    <a:pt x="4091" y="493"/>
                  </a:lnTo>
                  <a:lnTo>
                    <a:pt x="4073" y="567"/>
                  </a:lnTo>
                  <a:lnTo>
                    <a:pt x="4045" y="636"/>
                  </a:lnTo>
                  <a:lnTo>
                    <a:pt x="4009" y="700"/>
                  </a:lnTo>
                  <a:lnTo>
                    <a:pt x="3965" y="758"/>
                  </a:lnTo>
                  <a:lnTo>
                    <a:pt x="3914" y="807"/>
                  </a:lnTo>
                  <a:lnTo>
                    <a:pt x="3856" y="851"/>
                  </a:lnTo>
                  <a:lnTo>
                    <a:pt x="3792" y="887"/>
                  </a:lnTo>
                  <a:lnTo>
                    <a:pt x="3723" y="915"/>
                  </a:lnTo>
                  <a:lnTo>
                    <a:pt x="3649" y="931"/>
                  </a:lnTo>
                  <a:lnTo>
                    <a:pt x="3572" y="938"/>
                  </a:lnTo>
                  <a:lnTo>
                    <a:pt x="3492" y="934"/>
                  </a:lnTo>
                  <a:lnTo>
                    <a:pt x="3351" y="927"/>
                  </a:lnTo>
                  <a:lnTo>
                    <a:pt x="3209" y="927"/>
                  </a:lnTo>
                  <a:lnTo>
                    <a:pt x="3066" y="934"/>
                  </a:lnTo>
                  <a:lnTo>
                    <a:pt x="2989" y="938"/>
                  </a:lnTo>
                  <a:lnTo>
                    <a:pt x="2911" y="931"/>
                  </a:lnTo>
                  <a:lnTo>
                    <a:pt x="2839" y="913"/>
                  </a:lnTo>
                  <a:lnTo>
                    <a:pt x="2770" y="887"/>
                  </a:lnTo>
                  <a:lnTo>
                    <a:pt x="2706" y="851"/>
                  </a:lnTo>
                  <a:lnTo>
                    <a:pt x="2646" y="807"/>
                  </a:lnTo>
                  <a:lnTo>
                    <a:pt x="2595" y="758"/>
                  </a:lnTo>
                  <a:lnTo>
                    <a:pt x="2551" y="700"/>
                  </a:lnTo>
                  <a:lnTo>
                    <a:pt x="2515" y="636"/>
                  </a:lnTo>
                  <a:lnTo>
                    <a:pt x="2487" y="567"/>
                  </a:lnTo>
                  <a:lnTo>
                    <a:pt x="2469" y="493"/>
                  </a:lnTo>
                  <a:lnTo>
                    <a:pt x="2455" y="443"/>
                  </a:lnTo>
                  <a:lnTo>
                    <a:pt x="2431" y="400"/>
                  </a:lnTo>
                  <a:lnTo>
                    <a:pt x="2400" y="362"/>
                  </a:lnTo>
                  <a:lnTo>
                    <a:pt x="2362" y="330"/>
                  </a:lnTo>
                  <a:lnTo>
                    <a:pt x="2316" y="308"/>
                  </a:lnTo>
                  <a:lnTo>
                    <a:pt x="2268" y="292"/>
                  </a:lnTo>
                  <a:lnTo>
                    <a:pt x="2219" y="286"/>
                  </a:lnTo>
                  <a:close/>
                  <a:moveTo>
                    <a:pt x="2220" y="0"/>
                  </a:moveTo>
                  <a:lnTo>
                    <a:pt x="2298" y="6"/>
                  </a:lnTo>
                  <a:lnTo>
                    <a:pt x="2374" y="22"/>
                  </a:lnTo>
                  <a:lnTo>
                    <a:pt x="2443" y="48"/>
                  </a:lnTo>
                  <a:lnTo>
                    <a:pt x="2509" y="83"/>
                  </a:lnTo>
                  <a:lnTo>
                    <a:pt x="2569" y="127"/>
                  </a:lnTo>
                  <a:lnTo>
                    <a:pt x="2622" y="177"/>
                  </a:lnTo>
                  <a:lnTo>
                    <a:pt x="2666" y="237"/>
                  </a:lnTo>
                  <a:lnTo>
                    <a:pt x="2704" y="300"/>
                  </a:lnTo>
                  <a:lnTo>
                    <a:pt x="2732" y="372"/>
                  </a:lnTo>
                  <a:lnTo>
                    <a:pt x="2752" y="447"/>
                  </a:lnTo>
                  <a:lnTo>
                    <a:pt x="2764" y="493"/>
                  </a:lnTo>
                  <a:lnTo>
                    <a:pt x="2786" y="537"/>
                  </a:lnTo>
                  <a:lnTo>
                    <a:pt x="2813" y="573"/>
                  </a:lnTo>
                  <a:lnTo>
                    <a:pt x="2849" y="604"/>
                  </a:lnTo>
                  <a:lnTo>
                    <a:pt x="2891" y="628"/>
                  </a:lnTo>
                  <a:lnTo>
                    <a:pt x="2937" y="644"/>
                  </a:lnTo>
                  <a:lnTo>
                    <a:pt x="2987" y="652"/>
                  </a:lnTo>
                  <a:lnTo>
                    <a:pt x="3036" y="652"/>
                  </a:lnTo>
                  <a:lnTo>
                    <a:pt x="3158" y="642"/>
                  </a:lnTo>
                  <a:lnTo>
                    <a:pt x="3281" y="638"/>
                  </a:lnTo>
                  <a:lnTo>
                    <a:pt x="3402" y="642"/>
                  </a:lnTo>
                  <a:lnTo>
                    <a:pt x="3522" y="652"/>
                  </a:lnTo>
                  <a:lnTo>
                    <a:pt x="3575" y="652"/>
                  </a:lnTo>
                  <a:lnTo>
                    <a:pt x="3625" y="644"/>
                  </a:lnTo>
                  <a:lnTo>
                    <a:pt x="3671" y="628"/>
                  </a:lnTo>
                  <a:lnTo>
                    <a:pt x="3713" y="604"/>
                  </a:lnTo>
                  <a:lnTo>
                    <a:pt x="3747" y="573"/>
                  </a:lnTo>
                  <a:lnTo>
                    <a:pt x="3776" y="537"/>
                  </a:lnTo>
                  <a:lnTo>
                    <a:pt x="3796" y="493"/>
                  </a:lnTo>
                  <a:lnTo>
                    <a:pt x="3808" y="447"/>
                  </a:lnTo>
                  <a:lnTo>
                    <a:pt x="3828" y="372"/>
                  </a:lnTo>
                  <a:lnTo>
                    <a:pt x="3856" y="300"/>
                  </a:lnTo>
                  <a:lnTo>
                    <a:pt x="3894" y="237"/>
                  </a:lnTo>
                  <a:lnTo>
                    <a:pt x="3938" y="177"/>
                  </a:lnTo>
                  <a:lnTo>
                    <a:pt x="3991" y="127"/>
                  </a:lnTo>
                  <a:lnTo>
                    <a:pt x="4051" y="83"/>
                  </a:lnTo>
                  <a:lnTo>
                    <a:pt x="4117" y="48"/>
                  </a:lnTo>
                  <a:lnTo>
                    <a:pt x="4186" y="22"/>
                  </a:lnTo>
                  <a:lnTo>
                    <a:pt x="4262" y="6"/>
                  </a:lnTo>
                  <a:lnTo>
                    <a:pt x="4340" y="0"/>
                  </a:lnTo>
                  <a:lnTo>
                    <a:pt x="4413" y="6"/>
                  </a:lnTo>
                  <a:lnTo>
                    <a:pt x="4483" y="20"/>
                  </a:lnTo>
                  <a:lnTo>
                    <a:pt x="4552" y="44"/>
                  </a:lnTo>
                  <a:lnTo>
                    <a:pt x="4702" y="111"/>
                  </a:lnTo>
                  <a:lnTo>
                    <a:pt x="4847" y="185"/>
                  </a:lnTo>
                  <a:lnTo>
                    <a:pt x="4990" y="266"/>
                  </a:lnTo>
                  <a:lnTo>
                    <a:pt x="5127" y="356"/>
                  </a:lnTo>
                  <a:lnTo>
                    <a:pt x="5261" y="451"/>
                  </a:lnTo>
                  <a:lnTo>
                    <a:pt x="5314" y="499"/>
                  </a:lnTo>
                  <a:lnTo>
                    <a:pt x="5360" y="551"/>
                  </a:lnTo>
                  <a:lnTo>
                    <a:pt x="5400" y="608"/>
                  </a:lnTo>
                  <a:lnTo>
                    <a:pt x="5432" y="670"/>
                  </a:lnTo>
                  <a:lnTo>
                    <a:pt x="5456" y="736"/>
                  </a:lnTo>
                  <a:lnTo>
                    <a:pt x="5470" y="803"/>
                  </a:lnTo>
                  <a:lnTo>
                    <a:pt x="5476" y="873"/>
                  </a:lnTo>
                  <a:lnTo>
                    <a:pt x="5472" y="942"/>
                  </a:lnTo>
                  <a:lnTo>
                    <a:pt x="5460" y="1010"/>
                  </a:lnTo>
                  <a:lnTo>
                    <a:pt x="5440" y="1076"/>
                  </a:lnTo>
                  <a:lnTo>
                    <a:pt x="5412" y="1137"/>
                  </a:lnTo>
                  <a:lnTo>
                    <a:pt x="5376" y="1195"/>
                  </a:lnTo>
                  <a:lnTo>
                    <a:pt x="5332" y="1249"/>
                  </a:lnTo>
                  <a:lnTo>
                    <a:pt x="5281" y="1296"/>
                  </a:lnTo>
                  <a:lnTo>
                    <a:pt x="5247" y="1330"/>
                  </a:lnTo>
                  <a:lnTo>
                    <a:pt x="5221" y="1370"/>
                  </a:lnTo>
                  <a:lnTo>
                    <a:pt x="5203" y="1414"/>
                  </a:lnTo>
                  <a:lnTo>
                    <a:pt x="5193" y="1459"/>
                  </a:lnTo>
                  <a:lnTo>
                    <a:pt x="5193" y="1507"/>
                  </a:lnTo>
                  <a:lnTo>
                    <a:pt x="5201" y="1555"/>
                  </a:lnTo>
                  <a:lnTo>
                    <a:pt x="5219" y="1601"/>
                  </a:lnTo>
                  <a:lnTo>
                    <a:pt x="5245" y="1646"/>
                  </a:lnTo>
                  <a:lnTo>
                    <a:pt x="5314" y="1746"/>
                  </a:lnTo>
                  <a:lnTo>
                    <a:pt x="5378" y="1851"/>
                  </a:lnTo>
                  <a:lnTo>
                    <a:pt x="5436" y="1958"/>
                  </a:lnTo>
                  <a:lnTo>
                    <a:pt x="5490" y="2070"/>
                  </a:lnTo>
                  <a:lnTo>
                    <a:pt x="5513" y="2112"/>
                  </a:lnTo>
                  <a:lnTo>
                    <a:pt x="5545" y="2149"/>
                  </a:lnTo>
                  <a:lnTo>
                    <a:pt x="5581" y="2179"/>
                  </a:lnTo>
                  <a:lnTo>
                    <a:pt x="5623" y="2203"/>
                  </a:lnTo>
                  <a:lnTo>
                    <a:pt x="5669" y="2219"/>
                  </a:lnTo>
                  <a:lnTo>
                    <a:pt x="5716" y="2227"/>
                  </a:lnTo>
                  <a:lnTo>
                    <a:pt x="5762" y="2225"/>
                  </a:lnTo>
                  <a:lnTo>
                    <a:pt x="5810" y="2213"/>
                  </a:lnTo>
                  <a:lnTo>
                    <a:pt x="5886" y="2191"/>
                  </a:lnTo>
                  <a:lnTo>
                    <a:pt x="5963" y="2179"/>
                  </a:lnTo>
                  <a:lnTo>
                    <a:pt x="6037" y="2179"/>
                  </a:lnTo>
                  <a:lnTo>
                    <a:pt x="6110" y="2191"/>
                  </a:lnTo>
                  <a:lnTo>
                    <a:pt x="6182" y="2211"/>
                  </a:lnTo>
                  <a:lnTo>
                    <a:pt x="6248" y="2241"/>
                  </a:lnTo>
                  <a:lnTo>
                    <a:pt x="6309" y="2281"/>
                  </a:lnTo>
                  <a:lnTo>
                    <a:pt x="6365" y="2326"/>
                  </a:lnTo>
                  <a:lnTo>
                    <a:pt x="6415" y="2380"/>
                  </a:lnTo>
                  <a:lnTo>
                    <a:pt x="6459" y="2440"/>
                  </a:lnTo>
                  <a:lnTo>
                    <a:pt x="6492" y="2505"/>
                  </a:lnTo>
                  <a:lnTo>
                    <a:pt x="6518" y="2575"/>
                  </a:lnTo>
                  <a:lnTo>
                    <a:pt x="6532" y="2650"/>
                  </a:lnTo>
                  <a:lnTo>
                    <a:pt x="6548" y="2788"/>
                  </a:lnTo>
                  <a:lnTo>
                    <a:pt x="6556" y="2925"/>
                  </a:lnTo>
                  <a:lnTo>
                    <a:pt x="6560" y="3062"/>
                  </a:lnTo>
                  <a:lnTo>
                    <a:pt x="6556" y="3199"/>
                  </a:lnTo>
                  <a:lnTo>
                    <a:pt x="6548" y="3336"/>
                  </a:lnTo>
                  <a:lnTo>
                    <a:pt x="6532" y="3472"/>
                  </a:lnTo>
                  <a:lnTo>
                    <a:pt x="6516" y="3551"/>
                  </a:lnTo>
                  <a:lnTo>
                    <a:pt x="6490" y="3625"/>
                  </a:lnTo>
                  <a:lnTo>
                    <a:pt x="6453" y="3694"/>
                  </a:lnTo>
                  <a:lnTo>
                    <a:pt x="6409" y="3756"/>
                  </a:lnTo>
                  <a:lnTo>
                    <a:pt x="6355" y="3810"/>
                  </a:lnTo>
                  <a:lnTo>
                    <a:pt x="6293" y="3857"/>
                  </a:lnTo>
                  <a:lnTo>
                    <a:pt x="6228" y="3895"/>
                  </a:lnTo>
                  <a:lnTo>
                    <a:pt x="6156" y="3923"/>
                  </a:lnTo>
                  <a:lnTo>
                    <a:pt x="6079" y="3939"/>
                  </a:lnTo>
                  <a:lnTo>
                    <a:pt x="5999" y="3945"/>
                  </a:lnTo>
                  <a:lnTo>
                    <a:pt x="5935" y="3941"/>
                  </a:lnTo>
                  <a:lnTo>
                    <a:pt x="5874" y="3931"/>
                  </a:lnTo>
                  <a:lnTo>
                    <a:pt x="5812" y="3911"/>
                  </a:lnTo>
                  <a:lnTo>
                    <a:pt x="5762" y="3899"/>
                  </a:lnTo>
                  <a:lnTo>
                    <a:pt x="5712" y="3895"/>
                  </a:lnTo>
                  <a:lnTo>
                    <a:pt x="5665" y="3903"/>
                  </a:lnTo>
                  <a:lnTo>
                    <a:pt x="5621" y="3919"/>
                  </a:lnTo>
                  <a:lnTo>
                    <a:pt x="5579" y="3943"/>
                  </a:lnTo>
                  <a:lnTo>
                    <a:pt x="5543" y="3973"/>
                  </a:lnTo>
                  <a:lnTo>
                    <a:pt x="5513" y="4010"/>
                  </a:lnTo>
                  <a:lnTo>
                    <a:pt x="5490" y="4054"/>
                  </a:lnTo>
                  <a:lnTo>
                    <a:pt x="5418" y="4201"/>
                  </a:lnTo>
                  <a:lnTo>
                    <a:pt x="5336" y="4343"/>
                  </a:lnTo>
                  <a:lnTo>
                    <a:pt x="5245" y="4478"/>
                  </a:lnTo>
                  <a:lnTo>
                    <a:pt x="5219" y="4521"/>
                  </a:lnTo>
                  <a:lnTo>
                    <a:pt x="5201" y="4569"/>
                  </a:lnTo>
                  <a:lnTo>
                    <a:pt x="5193" y="4617"/>
                  </a:lnTo>
                  <a:lnTo>
                    <a:pt x="5193" y="4663"/>
                  </a:lnTo>
                  <a:lnTo>
                    <a:pt x="5203" y="4708"/>
                  </a:lnTo>
                  <a:lnTo>
                    <a:pt x="5221" y="4752"/>
                  </a:lnTo>
                  <a:lnTo>
                    <a:pt x="5247" y="4792"/>
                  </a:lnTo>
                  <a:lnTo>
                    <a:pt x="5281" y="4826"/>
                  </a:lnTo>
                  <a:lnTo>
                    <a:pt x="5330" y="4873"/>
                  </a:lnTo>
                  <a:lnTo>
                    <a:pt x="5374" y="4927"/>
                  </a:lnTo>
                  <a:lnTo>
                    <a:pt x="5412" y="4985"/>
                  </a:lnTo>
                  <a:lnTo>
                    <a:pt x="5440" y="5046"/>
                  </a:lnTo>
                  <a:lnTo>
                    <a:pt x="5460" y="5112"/>
                  </a:lnTo>
                  <a:lnTo>
                    <a:pt x="5472" y="5180"/>
                  </a:lnTo>
                  <a:lnTo>
                    <a:pt x="5476" y="5249"/>
                  </a:lnTo>
                  <a:lnTo>
                    <a:pt x="5470" y="5319"/>
                  </a:lnTo>
                  <a:lnTo>
                    <a:pt x="5454" y="5388"/>
                  </a:lnTo>
                  <a:lnTo>
                    <a:pt x="5432" y="5454"/>
                  </a:lnTo>
                  <a:lnTo>
                    <a:pt x="5400" y="5516"/>
                  </a:lnTo>
                  <a:lnTo>
                    <a:pt x="5360" y="5571"/>
                  </a:lnTo>
                  <a:lnTo>
                    <a:pt x="5314" y="5625"/>
                  </a:lnTo>
                  <a:lnTo>
                    <a:pt x="5259" y="5671"/>
                  </a:lnTo>
                  <a:lnTo>
                    <a:pt x="5127" y="5766"/>
                  </a:lnTo>
                  <a:lnTo>
                    <a:pt x="4988" y="5856"/>
                  </a:lnTo>
                  <a:lnTo>
                    <a:pt x="4847" y="5937"/>
                  </a:lnTo>
                  <a:lnTo>
                    <a:pt x="4702" y="6013"/>
                  </a:lnTo>
                  <a:lnTo>
                    <a:pt x="4552" y="6078"/>
                  </a:lnTo>
                  <a:lnTo>
                    <a:pt x="4483" y="6104"/>
                  </a:lnTo>
                  <a:lnTo>
                    <a:pt x="4413" y="6118"/>
                  </a:lnTo>
                  <a:lnTo>
                    <a:pt x="4340" y="6122"/>
                  </a:lnTo>
                  <a:lnTo>
                    <a:pt x="4262" y="6118"/>
                  </a:lnTo>
                  <a:lnTo>
                    <a:pt x="4186" y="6100"/>
                  </a:lnTo>
                  <a:lnTo>
                    <a:pt x="4117" y="6074"/>
                  </a:lnTo>
                  <a:lnTo>
                    <a:pt x="4051" y="6041"/>
                  </a:lnTo>
                  <a:lnTo>
                    <a:pt x="3991" y="5997"/>
                  </a:lnTo>
                  <a:lnTo>
                    <a:pt x="3938" y="5945"/>
                  </a:lnTo>
                  <a:lnTo>
                    <a:pt x="3892" y="5887"/>
                  </a:lnTo>
                  <a:lnTo>
                    <a:pt x="3856" y="5822"/>
                  </a:lnTo>
                  <a:lnTo>
                    <a:pt x="3828" y="5752"/>
                  </a:lnTo>
                  <a:lnTo>
                    <a:pt x="3808" y="5677"/>
                  </a:lnTo>
                  <a:lnTo>
                    <a:pt x="3796" y="5629"/>
                  </a:lnTo>
                  <a:lnTo>
                    <a:pt x="3774" y="5587"/>
                  </a:lnTo>
                  <a:lnTo>
                    <a:pt x="3747" y="5549"/>
                  </a:lnTo>
                  <a:lnTo>
                    <a:pt x="3711" y="5520"/>
                  </a:lnTo>
                  <a:lnTo>
                    <a:pt x="3669" y="5496"/>
                  </a:lnTo>
                  <a:lnTo>
                    <a:pt x="3623" y="5480"/>
                  </a:lnTo>
                  <a:lnTo>
                    <a:pt x="3575" y="5470"/>
                  </a:lnTo>
                  <a:lnTo>
                    <a:pt x="3524" y="5472"/>
                  </a:lnTo>
                  <a:lnTo>
                    <a:pt x="3361" y="5482"/>
                  </a:lnTo>
                  <a:lnTo>
                    <a:pt x="3197" y="5482"/>
                  </a:lnTo>
                  <a:lnTo>
                    <a:pt x="3038" y="5472"/>
                  </a:lnTo>
                  <a:lnTo>
                    <a:pt x="2985" y="5470"/>
                  </a:lnTo>
                  <a:lnTo>
                    <a:pt x="2935" y="5480"/>
                  </a:lnTo>
                  <a:lnTo>
                    <a:pt x="2889" y="5496"/>
                  </a:lnTo>
                  <a:lnTo>
                    <a:pt x="2849" y="5520"/>
                  </a:lnTo>
                  <a:lnTo>
                    <a:pt x="2813" y="5549"/>
                  </a:lnTo>
                  <a:lnTo>
                    <a:pt x="2786" y="5587"/>
                  </a:lnTo>
                  <a:lnTo>
                    <a:pt x="2764" y="5629"/>
                  </a:lnTo>
                  <a:lnTo>
                    <a:pt x="2752" y="5677"/>
                  </a:lnTo>
                  <a:lnTo>
                    <a:pt x="2732" y="5752"/>
                  </a:lnTo>
                  <a:lnTo>
                    <a:pt x="2704" y="5822"/>
                  </a:lnTo>
                  <a:lnTo>
                    <a:pt x="2666" y="5887"/>
                  </a:lnTo>
                  <a:lnTo>
                    <a:pt x="2620" y="5945"/>
                  </a:lnTo>
                  <a:lnTo>
                    <a:pt x="2569" y="5997"/>
                  </a:lnTo>
                  <a:lnTo>
                    <a:pt x="2509" y="6041"/>
                  </a:lnTo>
                  <a:lnTo>
                    <a:pt x="2443" y="6074"/>
                  </a:lnTo>
                  <a:lnTo>
                    <a:pt x="2372" y="6100"/>
                  </a:lnTo>
                  <a:lnTo>
                    <a:pt x="2298" y="6118"/>
                  </a:lnTo>
                  <a:lnTo>
                    <a:pt x="2220" y="6122"/>
                  </a:lnTo>
                  <a:lnTo>
                    <a:pt x="2147" y="6118"/>
                  </a:lnTo>
                  <a:lnTo>
                    <a:pt x="2077" y="6104"/>
                  </a:lnTo>
                  <a:lnTo>
                    <a:pt x="2008" y="6080"/>
                  </a:lnTo>
                  <a:lnTo>
                    <a:pt x="1858" y="6013"/>
                  </a:lnTo>
                  <a:lnTo>
                    <a:pt x="1713" y="5937"/>
                  </a:lnTo>
                  <a:lnTo>
                    <a:pt x="1570" y="5856"/>
                  </a:lnTo>
                  <a:lnTo>
                    <a:pt x="1433" y="5766"/>
                  </a:lnTo>
                  <a:lnTo>
                    <a:pt x="1299" y="5671"/>
                  </a:lnTo>
                  <a:lnTo>
                    <a:pt x="1246" y="5625"/>
                  </a:lnTo>
                  <a:lnTo>
                    <a:pt x="1200" y="5573"/>
                  </a:lnTo>
                  <a:lnTo>
                    <a:pt x="1160" y="5516"/>
                  </a:lnTo>
                  <a:lnTo>
                    <a:pt x="1128" y="5454"/>
                  </a:lnTo>
                  <a:lnTo>
                    <a:pt x="1104" y="5388"/>
                  </a:lnTo>
                  <a:lnTo>
                    <a:pt x="1090" y="5321"/>
                  </a:lnTo>
                  <a:lnTo>
                    <a:pt x="1084" y="5249"/>
                  </a:lnTo>
                  <a:lnTo>
                    <a:pt x="1086" y="5180"/>
                  </a:lnTo>
                  <a:lnTo>
                    <a:pt x="1098" y="5112"/>
                  </a:lnTo>
                  <a:lnTo>
                    <a:pt x="1120" y="5046"/>
                  </a:lnTo>
                  <a:lnTo>
                    <a:pt x="1148" y="4985"/>
                  </a:lnTo>
                  <a:lnTo>
                    <a:pt x="1184" y="4927"/>
                  </a:lnTo>
                  <a:lnTo>
                    <a:pt x="1228" y="4875"/>
                  </a:lnTo>
                  <a:lnTo>
                    <a:pt x="1279" y="4828"/>
                  </a:lnTo>
                  <a:lnTo>
                    <a:pt x="1313" y="4792"/>
                  </a:lnTo>
                  <a:lnTo>
                    <a:pt x="1339" y="4752"/>
                  </a:lnTo>
                  <a:lnTo>
                    <a:pt x="1357" y="4710"/>
                  </a:lnTo>
                  <a:lnTo>
                    <a:pt x="1365" y="4663"/>
                  </a:lnTo>
                  <a:lnTo>
                    <a:pt x="1367" y="4617"/>
                  </a:lnTo>
                  <a:lnTo>
                    <a:pt x="1357" y="4569"/>
                  </a:lnTo>
                  <a:lnTo>
                    <a:pt x="1341" y="4521"/>
                  </a:lnTo>
                  <a:lnTo>
                    <a:pt x="1313" y="4478"/>
                  </a:lnTo>
                  <a:lnTo>
                    <a:pt x="1246" y="4376"/>
                  </a:lnTo>
                  <a:lnTo>
                    <a:pt x="1182" y="4271"/>
                  </a:lnTo>
                  <a:lnTo>
                    <a:pt x="1122" y="4164"/>
                  </a:lnTo>
                  <a:lnTo>
                    <a:pt x="1070" y="4054"/>
                  </a:lnTo>
                  <a:lnTo>
                    <a:pt x="1047" y="4010"/>
                  </a:lnTo>
                  <a:lnTo>
                    <a:pt x="1015" y="3975"/>
                  </a:lnTo>
                  <a:lnTo>
                    <a:pt x="977" y="3943"/>
                  </a:lnTo>
                  <a:lnTo>
                    <a:pt x="935" y="3919"/>
                  </a:lnTo>
                  <a:lnTo>
                    <a:pt x="889" y="3903"/>
                  </a:lnTo>
                  <a:lnTo>
                    <a:pt x="844" y="3897"/>
                  </a:lnTo>
                  <a:lnTo>
                    <a:pt x="796" y="3899"/>
                  </a:lnTo>
                  <a:lnTo>
                    <a:pt x="750" y="3911"/>
                  </a:lnTo>
                  <a:lnTo>
                    <a:pt x="675" y="3933"/>
                  </a:lnTo>
                  <a:lnTo>
                    <a:pt x="597" y="3943"/>
                  </a:lnTo>
                  <a:lnTo>
                    <a:pt x="521" y="3943"/>
                  </a:lnTo>
                  <a:lnTo>
                    <a:pt x="448" y="3933"/>
                  </a:lnTo>
                  <a:lnTo>
                    <a:pt x="378" y="3911"/>
                  </a:lnTo>
                  <a:lnTo>
                    <a:pt x="312" y="3881"/>
                  </a:lnTo>
                  <a:lnTo>
                    <a:pt x="251" y="3843"/>
                  </a:lnTo>
                  <a:lnTo>
                    <a:pt x="193" y="3796"/>
                  </a:lnTo>
                  <a:lnTo>
                    <a:pt x="143" y="3744"/>
                  </a:lnTo>
                  <a:lnTo>
                    <a:pt x="101" y="3684"/>
                  </a:lnTo>
                  <a:lnTo>
                    <a:pt x="68" y="3619"/>
                  </a:lnTo>
                  <a:lnTo>
                    <a:pt x="42" y="3547"/>
                  </a:lnTo>
                  <a:lnTo>
                    <a:pt x="26" y="3472"/>
                  </a:lnTo>
                  <a:lnTo>
                    <a:pt x="12" y="3336"/>
                  </a:lnTo>
                  <a:lnTo>
                    <a:pt x="2" y="3199"/>
                  </a:lnTo>
                  <a:lnTo>
                    <a:pt x="0" y="3062"/>
                  </a:lnTo>
                  <a:lnTo>
                    <a:pt x="2" y="2925"/>
                  </a:lnTo>
                  <a:lnTo>
                    <a:pt x="12" y="2788"/>
                  </a:lnTo>
                  <a:lnTo>
                    <a:pt x="26" y="2650"/>
                  </a:lnTo>
                  <a:lnTo>
                    <a:pt x="42" y="2571"/>
                  </a:lnTo>
                  <a:lnTo>
                    <a:pt x="70" y="2497"/>
                  </a:lnTo>
                  <a:lnTo>
                    <a:pt x="105" y="2430"/>
                  </a:lnTo>
                  <a:lnTo>
                    <a:pt x="151" y="2368"/>
                  </a:lnTo>
                  <a:lnTo>
                    <a:pt x="205" y="2312"/>
                  </a:lnTo>
                  <a:lnTo>
                    <a:pt x="267" y="2267"/>
                  </a:lnTo>
                  <a:lnTo>
                    <a:pt x="332" y="2229"/>
                  </a:lnTo>
                  <a:lnTo>
                    <a:pt x="404" y="2201"/>
                  </a:lnTo>
                  <a:lnTo>
                    <a:pt x="480" y="2183"/>
                  </a:lnTo>
                  <a:lnTo>
                    <a:pt x="559" y="2177"/>
                  </a:lnTo>
                  <a:lnTo>
                    <a:pt x="623" y="2181"/>
                  </a:lnTo>
                  <a:lnTo>
                    <a:pt x="686" y="2193"/>
                  </a:lnTo>
                  <a:lnTo>
                    <a:pt x="748" y="2211"/>
                  </a:lnTo>
                  <a:lnTo>
                    <a:pt x="806" y="2227"/>
                  </a:lnTo>
                  <a:lnTo>
                    <a:pt x="862" y="2227"/>
                  </a:lnTo>
                  <a:lnTo>
                    <a:pt x="913" y="2215"/>
                  </a:lnTo>
                  <a:lnTo>
                    <a:pt x="963" y="2191"/>
                  </a:lnTo>
                  <a:lnTo>
                    <a:pt x="1007" y="2159"/>
                  </a:lnTo>
                  <a:lnTo>
                    <a:pt x="1043" y="2118"/>
                  </a:lnTo>
                  <a:lnTo>
                    <a:pt x="1070" y="2068"/>
                  </a:lnTo>
                  <a:lnTo>
                    <a:pt x="1142" y="1923"/>
                  </a:lnTo>
                  <a:lnTo>
                    <a:pt x="1224" y="1782"/>
                  </a:lnTo>
                  <a:lnTo>
                    <a:pt x="1313" y="1646"/>
                  </a:lnTo>
                  <a:lnTo>
                    <a:pt x="1341" y="1601"/>
                  </a:lnTo>
                  <a:lnTo>
                    <a:pt x="1357" y="1555"/>
                  </a:lnTo>
                  <a:lnTo>
                    <a:pt x="1367" y="1507"/>
                  </a:lnTo>
                  <a:lnTo>
                    <a:pt x="1367" y="1459"/>
                  </a:lnTo>
                  <a:lnTo>
                    <a:pt x="1357" y="1414"/>
                  </a:lnTo>
                  <a:lnTo>
                    <a:pt x="1339" y="1370"/>
                  </a:lnTo>
                  <a:lnTo>
                    <a:pt x="1313" y="1332"/>
                  </a:lnTo>
                  <a:lnTo>
                    <a:pt x="1279" y="1296"/>
                  </a:lnTo>
                  <a:lnTo>
                    <a:pt x="1228" y="1249"/>
                  </a:lnTo>
                  <a:lnTo>
                    <a:pt x="1184" y="1195"/>
                  </a:lnTo>
                  <a:lnTo>
                    <a:pt x="1148" y="1137"/>
                  </a:lnTo>
                  <a:lnTo>
                    <a:pt x="1120" y="1076"/>
                  </a:lnTo>
                  <a:lnTo>
                    <a:pt x="1098" y="1010"/>
                  </a:lnTo>
                  <a:lnTo>
                    <a:pt x="1086" y="942"/>
                  </a:lnTo>
                  <a:lnTo>
                    <a:pt x="1084" y="873"/>
                  </a:lnTo>
                  <a:lnTo>
                    <a:pt x="1090" y="803"/>
                  </a:lnTo>
                  <a:lnTo>
                    <a:pt x="1104" y="736"/>
                  </a:lnTo>
                  <a:lnTo>
                    <a:pt x="1128" y="670"/>
                  </a:lnTo>
                  <a:lnTo>
                    <a:pt x="1160" y="608"/>
                  </a:lnTo>
                  <a:lnTo>
                    <a:pt x="1200" y="551"/>
                  </a:lnTo>
                  <a:lnTo>
                    <a:pt x="1246" y="499"/>
                  </a:lnTo>
                  <a:lnTo>
                    <a:pt x="1299" y="451"/>
                  </a:lnTo>
                  <a:lnTo>
                    <a:pt x="1433" y="356"/>
                  </a:lnTo>
                  <a:lnTo>
                    <a:pt x="1570" y="266"/>
                  </a:lnTo>
                  <a:lnTo>
                    <a:pt x="1713" y="185"/>
                  </a:lnTo>
                  <a:lnTo>
                    <a:pt x="1858" y="111"/>
                  </a:lnTo>
                  <a:lnTo>
                    <a:pt x="2008" y="44"/>
                  </a:lnTo>
                  <a:lnTo>
                    <a:pt x="2077" y="20"/>
                  </a:lnTo>
                  <a:lnTo>
                    <a:pt x="2147" y="6"/>
                  </a:lnTo>
                  <a:lnTo>
                    <a:pt x="22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Segoe UI"/>
              </a:endParaRPr>
            </a:p>
          </p:txBody>
        </p:sp>
        <p:sp>
          <p:nvSpPr>
            <p:cNvPr id="146" name="Freeform 7">
              <a:extLst>
                <a:ext uri="{FF2B5EF4-FFF2-40B4-BE49-F238E27FC236}">
                  <a16:creationId xmlns:a16="http://schemas.microsoft.com/office/drawing/2014/main" id="{4F09B072-C5BA-4AE8-ACEF-9B720B4C64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30463" y="1820863"/>
              <a:ext cx="2489200" cy="2487613"/>
            </a:xfrm>
            <a:custGeom>
              <a:avLst/>
              <a:gdLst>
                <a:gd name="T0" fmla="*/ 1325 w 3138"/>
                <a:gd name="T1" fmla="*/ 308 h 3136"/>
                <a:gd name="T2" fmla="*/ 989 w 3138"/>
                <a:gd name="T3" fmla="*/ 424 h 3136"/>
                <a:gd name="T4" fmla="*/ 704 w 3138"/>
                <a:gd name="T5" fmla="*/ 623 h 3136"/>
                <a:gd name="T6" fmla="*/ 482 w 3138"/>
                <a:gd name="T7" fmla="*/ 889 h 3136"/>
                <a:gd name="T8" fmla="*/ 336 w 3138"/>
                <a:gd name="T9" fmla="*/ 1209 h 3136"/>
                <a:gd name="T10" fmla="*/ 285 w 3138"/>
                <a:gd name="T11" fmla="*/ 1569 h 3136"/>
                <a:gd name="T12" fmla="*/ 336 w 3138"/>
                <a:gd name="T13" fmla="*/ 1929 h 3136"/>
                <a:gd name="T14" fmla="*/ 482 w 3138"/>
                <a:gd name="T15" fmla="*/ 2249 h 3136"/>
                <a:gd name="T16" fmla="*/ 704 w 3138"/>
                <a:gd name="T17" fmla="*/ 2515 h 3136"/>
                <a:gd name="T18" fmla="*/ 989 w 3138"/>
                <a:gd name="T19" fmla="*/ 2712 h 3136"/>
                <a:gd name="T20" fmla="*/ 1325 w 3138"/>
                <a:gd name="T21" fmla="*/ 2828 h 3136"/>
                <a:gd name="T22" fmla="*/ 1691 w 3138"/>
                <a:gd name="T23" fmla="*/ 2846 h 3136"/>
                <a:gd name="T24" fmla="*/ 2042 w 3138"/>
                <a:gd name="T25" fmla="*/ 2762 h 3136"/>
                <a:gd name="T26" fmla="*/ 2344 w 3138"/>
                <a:gd name="T27" fmla="*/ 2589 h 3136"/>
                <a:gd name="T28" fmla="*/ 2591 w 3138"/>
                <a:gd name="T29" fmla="*/ 2344 h 3136"/>
                <a:gd name="T30" fmla="*/ 2762 w 3138"/>
                <a:gd name="T31" fmla="*/ 2040 h 3136"/>
                <a:gd name="T32" fmla="*/ 2845 w 3138"/>
                <a:gd name="T33" fmla="*/ 1692 h 3136"/>
                <a:gd name="T34" fmla="*/ 2829 w 3138"/>
                <a:gd name="T35" fmla="*/ 1324 h 3136"/>
                <a:gd name="T36" fmla="*/ 2714 w 3138"/>
                <a:gd name="T37" fmla="*/ 990 h 3136"/>
                <a:gd name="T38" fmla="*/ 2515 w 3138"/>
                <a:gd name="T39" fmla="*/ 704 h 3136"/>
                <a:gd name="T40" fmla="*/ 2248 w 3138"/>
                <a:gd name="T41" fmla="*/ 481 h 3136"/>
                <a:gd name="T42" fmla="*/ 1928 w 3138"/>
                <a:gd name="T43" fmla="*/ 338 h 3136"/>
                <a:gd name="T44" fmla="*/ 1568 w 3138"/>
                <a:gd name="T45" fmla="*/ 287 h 3136"/>
                <a:gd name="T46" fmla="*/ 1837 w 3138"/>
                <a:gd name="T47" fmla="*/ 24 h 3136"/>
                <a:gd name="T48" fmla="*/ 2209 w 3138"/>
                <a:gd name="T49" fmla="*/ 137 h 3136"/>
                <a:gd name="T50" fmla="*/ 2535 w 3138"/>
                <a:gd name="T51" fmla="*/ 334 h 3136"/>
                <a:gd name="T52" fmla="*/ 2804 w 3138"/>
                <a:gd name="T53" fmla="*/ 603 h 3136"/>
                <a:gd name="T54" fmla="*/ 3001 w 3138"/>
                <a:gd name="T55" fmla="*/ 929 h 3136"/>
                <a:gd name="T56" fmla="*/ 3114 w 3138"/>
                <a:gd name="T57" fmla="*/ 1301 h 3136"/>
                <a:gd name="T58" fmla="*/ 3132 w 3138"/>
                <a:gd name="T59" fmla="*/ 1704 h 3136"/>
                <a:gd name="T60" fmla="*/ 3048 w 3138"/>
                <a:gd name="T61" fmla="*/ 2088 h 3136"/>
                <a:gd name="T62" fmla="*/ 2877 w 3138"/>
                <a:gd name="T63" fmla="*/ 2432 h 3136"/>
                <a:gd name="T64" fmla="*/ 2633 w 3138"/>
                <a:gd name="T65" fmla="*/ 2720 h 3136"/>
                <a:gd name="T66" fmla="*/ 2322 w 3138"/>
                <a:gd name="T67" fmla="*/ 2943 h 3136"/>
                <a:gd name="T68" fmla="*/ 1964 w 3138"/>
                <a:gd name="T69" fmla="*/ 3086 h 3136"/>
                <a:gd name="T70" fmla="*/ 1568 w 3138"/>
                <a:gd name="T71" fmla="*/ 3136 h 3136"/>
                <a:gd name="T72" fmla="*/ 1174 w 3138"/>
                <a:gd name="T73" fmla="*/ 3086 h 3136"/>
                <a:gd name="T74" fmla="*/ 814 w 3138"/>
                <a:gd name="T75" fmla="*/ 2943 h 3136"/>
                <a:gd name="T76" fmla="*/ 506 w 3138"/>
                <a:gd name="T77" fmla="*/ 2720 h 3136"/>
                <a:gd name="T78" fmla="*/ 259 w 3138"/>
                <a:gd name="T79" fmla="*/ 2432 h 3136"/>
                <a:gd name="T80" fmla="*/ 90 w 3138"/>
                <a:gd name="T81" fmla="*/ 2088 h 3136"/>
                <a:gd name="T82" fmla="*/ 6 w 3138"/>
                <a:gd name="T83" fmla="*/ 1704 h 3136"/>
                <a:gd name="T84" fmla="*/ 22 w 3138"/>
                <a:gd name="T85" fmla="*/ 1301 h 3136"/>
                <a:gd name="T86" fmla="*/ 137 w 3138"/>
                <a:gd name="T87" fmla="*/ 929 h 3136"/>
                <a:gd name="T88" fmla="*/ 334 w 3138"/>
                <a:gd name="T89" fmla="*/ 603 h 3136"/>
                <a:gd name="T90" fmla="*/ 603 w 3138"/>
                <a:gd name="T91" fmla="*/ 334 h 3136"/>
                <a:gd name="T92" fmla="*/ 929 w 3138"/>
                <a:gd name="T93" fmla="*/ 137 h 3136"/>
                <a:gd name="T94" fmla="*/ 1301 w 3138"/>
                <a:gd name="T95" fmla="*/ 24 h 3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138" h="3136">
                  <a:moveTo>
                    <a:pt x="1568" y="287"/>
                  </a:moveTo>
                  <a:lnTo>
                    <a:pt x="1445" y="293"/>
                  </a:lnTo>
                  <a:lnTo>
                    <a:pt x="1325" y="308"/>
                  </a:lnTo>
                  <a:lnTo>
                    <a:pt x="1210" y="338"/>
                  </a:lnTo>
                  <a:lnTo>
                    <a:pt x="1096" y="376"/>
                  </a:lnTo>
                  <a:lnTo>
                    <a:pt x="989" y="424"/>
                  </a:lnTo>
                  <a:lnTo>
                    <a:pt x="888" y="481"/>
                  </a:lnTo>
                  <a:lnTo>
                    <a:pt x="792" y="547"/>
                  </a:lnTo>
                  <a:lnTo>
                    <a:pt x="704" y="623"/>
                  </a:lnTo>
                  <a:lnTo>
                    <a:pt x="621" y="704"/>
                  </a:lnTo>
                  <a:lnTo>
                    <a:pt x="547" y="794"/>
                  </a:lnTo>
                  <a:lnTo>
                    <a:pt x="482" y="889"/>
                  </a:lnTo>
                  <a:lnTo>
                    <a:pt x="424" y="990"/>
                  </a:lnTo>
                  <a:lnTo>
                    <a:pt x="376" y="1098"/>
                  </a:lnTo>
                  <a:lnTo>
                    <a:pt x="336" y="1209"/>
                  </a:lnTo>
                  <a:lnTo>
                    <a:pt x="309" y="1324"/>
                  </a:lnTo>
                  <a:lnTo>
                    <a:pt x="291" y="1446"/>
                  </a:lnTo>
                  <a:lnTo>
                    <a:pt x="285" y="1569"/>
                  </a:lnTo>
                  <a:lnTo>
                    <a:pt x="291" y="1692"/>
                  </a:lnTo>
                  <a:lnTo>
                    <a:pt x="309" y="1812"/>
                  </a:lnTo>
                  <a:lnTo>
                    <a:pt x="336" y="1929"/>
                  </a:lnTo>
                  <a:lnTo>
                    <a:pt x="376" y="2040"/>
                  </a:lnTo>
                  <a:lnTo>
                    <a:pt x="424" y="2148"/>
                  </a:lnTo>
                  <a:lnTo>
                    <a:pt x="482" y="2249"/>
                  </a:lnTo>
                  <a:lnTo>
                    <a:pt x="547" y="2344"/>
                  </a:lnTo>
                  <a:lnTo>
                    <a:pt x="621" y="2434"/>
                  </a:lnTo>
                  <a:lnTo>
                    <a:pt x="704" y="2515"/>
                  </a:lnTo>
                  <a:lnTo>
                    <a:pt x="792" y="2589"/>
                  </a:lnTo>
                  <a:lnTo>
                    <a:pt x="888" y="2655"/>
                  </a:lnTo>
                  <a:lnTo>
                    <a:pt x="989" y="2712"/>
                  </a:lnTo>
                  <a:lnTo>
                    <a:pt x="1096" y="2762"/>
                  </a:lnTo>
                  <a:lnTo>
                    <a:pt x="1210" y="2800"/>
                  </a:lnTo>
                  <a:lnTo>
                    <a:pt x="1325" y="2828"/>
                  </a:lnTo>
                  <a:lnTo>
                    <a:pt x="1445" y="2846"/>
                  </a:lnTo>
                  <a:lnTo>
                    <a:pt x="1568" y="2852"/>
                  </a:lnTo>
                  <a:lnTo>
                    <a:pt x="1691" y="2846"/>
                  </a:lnTo>
                  <a:lnTo>
                    <a:pt x="1813" y="2828"/>
                  </a:lnTo>
                  <a:lnTo>
                    <a:pt x="1928" y="2800"/>
                  </a:lnTo>
                  <a:lnTo>
                    <a:pt x="2042" y="2762"/>
                  </a:lnTo>
                  <a:lnTo>
                    <a:pt x="2147" y="2712"/>
                  </a:lnTo>
                  <a:lnTo>
                    <a:pt x="2248" y="2655"/>
                  </a:lnTo>
                  <a:lnTo>
                    <a:pt x="2344" y="2589"/>
                  </a:lnTo>
                  <a:lnTo>
                    <a:pt x="2434" y="2515"/>
                  </a:lnTo>
                  <a:lnTo>
                    <a:pt x="2515" y="2434"/>
                  </a:lnTo>
                  <a:lnTo>
                    <a:pt x="2591" y="2344"/>
                  </a:lnTo>
                  <a:lnTo>
                    <a:pt x="2656" y="2249"/>
                  </a:lnTo>
                  <a:lnTo>
                    <a:pt x="2714" y="2148"/>
                  </a:lnTo>
                  <a:lnTo>
                    <a:pt x="2762" y="2040"/>
                  </a:lnTo>
                  <a:lnTo>
                    <a:pt x="2802" y="1929"/>
                  </a:lnTo>
                  <a:lnTo>
                    <a:pt x="2829" y="1812"/>
                  </a:lnTo>
                  <a:lnTo>
                    <a:pt x="2845" y="1692"/>
                  </a:lnTo>
                  <a:lnTo>
                    <a:pt x="2851" y="1569"/>
                  </a:lnTo>
                  <a:lnTo>
                    <a:pt x="2845" y="1446"/>
                  </a:lnTo>
                  <a:lnTo>
                    <a:pt x="2829" y="1324"/>
                  </a:lnTo>
                  <a:lnTo>
                    <a:pt x="2802" y="1209"/>
                  </a:lnTo>
                  <a:lnTo>
                    <a:pt x="2762" y="1098"/>
                  </a:lnTo>
                  <a:lnTo>
                    <a:pt x="2714" y="990"/>
                  </a:lnTo>
                  <a:lnTo>
                    <a:pt x="2656" y="889"/>
                  </a:lnTo>
                  <a:lnTo>
                    <a:pt x="2591" y="794"/>
                  </a:lnTo>
                  <a:lnTo>
                    <a:pt x="2515" y="704"/>
                  </a:lnTo>
                  <a:lnTo>
                    <a:pt x="2434" y="623"/>
                  </a:lnTo>
                  <a:lnTo>
                    <a:pt x="2344" y="547"/>
                  </a:lnTo>
                  <a:lnTo>
                    <a:pt x="2248" y="481"/>
                  </a:lnTo>
                  <a:lnTo>
                    <a:pt x="2147" y="424"/>
                  </a:lnTo>
                  <a:lnTo>
                    <a:pt x="2042" y="376"/>
                  </a:lnTo>
                  <a:lnTo>
                    <a:pt x="1928" y="338"/>
                  </a:lnTo>
                  <a:lnTo>
                    <a:pt x="1813" y="308"/>
                  </a:lnTo>
                  <a:lnTo>
                    <a:pt x="1691" y="293"/>
                  </a:lnTo>
                  <a:lnTo>
                    <a:pt x="1568" y="287"/>
                  </a:lnTo>
                  <a:close/>
                  <a:moveTo>
                    <a:pt x="1568" y="0"/>
                  </a:moveTo>
                  <a:lnTo>
                    <a:pt x="1703" y="6"/>
                  </a:lnTo>
                  <a:lnTo>
                    <a:pt x="1837" y="24"/>
                  </a:lnTo>
                  <a:lnTo>
                    <a:pt x="1964" y="52"/>
                  </a:lnTo>
                  <a:lnTo>
                    <a:pt x="2089" y="90"/>
                  </a:lnTo>
                  <a:lnTo>
                    <a:pt x="2209" y="137"/>
                  </a:lnTo>
                  <a:lnTo>
                    <a:pt x="2322" y="195"/>
                  </a:lnTo>
                  <a:lnTo>
                    <a:pt x="2432" y="261"/>
                  </a:lnTo>
                  <a:lnTo>
                    <a:pt x="2535" y="334"/>
                  </a:lnTo>
                  <a:lnTo>
                    <a:pt x="2633" y="416"/>
                  </a:lnTo>
                  <a:lnTo>
                    <a:pt x="2722" y="507"/>
                  </a:lnTo>
                  <a:lnTo>
                    <a:pt x="2804" y="603"/>
                  </a:lnTo>
                  <a:lnTo>
                    <a:pt x="2877" y="706"/>
                  </a:lnTo>
                  <a:lnTo>
                    <a:pt x="2945" y="815"/>
                  </a:lnTo>
                  <a:lnTo>
                    <a:pt x="3001" y="929"/>
                  </a:lnTo>
                  <a:lnTo>
                    <a:pt x="3048" y="1048"/>
                  </a:lnTo>
                  <a:lnTo>
                    <a:pt x="3086" y="1173"/>
                  </a:lnTo>
                  <a:lnTo>
                    <a:pt x="3114" y="1301"/>
                  </a:lnTo>
                  <a:lnTo>
                    <a:pt x="3132" y="1434"/>
                  </a:lnTo>
                  <a:lnTo>
                    <a:pt x="3138" y="1569"/>
                  </a:lnTo>
                  <a:lnTo>
                    <a:pt x="3132" y="1704"/>
                  </a:lnTo>
                  <a:lnTo>
                    <a:pt x="3114" y="1835"/>
                  </a:lnTo>
                  <a:lnTo>
                    <a:pt x="3086" y="1965"/>
                  </a:lnTo>
                  <a:lnTo>
                    <a:pt x="3048" y="2088"/>
                  </a:lnTo>
                  <a:lnTo>
                    <a:pt x="3001" y="2207"/>
                  </a:lnTo>
                  <a:lnTo>
                    <a:pt x="2945" y="2323"/>
                  </a:lnTo>
                  <a:lnTo>
                    <a:pt x="2877" y="2432"/>
                  </a:lnTo>
                  <a:lnTo>
                    <a:pt x="2804" y="2533"/>
                  </a:lnTo>
                  <a:lnTo>
                    <a:pt x="2722" y="2631"/>
                  </a:lnTo>
                  <a:lnTo>
                    <a:pt x="2633" y="2720"/>
                  </a:lnTo>
                  <a:lnTo>
                    <a:pt x="2535" y="2802"/>
                  </a:lnTo>
                  <a:lnTo>
                    <a:pt x="2432" y="2877"/>
                  </a:lnTo>
                  <a:lnTo>
                    <a:pt x="2322" y="2943"/>
                  </a:lnTo>
                  <a:lnTo>
                    <a:pt x="2209" y="3001"/>
                  </a:lnTo>
                  <a:lnTo>
                    <a:pt x="2089" y="3048"/>
                  </a:lnTo>
                  <a:lnTo>
                    <a:pt x="1964" y="3086"/>
                  </a:lnTo>
                  <a:lnTo>
                    <a:pt x="1837" y="3114"/>
                  </a:lnTo>
                  <a:lnTo>
                    <a:pt x="1703" y="3130"/>
                  </a:lnTo>
                  <a:lnTo>
                    <a:pt x="1568" y="3136"/>
                  </a:lnTo>
                  <a:lnTo>
                    <a:pt x="1433" y="3130"/>
                  </a:lnTo>
                  <a:lnTo>
                    <a:pt x="1301" y="3114"/>
                  </a:lnTo>
                  <a:lnTo>
                    <a:pt x="1174" y="3086"/>
                  </a:lnTo>
                  <a:lnTo>
                    <a:pt x="1049" y="3048"/>
                  </a:lnTo>
                  <a:lnTo>
                    <a:pt x="929" y="3001"/>
                  </a:lnTo>
                  <a:lnTo>
                    <a:pt x="814" y="2943"/>
                  </a:lnTo>
                  <a:lnTo>
                    <a:pt x="706" y="2877"/>
                  </a:lnTo>
                  <a:lnTo>
                    <a:pt x="603" y="2802"/>
                  </a:lnTo>
                  <a:lnTo>
                    <a:pt x="506" y="2720"/>
                  </a:lnTo>
                  <a:lnTo>
                    <a:pt x="416" y="2631"/>
                  </a:lnTo>
                  <a:lnTo>
                    <a:pt x="334" y="2533"/>
                  </a:lnTo>
                  <a:lnTo>
                    <a:pt x="259" y="2432"/>
                  </a:lnTo>
                  <a:lnTo>
                    <a:pt x="193" y="2323"/>
                  </a:lnTo>
                  <a:lnTo>
                    <a:pt x="137" y="2207"/>
                  </a:lnTo>
                  <a:lnTo>
                    <a:pt x="90" y="2088"/>
                  </a:lnTo>
                  <a:lnTo>
                    <a:pt x="50" y="1965"/>
                  </a:lnTo>
                  <a:lnTo>
                    <a:pt x="22" y="1835"/>
                  </a:lnTo>
                  <a:lnTo>
                    <a:pt x="6" y="1704"/>
                  </a:lnTo>
                  <a:lnTo>
                    <a:pt x="0" y="1569"/>
                  </a:lnTo>
                  <a:lnTo>
                    <a:pt x="6" y="1434"/>
                  </a:lnTo>
                  <a:lnTo>
                    <a:pt x="22" y="1301"/>
                  </a:lnTo>
                  <a:lnTo>
                    <a:pt x="50" y="1173"/>
                  </a:lnTo>
                  <a:lnTo>
                    <a:pt x="90" y="1048"/>
                  </a:lnTo>
                  <a:lnTo>
                    <a:pt x="137" y="929"/>
                  </a:lnTo>
                  <a:lnTo>
                    <a:pt x="193" y="815"/>
                  </a:lnTo>
                  <a:lnTo>
                    <a:pt x="259" y="706"/>
                  </a:lnTo>
                  <a:lnTo>
                    <a:pt x="334" y="603"/>
                  </a:lnTo>
                  <a:lnTo>
                    <a:pt x="416" y="507"/>
                  </a:lnTo>
                  <a:lnTo>
                    <a:pt x="506" y="416"/>
                  </a:lnTo>
                  <a:lnTo>
                    <a:pt x="603" y="334"/>
                  </a:lnTo>
                  <a:lnTo>
                    <a:pt x="706" y="261"/>
                  </a:lnTo>
                  <a:lnTo>
                    <a:pt x="814" y="195"/>
                  </a:lnTo>
                  <a:lnTo>
                    <a:pt x="929" y="137"/>
                  </a:lnTo>
                  <a:lnTo>
                    <a:pt x="1049" y="90"/>
                  </a:lnTo>
                  <a:lnTo>
                    <a:pt x="1174" y="52"/>
                  </a:lnTo>
                  <a:lnTo>
                    <a:pt x="1301" y="24"/>
                  </a:lnTo>
                  <a:lnTo>
                    <a:pt x="1433" y="6"/>
                  </a:lnTo>
                  <a:lnTo>
                    <a:pt x="15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Segoe UI"/>
              </a:endParaRPr>
            </a:p>
          </p:txBody>
        </p:sp>
        <p:sp>
          <p:nvSpPr>
            <p:cNvPr id="147" name="Freeform 8">
              <a:extLst>
                <a:ext uri="{FF2B5EF4-FFF2-40B4-BE49-F238E27FC236}">
                  <a16:creationId xmlns:a16="http://schemas.microsoft.com/office/drawing/2014/main" id="{177DFAE3-6091-4F40-B58C-F20D36FCF1B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08326" y="2273301"/>
              <a:ext cx="1133475" cy="1131888"/>
            </a:xfrm>
            <a:custGeom>
              <a:avLst/>
              <a:gdLst>
                <a:gd name="T0" fmla="*/ 644 w 1426"/>
                <a:gd name="T1" fmla="*/ 290 h 1426"/>
                <a:gd name="T2" fmla="*/ 517 w 1426"/>
                <a:gd name="T3" fmla="*/ 332 h 1426"/>
                <a:gd name="T4" fmla="*/ 410 w 1426"/>
                <a:gd name="T5" fmla="*/ 409 h 1426"/>
                <a:gd name="T6" fmla="*/ 332 w 1426"/>
                <a:gd name="T7" fmla="*/ 517 h 1426"/>
                <a:gd name="T8" fmla="*/ 290 w 1426"/>
                <a:gd name="T9" fmla="*/ 644 h 1426"/>
                <a:gd name="T10" fmla="*/ 290 w 1426"/>
                <a:gd name="T11" fmla="*/ 781 h 1426"/>
                <a:gd name="T12" fmla="*/ 332 w 1426"/>
                <a:gd name="T13" fmla="*/ 909 h 1426"/>
                <a:gd name="T14" fmla="*/ 410 w 1426"/>
                <a:gd name="T15" fmla="*/ 1014 h 1426"/>
                <a:gd name="T16" fmla="*/ 517 w 1426"/>
                <a:gd name="T17" fmla="*/ 1091 h 1426"/>
                <a:gd name="T18" fmla="*/ 644 w 1426"/>
                <a:gd name="T19" fmla="*/ 1135 h 1426"/>
                <a:gd name="T20" fmla="*/ 782 w 1426"/>
                <a:gd name="T21" fmla="*/ 1135 h 1426"/>
                <a:gd name="T22" fmla="*/ 909 w 1426"/>
                <a:gd name="T23" fmla="*/ 1091 h 1426"/>
                <a:gd name="T24" fmla="*/ 1014 w 1426"/>
                <a:gd name="T25" fmla="*/ 1014 h 1426"/>
                <a:gd name="T26" fmla="*/ 1092 w 1426"/>
                <a:gd name="T27" fmla="*/ 909 h 1426"/>
                <a:gd name="T28" fmla="*/ 1136 w 1426"/>
                <a:gd name="T29" fmla="*/ 781 h 1426"/>
                <a:gd name="T30" fmla="*/ 1136 w 1426"/>
                <a:gd name="T31" fmla="*/ 644 h 1426"/>
                <a:gd name="T32" fmla="*/ 1092 w 1426"/>
                <a:gd name="T33" fmla="*/ 517 h 1426"/>
                <a:gd name="T34" fmla="*/ 1014 w 1426"/>
                <a:gd name="T35" fmla="*/ 409 h 1426"/>
                <a:gd name="T36" fmla="*/ 909 w 1426"/>
                <a:gd name="T37" fmla="*/ 332 h 1426"/>
                <a:gd name="T38" fmla="*/ 782 w 1426"/>
                <a:gd name="T39" fmla="*/ 290 h 1426"/>
                <a:gd name="T40" fmla="*/ 712 w 1426"/>
                <a:gd name="T41" fmla="*/ 0 h 1426"/>
                <a:gd name="T42" fmla="*/ 889 w 1426"/>
                <a:gd name="T43" fmla="*/ 22 h 1426"/>
                <a:gd name="T44" fmla="*/ 1048 w 1426"/>
                <a:gd name="T45" fmla="*/ 83 h 1426"/>
                <a:gd name="T46" fmla="*/ 1186 w 1426"/>
                <a:gd name="T47" fmla="*/ 181 h 1426"/>
                <a:gd name="T48" fmla="*/ 1297 w 1426"/>
                <a:gd name="T49" fmla="*/ 306 h 1426"/>
                <a:gd name="T50" fmla="*/ 1379 w 1426"/>
                <a:gd name="T51" fmla="*/ 455 h 1426"/>
                <a:gd name="T52" fmla="*/ 1420 w 1426"/>
                <a:gd name="T53" fmla="*/ 624 h 1426"/>
                <a:gd name="T54" fmla="*/ 1420 w 1426"/>
                <a:gd name="T55" fmla="*/ 801 h 1426"/>
                <a:gd name="T56" fmla="*/ 1379 w 1426"/>
                <a:gd name="T57" fmla="*/ 970 h 1426"/>
                <a:gd name="T58" fmla="*/ 1297 w 1426"/>
                <a:gd name="T59" fmla="*/ 1119 h 1426"/>
                <a:gd name="T60" fmla="*/ 1186 w 1426"/>
                <a:gd name="T61" fmla="*/ 1245 h 1426"/>
                <a:gd name="T62" fmla="*/ 1048 w 1426"/>
                <a:gd name="T63" fmla="*/ 1342 h 1426"/>
                <a:gd name="T64" fmla="*/ 889 w 1426"/>
                <a:gd name="T65" fmla="*/ 1404 h 1426"/>
                <a:gd name="T66" fmla="*/ 712 w 1426"/>
                <a:gd name="T67" fmla="*/ 1426 h 1426"/>
                <a:gd name="T68" fmla="*/ 537 w 1426"/>
                <a:gd name="T69" fmla="*/ 1404 h 1426"/>
                <a:gd name="T70" fmla="*/ 378 w 1426"/>
                <a:gd name="T71" fmla="*/ 1342 h 1426"/>
                <a:gd name="T72" fmla="*/ 238 w 1426"/>
                <a:gd name="T73" fmla="*/ 1245 h 1426"/>
                <a:gd name="T74" fmla="*/ 127 w 1426"/>
                <a:gd name="T75" fmla="*/ 1119 h 1426"/>
                <a:gd name="T76" fmla="*/ 47 w 1426"/>
                <a:gd name="T77" fmla="*/ 970 h 1426"/>
                <a:gd name="T78" fmla="*/ 6 w 1426"/>
                <a:gd name="T79" fmla="*/ 801 h 1426"/>
                <a:gd name="T80" fmla="*/ 6 w 1426"/>
                <a:gd name="T81" fmla="*/ 624 h 1426"/>
                <a:gd name="T82" fmla="*/ 47 w 1426"/>
                <a:gd name="T83" fmla="*/ 455 h 1426"/>
                <a:gd name="T84" fmla="*/ 127 w 1426"/>
                <a:gd name="T85" fmla="*/ 306 h 1426"/>
                <a:gd name="T86" fmla="*/ 238 w 1426"/>
                <a:gd name="T87" fmla="*/ 181 h 1426"/>
                <a:gd name="T88" fmla="*/ 378 w 1426"/>
                <a:gd name="T89" fmla="*/ 83 h 1426"/>
                <a:gd name="T90" fmla="*/ 537 w 1426"/>
                <a:gd name="T91" fmla="*/ 22 h 1426"/>
                <a:gd name="T92" fmla="*/ 712 w 1426"/>
                <a:gd name="T93" fmla="*/ 0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426" h="1426">
                  <a:moveTo>
                    <a:pt x="712" y="284"/>
                  </a:moveTo>
                  <a:lnTo>
                    <a:pt x="644" y="290"/>
                  </a:lnTo>
                  <a:lnTo>
                    <a:pt x="579" y="306"/>
                  </a:lnTo>
                  <a:lnTo>
                    <a:pt x="517" y="332"/>
                  </a:lnTo>
                  <a:lnTo>
                    <a:pt x="459" y="368"/>
                  </a:lnTo>
                  <a:lnTo>
                    <a:pt x="410" y="409"/>
                  </a:lnTo>
                  <a:lnTo>
                    <a:pt x="368" y="461"/>
                  </a:lnTo>
                  <a:lnTo>
                    <a:pt x="332" y="517"/>
                  </a:lnTo>
                  <a:lnTo>
                    <a:pt x="306" y="578"/>
                  </a:lnTo>
                  <a:lnTo>
                    <a:pt x="290" y="644"/>
                  </a:lnTo>
                  <a:lnTo>
                    <a:pt x="284" y="712"/>
                  </a:lnTo>
                  <a:lnTo>
                    <a:pt x="290" y="781"/>
                  </a:lnTo>
                  <a:lnTo>
                    <a:pt x="306" y="847"/>
                  </a:lnTo>
                  <a:lnTo>
                    <a:pt x="332" y="909"/>
                  </a:lnTo>
                  <a:lnTo>
                    <a:pt x="368" y="964"/>
                  </a:lnTo>
                  <a:lnTo>
                    <a:pt x="410" y="1014"/>
                  </a:lnTo>
                  <a:lnTo>
                    <a:pt x="459" y="1058"/>
                  </a:lnTo>
                  <a:lnTo>
                    <a:pt x="517" y="1091"/>
                  </a:lnTo>
                  <a:lnTo>
                    <a:pt x="579" y="1117"/>
                  </a:lnTo>
                  <a:lnTo>
                    <a:pt x="644" y="1135"/>
                  </a:lnTo>
                  <a:lnTo>
                    <a:pt x="712" y="1139"/>
                  </a:lnTo>
                  <a:lnTo>
                    <a:pt x="782" y="1135"/>
                  </a:lnTo>
                  <a:lnTo>
                    <a:pt x="847" y="1117"/>
                  </a:lnTo>
                  <a:lnTo>
                    <a:pt x="909" y="1091"/>
                  </a:lnTo>
                  <a:lnTo>
                    <a:pt x="965" y="1058"/>
                  </a:lnTo>
                  <a:lnTo>
                    <a:pt x="1014" y="1014"/>
                  </a:lnTo>
                  <a:lnTo>
                    <a:pt x="1058" y="964"/>
                  </a:lnTo>
                  <a:lnTo>
                    <a:pt x="1092" y="909"/>
                  </a:lnTo>
                  <a:lnTo>
                    <a:pt x="1118" y="847"/>
                  </a:lnTo>
                  <a:lnTo>
                    <a:pt x="1136" y="781"/>
                  </a:lnTo>
                  <a:lnTo>
                    <a:pt x="1140" y="712"/>
                  </a:lnTo>
                  <a:lnTo>
                    <a:pt x="1136" y="644"/>
                  </a:lnTo>
                  <a:lnTo>
                    <a:pt x="1118" y="578"/>
                  </a:lnTo>
                  <a:lnTo>
                    <a:pt x="1092" y="517"/>
                  </a:lnTo>
                  <a:lnTo>
                    <a:pt x="1058" y="461"/>
                  </a:lnTo>
                  <a:lnTo>
                    <a:pt x="1014" y="409"/>
                  </a:lnTo>
                  <a:lnTo>
                    <a:pt x="965" y="368"/>
                  </a:lnTo>
                  <a:lnTo>
                    <a:pt x="909" y="332"/>
                  </a:lnTo>
                  <a:lnTo>
                    <a:pt x="847" y="306"/>
                  </a:lnTo>
                  <a:lnTo>
                    <a:pt x="782" y="290"/>
                  </a:lnTo>
                  <a:lnTo>
                    <a:pt x="712" y="284"/>
                  </a:lnTo>
                  <a:close/>
                  <a:moveTo>
                    <a:pt x="712" y="0"/>
                  </a:moveTo>
                  <a:lnTo>
                    <a:pt x="802" y="6"/>
                  </a:lnTo>
                  <a:lnTo>
                    <a:pt x="889" y="22"/>
                  </a:lnTo>
                  <a:lnTo>
                    <a:pt x="971" y="48"/>
                  </a:lnTo>
                  <a:lnTo>
                    <a:pt x="1048" y="83"/>
                  </a:lnTo>
                  <a:lnTo>
                    <a:pt x="1120" y="127"/>
                  </a:lnTo>
                  <a:lnTo>
                    <a:pt x="1186" y="181"/>
                  </a:lnTo>
                  <a:lnTo>
                    <a:pt x="1245" y="240"/>
                  </a:lnTo>
                  <a:lnTo>
                    <a:pt x="1297" y="306"/>
                  </a:lnTo>
                  <a:lnTo>
                    <a:pt x="1343" y="378"/>
                  </a:lnTo>
                  <a:lnTo>
                    <a:pt x="1379" y="455"/>
                  </a:lnTo>
                  <a:lnTo>
                    <a:pt x="1404" y="537"/>
                  </a:lnTo>
                  <a:lnTo>
                    <a:pt x="1420" y="624"/>
                  </a:lnTo>
                  <a:lnTo>
                    <a:pt x="1426" y="712"/>
                  </a:lnTo>
                  <a:lnTo>
                    <a:pt x="1420" y="801"/>
                  </a:lnTo>
                  <a:lnTo>
                    <a:pt x="1404" y="887"/>
                  </a:lnTo>
                  <a:lnTo>
                    <a:pt x="1379" y="970"/>
                  </a:lnTo>
                  <a:lnTo>
                    <a:pt x="1343" y="1048"/>
                  </a:lnTo>
                  <a:lnTo>
                    <a:pt x="1297" y="1119"/>
                  </a:lnTo>
                  <a:lnTo>
                    <a:pt x="1245" y="1185"/>
                  </a:lnTo>
                  <a:lnTo>
                    <a:pt x="1186" y="1245"/>
                  </a:lnTo>
                  <a:lnTo>
                    <a:pt x="1120" y="1296"/>
                  </a:lnTo>
                  <a:lnTo>
                    <a:pt x="1048" y="1342"/>
                  </a:lnTo>
                  <a:lnTo>
                    <a:pt x="971" y="1378"/>
                  </a:lnTo>
                  <a:lnTo>
                    <a:pt x="889" y="1404"/>
                  </a:lnTo>
                  <a:lnTo>
                    <a:pt x="802" y="1420"/>
                  </a:lnTo>
                  <a:lnTo>
                    <a:pt x="712" y="1426"/>
                  </a:lnTo>
                  <a:lnTo>
                    <a:pt x="622" y="1420"/>
                  </a:lnTo>
                  <a:lnTo>
                    <a:pt x="537" y="1404"/>
                  </a:lnTo>
                  <a:lnTo>
                    <a:pt x="455" y="1378"/>
                  </a:lnTo>
                  <a:lnTo>
                    <a:pt x="378" y="1342"/>
                  </a:lnTo>
                  <a:lnTo>
                    <a:pt x="306" y="1296"/>
                  </a:lnTo>
                  <a:lnTo>
                    <a:pt x="238" y="1245"/>
                  </a:lnTo>
                  <a:lnTo>
                    <a:pt x="181" y="1185"/>
                  </a:lnTo>
                  <a:lnTo>
                    <a:pt x="127" y="1119"/>
                  </a:lnTo>
                  <a:lnTo>
                    <a:pt x="83" y="1048"/>
                  </a:lnTo>
                  <a:lnTo>
                    <a:pt x="47" y="970"/>
                  </a:lnTo>
                  <a:lnTo>
                    <a:pt x="22" y="887"/>
                  </a:lnTo>
                  <a:lnTo>
                    <a:pt x="6" y="801"/>
                  </a:lnTo>
                  <a:lnTo>
                    <a:pt x="0" y="712"/>
                  </a:lnTo>
                  <a:lnTo>
                    <a:pt x="6" y="624"/>
                  </a:lnTo>
                  <a:lnTo>
                    <a:pt x="22" y="537"/>
                  </a:lnTo>
                  <a:lnTo>
                    <a:pt x="47" y="455"/>
                  </a:lnTo>
                  <a:lnTo>
                    <a:pt x="83" y="378"/>
                  </a:lnTo>
                  <a:lnTo>
                    <a:pt x="127" y="306"/>
                  </a:lnTo>
                  <a:lnTo>
                    <a:pt x="181" y="240"/>
                  </a:lnTo>
                  <a:lnTo>
                    <a:pt x="238" y="181"/>
                  </a:lnTo>
                  <a:lnTo>
                    <a:pt x="306" y="127"/>
                  </a:lnTo>
                  <a:lnTo>
                    <a:pt x="378" y="83"/>
                  </a:lnTo>
                  <a:lnTo>
                    <a:pt x="455" y="48"/>
                  </a:lnTo>
                  <a:lnTo>
                    <a:pt x="537" y="22"/>
                  </a:lnTo>
                  <a:lnTo>
                    <a:pt x="622" y="6"/>
                  </a:lnTo>
                  <a:lnTo>
                    <a:pt x="7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Segoe UI"/>
              </a:endParaRPr>
            </a:p>
          </p:txBody>
        </p:sp>
        <p:sp>
          <p:nvSpPr>
            <p:cNvPr id="148" name="Freeform 9">
              <a:extLst>
                <a:ext uri="{FF2B5EF4-FFF2-40B4-BE49-F238E27FC236}">
                  <a16:creationId xmlns:a16="http://schemas.microsoft.com/office/drawing/2014/main" id="{2BE4CA63-7012-48FD-B2AC-0E54539BA07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62251" y="3179763"/>
              <a:ext cx="1825625" cy="1128713"/>
            </a:xfrm>
            <a:custGeom>
              <a:avLst/>
              <a:gdLst>
                <a:gd name="T0" fmla="*/ 1051 w 2298"/>
                <a:gd name="T1" fmla="*/ 288 h 1424"/>
                <a:gd name="T2" fmla="*/ 863 w 2298"/>
                <a:gd name="T3" fmla="*/ 330 h 1424"/>
                <a:gd name="T4" fmla="*/ 690 w 2298"/>
                <a:gd name="T5" fmla="*/ 408 h 1424"/>
                <a:gd name="T6" fmla="*/ 537 w 2298"/>
                <a:gd name="T7" fmla="*/ 519 h 1424"/>
                <a:gd name="T8" fmla="*/ 408 w 2298"/>
                <a:gd name="T9" fmla="*/ 660 h 1424"/>
                <a:gd name="T10" fmla="*/ 310 w 2298"/>
                <a:gd name="T11" fmla="*/ 827 h 1424"/>
                <a:gd name="T12" fmla="*/ 485 w 2298"/>
                <a:gd name="T13" fmla="*/ 953 h 1424"/>
                <a:gd name="T14" fmla="*/ 678 w 2298"/>
                <a:gd name="T15" fmla="*/ 1044 h 1424"/>
                <a:gd name="T16" fmla="*/ 883 w 2298"/>
                <a:gd name="T17" fmla="*/ 1104 h 1424"/>
                <a:gd name="T18" fmla="*/ 1096 w 2298"/>
                <a:gd name="T19" fmla="*/ 1128 h 1424"/>
                <a:gd name="T20" fmla="*/ 1309 w 2298"/>
                <a:gd name="T21" fmla="*/ 1120 h 1424"/>
                <a:gd name="T22" fmla="*/ 1518 w 2298"/>
                <a:gd name="T23" fmla="*/ 1078 h 1424"/>
                <a:gd name="T24" fmla="*/ 1719 w 2298"/>
                <a:gd name="T25" fmla="*/ 1002 h 1424"/>
                <a:gd name="T26" fmla="*/ 1902 w 2298"/>
                <a:gd name="T27" fmla="*/ 895 h 1424"/>
                <a:gd name="T28" fmla="*/ 1942 w 2298"/>
                <a:gd name="T29" fmla="*/ 740 h 1424"/>
                <a:gd name="T30" fmla="*/ 1828 w 2298"/>
                <a:gd name="T31" fmla="*/ 587 h 1424"/>
                <a:gd name="T32" fmla="*/ 1687 w 2298"/>
                <a:gd name="T33" fmla="*/ 459 h 1424"/>
                <a:gd name="T34" fmla="*/ 1524 w 2298"/>
                <a:gd name="T35" fmla="*/ 364 h 1424"/>
                <a:gd name="T36" fmla="*/ 1343 w 2298"/>
                <a:gd name="T37" fmla="*/ 304 h 1424"/>
                <a:gd name="T38" fmla="*/ 1148 w 2298"/>
                <a:gd name="T39" fmla="*/ 285 h 1424"/>
                <a:gd name="T40" fmla="*/ 1257 w 2298"/>
                <a:gd name="T41" fmla="*/ 4 h 1424"/>
                <a:gd name="T42" fmla="*/ 1470 w 2298"/>
                <a:gd name="T43" fmla="*/ 44 h 1424"/>
                <a:gd name="T44" fmla="*/ 1667 w 2298"/>
                <a:gd name="T45" fmla="*/ 117 h 1424"/>
                <a:gd name="T46" fmla="*/ 1850 w 2298"/>
                <a:gd name="T47" fmla="*/ 225 h 1424"/>
                <a:gd name="T48" fmla="*/ 2010 w 2298"/>
                <a:gd name="T49" fmla="*/ 362 h 1424"/>
                <a:gd name="T50" fmla="*/ 2145 w 2298"/>
                <a:gd name="T51" fmla="*/ 527 h 1424"/>
                <a:gd name="T52" fmla="*/ 2250 w 2298"/>
                <a:gd name="T53" fmla="*/ 716 h 1424"/>
                <a:gd name="T54" fmla="*/ 2298 w 2298"/>
                <a:gd name="T55" fmla="*/ 849 h 1424"/>
                <a:gd name="T56" fmla="*/ 2290 w 2298"/>
                <a:gd name="T57" fmla="*/ 913 h 1424"/>
                <a:gd name="T58" fmla="*/ 2256 w 2298"/>
                <a:gd name="T59" fmla="*/ 967 h 1424"/>
                <a:gd name="T60" fmla="*/ 2069 w 2298"/>
                <a:gd name="T61" fmla="*/ 1128 h 1424"/>
                <a:gd name="T62" fmla="*/ 1860 w 2298"/>
                <a:gd name="T63" fmla="*/ 1255 h 1424"/>
                <a:gd name="T64" fmla="*/ 1635 w 2298"/>
                <a:gd name="T65" fmla="*/ 1348 h 1424"/>
                <a:gd name="T66" fmla="*/ 1397 w 2298"/>
                <a:gd name="T67" fmla="*/ 1404 h 1424"/>
                <a:gd name="T68" fmla="*/ 1148 w 2298"/>
                <a:gd name="T69" fmla="*/ 1424 h 1424"/>
                <a:gd name="T70" fmla="*/ 901 w 2298"/>
                <a:gd name="T71" fmla="*/ 1404 h 1424"/>
                <a:gd name="T72" fmla="*/ 663 w 2298"/>
                <a:gd name="T73" fmla="*/ 1348 h 1424"/>
                <a:gd name="T74" fmla="*/ 438 w 2298"/>
                <a:gd name="T75" fmla="*/ 1255 h 1424"/>
                <a:gd name="T76" fmla="*/ 229 w 2298"/>
                <a:gd name="T77" fmla="*/ 1128 h 1424"/>
                <a:gd name="T78" fmla="*/ 40 w 2298"/>
                <a:gd name="T79" fmla="*/ 967 h 1424"/>
                <a:gd name="T80" fmla="*/ 6 w 2298"/>
                <a:gd name="T81" fmla="*/ 913 h 1424"/>
                <a:gd name="T82" fmla="*/ 0 w 2298"/>
                <a:gd name="T83" fmla="*/ 849 h 1424"/>
                <a:gd name="T84" fmla="*/ 48 w 2298"/>
                <a:gd name="T85" fmla="*/ 716 h 1424"/>
                <a:gd name="T86" fmla="*/ 153 w 2298"/>
                <a:gd name="T87" fmla="*/ 527 h 1424"/>
                <a:gd name="T88" fmla="*/ 288 w 2298"/>
                <a:gd name="T89" fmla="*/ 362 h 1424"/>
                <a:gd name="T90" fmla="*/ 448 w 2298"/>
                <a:gd name="T91" fmla="*/ 225 h 1424"/>
                <a:gd name="T92" fmla="*/ 629 w 2298"/>
                <a:gd name="T93" fmla="*/ 117 h 1424"/>
                <a:gd name="T94" fmla="*/ 828 w 2298"/>
                <a:gd name="T95" fmla="*/ 44 h 1424"/>
                <a:gd name="T96" fmla="*/ 1039 w 2298"/>
                <a:gd name="T97" fmla="*/ 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298" h="1424">
                  <a:moveTo>
                    <a:pt x="1148" y="285"/>
                  </a:moveTo>
                  <a:lnTo>
                    <a:pt x="1051" y="288"/>
                  </a:lnTo>
                  <a:lnTo>
                    <a:pt x="955" y="304"/>
                  </a:lnTo>
                  <a:lnTo>
                    <a:pt x="863" y="330"/>
                  </a:lnTo>
                  <a:lnTo>
                    <a:pt x="774" y="364"/>
                  </a:lnTo>
                  <a:lnTo>
                    <a:pt x="690" y="408"/>
                  </a:lnTo>
                  <a:lnTo>
                    <a:pt x="611" y="459"/>
                  </a:lnTo>
                  <a:lnTo>
                    <a:pt x="537" y="519"/>
                  </a:lnTo>
                  <a:lnTo>
                    <a:pt x="470" y="587"/>
                  </a:lnTo>
                  <a:lnTo>
                    <a:pt x="408" y="660"/>
                  </a:lnTo>
                  <a:lnTo>
                    <a:pt x="354" y="740"/>
                  </a:lnTo>
                  <a:lnTo>
                    <a:pt x="310" y="827"/>
                  </a:lnTo>
                  <a:lnTo>
                    <a:pt x="396" y="895"/>
                  </a:lnTo>
                  <a:lnTo>
                    <a:pt x="485" y="953"/>
                  </a:lnTo>
                  <a:lnTo>
                    <a:pt x="579" y="1002"/>
                  </a:lnTo>
                  <a:lnTo>
                    <a:pt x="678" y="1044"/>
                  </a:lnTo>
                  <a:lnTo>
                    <a:pt x="780" y="1078"/>
                  </a:lnTo>
                  <a:lnTo>
                    <a:pt x="883" y="1104"/>
                  </a:lnTo>
                  <a:lnTo>
                    <a:pt x="989" y="1120"/>
                  </a:lnTo>
                  <a:lnTo>
                    <a:pt x="1096" y="1128"/>
                  </a:lnTo>
                  <a:lnTo>
                    <a:pt x="1202" y="1128"/>
                  </a:lnTo>
                  <a:lnTo>
                    <a:pt x="1309" y="1120"/>
                  </a:lnTo>
                  <a:lnTo>
                    <a:pt x="1415" y="1104"/>
                  </a:lnTo>
                  <a:lnTo>
                    <a:pt x="1518" y="1078"/>
                  </a:lnTo>
                  <a:lnTo>
                    <a:pt x="1620" y="1044"/>
                  </a:lnTo>
                  <a:lnTo>
                    <a:pt x="1719" y="1002"/>
                  </a:lnTo>
                  <a:lnTo>
                    <a:pt x="1813" y="953"/>
                  </a:lnTo>
                  <a:lnTo>
                    <a:pt x="1902" y="895"/>
                  </a:lnTo>
                  <a:lnTo>
                    <a:pt x="1988" y="827"/>
                  </a:lnTo>
                  <a:lnTo>
                    <a:pt x="1942" y="740"/>
                  </a:lnTo>
                  <a:lnTo>
                    <a:pt x="1890" y="660"/>
                  </a:lnTo>
                  <a:lnTo>
                    <a:pt x="1828" y="587"/>
                  </a:lnTo>
                  <a:lnTo>
                    <a:pt x="1761" y="519"/>
                  </a:lnTo>
                  <a:lnTo>
                    <a:pt x="1687" y="459"/>
                  </a:lnTo>
                  <a:lnTo>
                    <a:pt x="1608" y="408"/>
                  </a:lnTo>
                  <a:lnTo>
                    <a:pt x="1524" y="364"/>
                  </a:lnTo>
                  <a:lnTo>
                    <a:pt x="1435" y="330"/>
                  </a:lnTo>
                  <a:lnTo>
                    <a:pt x="1343" y="304"/>
                  </a:lnTo>
                  <a:lnTo>
                    <a:pt x="1248" y="288"/>
                  </a:lnTo>
                  <a:lnTo>
                    <a:pt x="1148" y="285"/>
                  </a:lnTo>
                  <a:close/>
                  <a:moveTo>
                    <a:pt x="1148" y="0"/>
                  </a:moveTo>
                  <a:lnTo>
                    <a:pt x="1257" y="4"/>
                  </a:lnTo>
                  <a:lnTo>
                    <a:pt x="1365" y="18"/>
                  </a:lnTo>
                  <a:lnTo>
                    <a:pt x="1470" y="44"/>
                  </a:lnTo>
                  <a:lnTo>
                    <a:pt x="1572" y="76"/>
                  </a:lnTo>
                  <a:lnTo>
                    <a:pt x="1667" y="117"/>
                  </a:lnTo>
                  <a:lnTo>
                    <a:pt x="1761" y="167"/>
                  </a:lnTo>
                  <a:lnTo>
                    <a:pt x="1850" y="225"/>
                  </a:lnTo>
                  <a:lnTo>
                    <a:pt x="1932" y="290"/>
                  </a:lnTo>
                  <a:lnTo>
                    <a:pt x="2010" y="362"/>
                  </a:lnTo>
                  <a:lnTo>
                    <a:pt x="2081" y="442"/>
                  </a:lnTo>
                  <a:lnTo>
                    <a:pt x="2145" y="527"/>
                  </a:lnTo>
                  <a:lnTo>
                    <a:pt x="2203" y="619"/>
                  </a:lnTo>
                  <a:lnTo>
                    <a:pt x="2250" y="716"/>
                  </a:lnTo>
                  <a:lnTo>
                    <a:pt x="2290" y="819"/>
                  </a:lnTo>
                  <a:lnTo>
                    <a:pt x="2298" y="849"/>
                  </a:lnTo>
                  <a:lnTo>
                    <a:pt x="2298" y="881"/>
                  </a:lnTo>
                  <a:lnTo>
                    <a:pt x="2290" y="913"/>
                  </a:lnTo>
                  <a:lnTo>
                    <a:pt x="2276" y="941"/>
                  </a:lnTo>
                  <a:lnTo>
                    <a:pt x="2256" y="967"/>
                  </a:lnTo>
                  <a:lnTo>
                    <a:pt x="2165" y="1050"/>
                  </a:lnTo>
                  <a:lnTo>
                    <a:pt x="2069" y="1128"/>
                  </a:lnTo>
                  <a:lnTo>
                    <a:pt x="1966" y="1195"/>
                  </a:lnTo>
                  <a:lnTo>
                    <a:pt x="1860" y="1255"/>
                  </a:lnTo>
                  <a:lnTo>
                    <a:pt x="1749" y="1307"/>
                  </a:lnTo>
                  <a:lnTo>
                    <a:pt x="1635" y="1348"/>
                  </a:lnTo>
                  <a:lnTo>
                    <a:pt x="1516" y="1380"/>
                  </a:lnTo>
                  <a:lnTo>
                    <a:pt x="1397" y="1404"/>
                  </a:lnTo>
                  <a:lnTo>
                    <a:pt x="1273" y="1420"/>
                  </a:lnTo>
                  <a:lnTo>
                    <a:pt x="1148" y="1424"/>
                  </a:lnTo>
                  <a:lnTo>
                    <a:pt x="1025" y="1420"/>
                  </a:lnTo>
                  <a:lnTo>
                    <a:pt x="901" y="1404"/>
                  </a:lnTo>
                  <a:lnTo>
                    <a:pt x="780" y="1380"/>
                  </a:lnTo>
                  <a:lnTo>
                    <a:pt x="663" y="1348"/>
                  </a:lnTo>
                  <a:lnTo>
                    <a:pt x="549" y="1307"/>
                  </a:lnTo>
                  <a:lnTo>
                    <a:pt x="438" y="1255"/>
                  </a:lnTo>
                  <a:lnTo>
                    <a:pt x="332" y="1195"/>
                  </a:lnTo>
                  <a:lnTo>
                    <a:pt x="229" y="1128"/>
                  </a:lnTo>
                  <a:lnTo>
                    <a:pt x="131" y="1050"/>
                  </a:lnTo>
                  <a:lnTo>
                    <a:pt x="40" y="967"/>
                  </a:lnTo>
                  <a:lnTo>
                    <a:pt x="20" y="941"/>
                  </a:lnTo>
                  <a:lnTo>
                    <a:pt x="6" y="913"/>
                  </a:lnTo>
                  <a:lnTo>
                    <a:pt x="0" y="881"/>
                  </a:lnTo>
                  <a:lnTo>
                    <a:pt x="0" y="849"/>
                  </a:lnTo>
                  <a:lnTo>
                    <a:pt x="6" y="819"/>
                  </a:lnTo>
                  <a:lnTo>
                    <a:pt x="48" y="716"/>
                  </a:lnTo>
                  <a:lnTo>
                    <a:pt x="95" y="619"/>
                  </a:lnTo>
                  <a:lnTo>
                    <a:pt x="153" y="527"/>
                  </a:lnTo>
                  <a:lnTo>
                    <a:pt x="217" y="442"/>
                  </a:lnTo>
                  <a:lnTo>
                    <a:pt x="288" y="362"/>
                  </a:lnTo>
                  <a:lnTo>
                    <a:pt x="364" y="290"/>
                  </a:lnTo>
                  <a:lnTo>
                    <a:pt x="448" y="225"/>
                  </a:lnTo>
                  <a:lnTo>
                    <a:pt x="535" y="167"/>
                  </a:lnTo>
                  <a:lnTo>
                    <a:pt x="629" y="117"/>
                  </a:lnTo>
                  <a:lnTo>
                    <a:pt x="726" y="76"/>
                  </a:lnTo>
                  <a:lnTo>
                    <a:pt x="828" y="44"/>
                  </a:lnTo>
                  <a:lnTo>
                    <a:pt x="933" y="18"/>
                  </a:lnTo>
                  <a:lnTo>
                    <a:pt x="1039" y="4"/>
                  </a:lnTo>
                  <a:lnTo>
                    <a:pt x="114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Segoe UI"/>
              </a:endParaRPr>
            </a:p>
          </p:txBody>
        </p:sp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42242A89-E6CD-42F8-9119-434DD604F5ED}"/>
              </a:ext>
            </a:extLst>
          </p:cNvPr>
          <p:cNvGrpSpPr/>
          <p:nvPr/>
        </p:nvGrpSpPr>
        <p:grpSpPr>
          <a:xfrm>
            <a:off x="5409007" y="4818069"/>
            <a:ext cx="325518" cy="339716"/>
            <a:chOff x="6205538" y="769938"/>
            <a:chExt cx="4986338" cy="5203826"/>
          </a:xfrm>
          <a:solidFill>
            <a:schemeClr val="bg1"/>
          </a:solidFill>
        </p:grpSpPr>
        <p:sp>
          <p:nvSpPr>
            <p:cNvPr id="150" name="Freeform 188">
              <a:extLst>
                <a:ext uri="{FF2B5EF4-FFF2-40B4-BE49-F238E27FC236}">
                  <a16:creationId xmlns:a16="http://schemas.microsoft.com/office/drawing/2014/main" id="{E5BAEC6B-A23E-4A9C-A29A-2F2034459AB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58163" y="769938"/>
              <a:ext cx="1082675" cy="1084263"/>
            </a:xfrm>
            <a:custGeom>
              <a:avLst/>
              <a:gdLst>
                <a:gd name="T0" fmla="*/ 616 w 1366"/>
                <a:gd name="T1" fmla="*/ 279 h 1365"/>
                <a:gd name="T2" fmla="*/ 495 w 1366"/>
                <a:gd name="T3" fmla="*/ 319 h 1365"/>
                <a:gd name="T4" fmla="*/ 393 w 1366"/>
                <a:gd name="T5" fmla="*/ 395 h 1365"/>
                <a:gd name="T6" fmla="*/ 319 w 1366"/>
                <a:gd name="T7" fmla="*/ 494 h 1365"/>
                <a:gd name="T8" fmla="*/ 277 w 1366"/>
                <a:gd name="T9" fmla="*/ 618 h 1365"/>
                <a:gd name="T10" fmla="*/ 277 w 1366"/>
                <a:gd name="T11" fmla="*/ 749 h 1365"/>
                <a:gd name="T12" fmla="*/ 319 w 1366"/>
                <a:gd name="T13" fmla="*/ 871 h 1365"/>
                <a:gd name="T14" fmla="*/ 393 w 1366"/>
                <a:gd name="T15" fmla="*/ 973 h 1365"/>
                <a:gd name="T16" fmla="*/ 495 w 1366"/>
                <a:gd name="T17" fmla="*/ 1046 h 1365"/>
                <a:gd name="T18" fmla="*/ 616 w 1366"/>
                <a:gd name="T19" fmla="*/ 1088 h 1365"/>
                <a:gd name="T20" fmla="*/ 748 w 1366"/>
                <a:gd name="T21" fmla="*/ 1088 h 1365"/>
                <a:gd name="T22" fmla="*/ 869 w 1366"/>
                <a:gd name="T23" fmla="*/ 1046 h 1365"/>
                <a:gd name="T24" fmla="*/ 971 w 1366"/>
                <a:gd name="T25" fmla="*/ 973 h 1365"/>
                <a:gd name="T26" fmla="*/ 1047 w 1366"/>
                <a:gd name="T27" fmla="*/ 871 h 1365"/>
                <a:gd name="T28" fmla="*/ 1087 w 1366"/>
                <a:gd name="T29" fmla="*/ 749 h 1365"/>
                <a:gd name="T30" fmla="*/ 1087 w 1366"/>
                <a:gd name="T31" fmla="*/ 618 h 1365"/>
                <a:gd name="T32" fmla="*/ 1047 w 1366"/>
                <a:gd name="T33" fmla="*/ 494 h 1365"/>
                <a:gd name="T34" fmla="*/ 971 w 1366"/>
                <a:gd name="T35" fmla="*/ 395 h 1365"/>
                <a:gd name="T36" fmla="*/ 869 w 1366"/>
                <a:gd name="T37" fmla="*/ 319 h 1365"/>
                <a:gd name="T38" fmla="*/ 748 w 1366"/>
                <a:gd name="T39" fmla="*/ 279 h 1365"/>
                <a:gd name="T40" fmla="*/ 682 w 1366"/>
                <a:gd name="T41" fmla="*/ 0 h 1365"/>
                <a:gd name="T42" fmla="*/ 863 w 1366"/>
                <a:gd name="T43" fmla="*/ 24 h 1365"/>
                <a:gd name="T44" fmla="*/ 1027 w 1366"/>
                <a:gd name="T45" fmla="*/ 94 h 1365"/>
                <a:gd name="T46" fmla="*/ 1164 w 1366"/>
                <a:gd name="T47" fmla="*/ 201 h 1365"/>
                <a:gd name="T48" fmla="*/ 1272 w 1366"/>
                <a:gd name="T49" fmla="*/ 339 h 1365"/>
                <a:gd name="T50" fmla="*/ 1340 w 1366"/>
                <a:gd name="T51" fmla="*/ 502 h 1365"/>
                <a:gd name="T52" fmla="*/ 1366 w 1366"/>
                <a:gd name="T53" fmla="*/ 684 h 1365"/>
                <a:gd name="T54" fmla="*/ 1340 w 1366"/>
                <a:gd name="T55" fmla="*/ 865 h 1365"/>
                <a:gd name="T56" fmla="*/ 1272 w 1366"/>
                <a:gd name="T57" fmla="*/ 1029 h 1365"/>
                <a:gd name="T58" fmla="*/ 1164 w 1366"/>
                <a:gd name="T59" fmla="*/ 1166 h 1365"/>
                <a:gd name="T60" fmla="*/ 1027 w 1366"/>
                <a:gd name="T61" fmla="*/ 1274 h 1365"/>
                <a:gd name="T62" fmla="*/ 863 w 1366"/>
                <a:gd name="T63" fmla="*/ 1341 h 1365"/>
                <a:gd name="T64" fmla="*/ 682 w 1366"/>
                <a:gd name="T65" fmla="*/ 1365 h 1365"/>
                <a:gd name="T66" fmla="*/ 501 w 1366"/>
                <a:gd name="T67" fmla="*/ 1341 h 1365"/>
                <a:gd name="T68" fmla="*/ 337 w 1366"/>
                <a:gd name="T69" fmla="*/ 1274 h 1365"/>
                <a:gd name="T70" fmla="*/ 200 w 1366"/>
                <a:gd name="T71" fmla="*/ 1166 h 1365"/>
                <a:gd name="T72" fmla="*/ 92 w 1366"/>
                <a:gd name="T73" fmla="*/ 1029 h 1365"/>
                <a:gd name="T74" fmla="*/ 24 w 1366"/>
                <a:gd name="T75" fmla="*/ 865 h 1365"/>
                <a:gd name="T76" fmla="*/ 0 w 1366"/>
                <a:gd name="T77" fmla="*/ 684 h 1365"/>
                <a:gd name="T78" fmla="*/ 24 w 1366"/>
                <a:gd name="T79" fmla="*/ 502 h 1365"/>
                <a:gd name="T80" fmla="*/ 92 w 1366"/>
                <a:gd name="T81" fmla="*/ 339 h 1365"/>
                <a:gd name="T82" fmla="*/ 200 w 1366"/>
                <a:gd name="T83" fmla="*/ 201 h 1365"/>
                <a:gd name="T84" fmla="*/ 337 w 1366"/>
                <a:gd name="T85" fmla="*/ 94 h 1365"/>
                <a:gd name="T86" fmla="*/ 501 w 1366"/>
                <a:gd name="T87" fmla="*/ 24 h 1365"/>
                <a:gd name="T88" fmla="*/ 682 w 1366"/>
                <a:gd name="T89" fmla="*/ 0 h 1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366" h="1365">
                  <a:moveTo>
                    <a:pt x="682" y="273"/>
                  </a:moveTo>
                  <a:lnTo>
                    <a:pt x="616" y="279"/>
                  </a:lnTo>
                  <a:lnTo>
                    <a:pt x="552" y="295"/>
                  </a:lnTo>
                  <a:lnTo>
                    <a:pt x="495" y="319"/>
                  </a:lnTo>
                  <a:lnTo>
                    <a:pt x="441" y="353"/>
                  </a:lnTo>
                  <a:lnTo>
                    <a:pt x="393" y="395"/>
                  </a:lnTo>
                  <a:lnTo>
                    <a:pt x="351" y="441"/>
                  </a:lnTo>
                  <a:lnTo>
                    <a:pt x="319" y="494"/>
                  </a:lnTo>
                  <a:lnTo>
                    <a:pt x="293" y="554"/>
                  </a:lnTo>
                  <a:lnTo>
                    <a:pt x="277" y="618"/>
                  </a:lnTo>
                  <a:lnTo>
                    <a:pt x="273" y="684"/>
                  </a:lnTo>
                  <a:lnTo>
                    <a:pt x="277" y="749"/>
                  </a:lnTo>
                  <a:lnTo>
                    <a:pt x="293" y="813"/>
                  </a:lnTo>
                  <a:lnTo>
                    <a:pt x="319" y="871"/>
                  </a:lnTo>
                  <a:lnTo>
                    <a:pt x="351" y="925"/>
                  </a:lnTo>
                  <a:lnTo>
                    <a:pt x="393" y="973"/>
                  </a:lnTo>
                  <a:lnTo>
                    <a:pt x="441" y="1015"/>
                  </a:lnTo>
                  <a:lnTo>
                    <a:pt x="495" y="1046"/>
                  </a:lnTo>
                  <a:lnTo>
                    <a:pt x="552" y="1072"/>
                  </a:lnTo>
                  <a:lnTo>
                    <a:pt x="616" y="1088"/>
                  </a:lnTo>
                  <a:lnTo>
                    <a:pt x="682" y="1092"/>
                  </a:lnTo>
                  <a:lnTo>
                    <a:pt x="748" y="1088"/>
                  </a:lnTo>
                  <a:lnTo>
                    <a:pt x="812" y="1072"/>
                  </a:lnTo>
                  <a:lnTo>
                    <a:pt x="869" y="1046"/>
                  </a:lnTo>
                  <a:lnTo>
                    <a:pt x="923" y="1015"/>
                  </a:lnTo>
                  <a:lnTo>
                    <a:pt x="971" y="973"/>
                  </a:lnTo>
                  <a:lnTo>
                    <a:pt x="1013" y="925"/>
                  </a:lnTo>
                  <a:lnTo>
                    <a:pt x="1047" y="871"/>
                  </a:lnTo>
                  <a:lnTo>
                    <a:pt x="1071" y="813"/>
                  </a:lnTo>
                  <a:lnTo>
                    <a:pt x="1087" y="749"/>
                  </a:lnTo>
                  <a:lnTo>
                    <a:pt x="1093" y="684"/>
                  </a:lnTo>
                  <a:lnTo>
                    <a:pt x="1087" y="618"/>
                  </a:lnTo>
                  <a:lnTo>
                    <a:pt x="1071" y="554"/>
                  </a:lnTo>
                  <a:lnTo>
                    <a:pt x="1047" y="494"/>
                  </a:lnTo>
                  <a:lnTo>
                    <a:pt x="1013" y="441"/>
                  </a:lnTo>
                  <a:lnTo>
                    <a:pt x="971" y="395"/>
                  </a:lnTo>
                  <a:lnTo>
                    <a:pt x="923" y="353"/>
                  </a:lnTo>
                  <a:lnTo>
                    <a:pt x="869" y="319"/>
                  </a:lnTo>
                  <a:lnTo>
                    <a:pt x="812" y="295"/>
                  </a:lnTo>
                  <a:lnTo>
                    <a:pt x="748" y="279"/>
                  </a:lnTo>
                  <a:lnTo>
                    <a:pt x="682" y="273"/>
                  </a:lnTo>
                  <a:close/>
                  <a:moveTo>
                    <a:pt x="682" y="0"/>
                  </a:moveTo>
                  <a:lnTo>
                    <a:pt x="776" y="6"/>
                  </a:lnTo>
                  <a:lnTo>
                    <a:pt x="863" y="24"/>
                  </a:lnTo>
                  <a:lnTo>
                    <a:pt x="947" y="54"/>
                  </a:lnTo>
                  <a:lnTo>
                    <a:pt x="1027" y="94"/>
                  </a:lnTo>
                  <a:lnTo>
                    <a:pt x="1099" y="144"/>
                  </a:lnTo>
                  <a:lnTo>
                    <a:pt x="1164" y="201"/>
                  </a:lnTo>
                  <a:lnTo>
                    <a:pt x="1222" y="267"/>
                  </a:lnTo>
                  <a:lnTo>
                    <a:pt x="1272" y="339"/>
                  </a:lnTo>
                  <a:lnTo>
                    <a:pt x="1312" y="419"/>
                  </a:lnTo>
                  <a:lnTo>
                    <a:pt x="1340" y="502"/>
                  </a:lnTo>
                  <a:lnTo>
                    <a:pt x="1360" y="590"/>
                  </a:lnTo>
                  <a:lnTo>
                    <a:pt x="1366" y="684"/>
                  </a:lnTo>
                  <a:lnTo>
                    <a:pt x="1360" y="775"/>
                  </a:lnTo>
                  <a:lnTo>
                    <a:pt x="1340" y="865"/>
                  </a:lnTo>
                  <a:lnTo>
                    <a:pt x="1312" y="949"/>
                  </a:lnTo>
                  <a:lnTo>
                    <a:pt x="1272" y="1029"/>
                  </a:lnTo>
                  <a:lnTo>
                    <a:pt x="1222" y="1100"/>
                  </a:lnTo>
                  <a:lnTo>
                    <a:pt x="1164" y="1166"/>
                  </a:lnTo>
                  <a:lnTo>
                    <a:pt x="1099" y="1224"/>
                  </a:lnTo>
                  <a:lnTo>
                    <a:pt x="1027" y="1274"/>
                  </a:lnTo>
                  <a:lnTo>
                    <a:pt x="947" y="1312"/>
                  </a:lnTo>
                  <a:lnTo>
                    <a:pt x="863" y="1341"/>
                  </a:lnTo>
                  <a:lnTo>
                    <a:pt x="776" y="1359"/>
                  </a:lnTo>
                  <a:lnTo>
                    <a:pt x="682" y="1365"/>
                  </a:lnTo>
                  <a:lnTo>
                    <a:pt x="590" y="1359"/>
                  </a:lnTo>
                  <a:lnTo>
                    <a:pt x="501" y="1341"/>
                  </a:lnTo>
                  <a:lnTo>
                    <a:pt x="417" y="1312"/>
                  </a:lnTo>
                  <a:lnTo>
                    <a:pt x="337" y="1274"/>
                  </a:lnTo>
                  <a:lnTo>
                    <a:pt x="265" y="1224"/>
                  </a:lnTo>
                  <a:lnTo>
                    <a:pt x="200" y="1166"/>
                  </a:lnTo>
                  <a:lnTo>
                    <a:pt x="142" y="1100"/>
                  </a:lnTo>
                  <a:lnTo>
                    <a:pt x="92" y="1029"/>
                  </a:lnTo>
                  <a:lnTo>
                    <a:pt x="54" y="949"/>
                  </a:lnTo>
                  <a:lnTo>
                    <a:pt x="24" y="865"/>
                  </a:lnTo>
                  <a:lnTo>
                    <a:pt x="6" y="775"/>
                  </a:lnTo>
                  <a:lnTo>
                    <a:pt x="0" y="684"/>
                  </a:lnTo>
                  <a:lnTo>
                    <a:pt x="6" y="590"/>
                  </a:lnTo>
                  <a:lnTo>
                    <a:pt x="24" y="502"/>
                  </a:lnTo>
                  <a:lnTo>
                    <a:pt x="54" y="419"/>
                  </a:lnTo>
                  <a:lnTo>
                    <a:pt x="92" y="339"/>
                  </a:lnTo>
                  <a:lnTo>
                    <a:pt x="142" y="267"/>
                  </a:lnTo>
                  <a:lnTo>
                    <a:pt x="200" y="201"/>
                  </a:lnTo>
                  <a:lnTo>
                    <a:pt x="265" y="144"/>
                  </a:lnTo>
                  <a:lnTo>
                    <a:pt x="337" y="94"/>
                  </a:lnTo>
                  <a:lnTo>
                    <a:pt x="417" y="54"/>
                  </a:lnTo>
                  <a:lnTo>
                    <a:pt x="501" y="24"/>
                  </a:lnTo>
                  <a:lnTo>
                    <a:pt x="590" y="6"/>
                  </a:lnTo>
                  <a:lnTo>
                    <a:pt x="6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Segoe UI"/>
              </a:endParaRPr>
            </a:p>
          </p:txBody>
        </p:sp>
        <p:sp>
          <p:nvSpPr>
            <p:cNvPr id="151" name="Freeform 189">
              <a:extLst>
                <a:ext uri="{FF2B5EF4-FFF2-40B4-BE49-F238E27FC236}">
                  <a16:creationId xmlns:a16="http://schemas.microsoft.com/office/drawing/2014/main" id="{E145D9B6-8F02-4272-9460-7CB5CE059B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23188" y="1636713"/>
              <a:ext cx="1951038" cy="1085850"/>
            </a:xfrm>
            <a:custGeom>
              <a:avLst/>
              <a:gdLst>
                <a:gd name="T0" fmla="*/ 1120 w 2460"/>
                <a:gd name="T1" fmla="*/ 279 h 1368"/>
                <a:gd name="T2" fmla="*/ 913 w 2460"/>
                <a:gd name="T3" fmla="*/ 327 h 1368"/>
                <a:gd name="T4" fmla="*/ 726 w 2460"/>
                <a:gd name="T5" fmla="*/ 419 h 1368"/>
                <a:gd name="T6" fmla="*/ 564 w 2460"/>
                <a:gd name="T7" fmla="*/ 545 h 1368"/>
                <a:gd name="T8" fmla="*/ 433 w 2460"/>
                <a:gd name="T9" fmla="*/ 704 h 1368"/>
                <a:gd name="T10" fmla="*/ 337 w 2460"/>
                <a:gd name="T11" fmla="*/ 889 h 1368"/>
                <a:gd name="T12" fmla="*/ 283 w 2460"/>
                <a:gd name="T13" fmla="*/ 1093 h 1368"/>
                <a:gd name="T14" fmla="*/ 2155 w 2460"/>
                <a:gd name="T15" fmla="*/ 989 h 1368"/>
                <a:gd name="T16" fmla="*/ 2081 w 2460"/>
                <a:gd name="T17" fmla="*/ 794 h 1368"/>
                <a:gd name="T18" fmla="*/ 1967 w 2460"/>
                <a:gd name="T19" fmla="*/ 620 h 1368"/>
                <a:gd name="T20" fmla="*/ 1820 w 2460"/>
                <a:gd name="T21" fmla="*/ 477 h 1368"/>
                <a:gd name="T22" fmla="*/ 1643 w 2460"/>
                <a:gd name="T23" fmla="*/ 369 h 1368"/>
                <a:gd name="T24" fmla="*/ 1445 w 2460"/>
                <a:gd name="T25" fmla="*/ 299 h 1368"/>
                <a:gd name="T26" fmla="*/ 1230 w 2460"/>
                <a:gd name="T27" fmla="*/ 273 h 1368"/>
                <a:gd name="T28" fmla="*/ 1356 w 2460"/>
                <a:gd name="T29" fmla="*/ 8 h 1368"/>
                <a:gd name="T30" fmla="*/ 1595 w 2460"/>
                <a:gd name="T31" fmla="*/ 56 h 1368"/>
                <a:gd name="T32" fmla="*/ 1816 w 2460"/>
                <a:gd name="T33" fmla="*/ 150 h 1368"/>
                <a:gd name="T34" fmla="*/ 2011 w 2460"/>
                <a:gd name="T35" fmla="*/ 281 h 1368"/>
                <a:gd name="T36" fmla="*/ 2179 w 2460"/>
                <a:gd name="T37" fmla="*/ 449 h 1368"/>
                <a:gd name="T38" fmla="*/ 2310 w 2460"/>
                <a:gd name="T39" fmla="*/ 644 h 1368"/>
                <a:gd name="T40" fmla="*/ 2404 w 2460"/>
                <a:gd name="T41" fmla="*/ 865 h 1368"/>
                <a:gd name="T42" fmla="*/ 2454 w 2460"/>
                <a:gd name="T43" fmla="*/ 1105 h 1368"/>
                <a:gd name="T44" fmla="*/ 2454 w 2460"/>
                <a:gd name="T45" fmla="*/ 1266 h 1368"/>
                <a:gd name="T46" fmla="*/ 2420 w 2460"/>
                <a:gd name="T47" fmla="*/ 1326 h 1368"/>
                <a:gd name="T48" fmla="*/ 2358 w 2460"/>
                <a:gd name="T49" fmla="*/ 1362 h 1368"/>
                <a:gd name="T50" fmla="*/ 138 w 2460"/>
                <a:gd name="T51" fmla="*/ 1368 h 1368"/>
                <a:gd name="T52" fmla="*/ 68 w 2460"/>
                <a:gd name="T53" fmla="*/ 1348 h 1368"/>
                <a:gd name="T54" fmla="*/ 20 w 2460"/>
                <a:gd name="T55" fmla="*/ 1300 h 1368"/>
                <a:gd name="T56" fmla="*/ 0 w 2460"/>
                <a:gd name="T57" fmla="*/ 1230 h 1368"/>
                <a:gd name="T58" fmla="*/ 26 w 2460"/>
                <a:gd name="T59" fmla="*/ 983 h 1368"/>
                <a:gd name="T60" fmla="*/ 98 w 2460"/>
                <a:gd name="T61" fmla="*/ 752 h 1368"/>
                <a:gd name="T62" fmla="*/ 212 w 2460"/>
                <a:gd name="T63" fmla="*/ 543 h 1368"/>
                <a:gd name="T64" fmla="*/ 361 w 2460"/>
                <a:gd name="T65" fmla="*/ 361 h 1368"/>
                <a:gd name="T66" fmla="*/ 544 w 2460"/>
                <a:gd name="T67" fmla="*/ 212 h 1368"/>
                <a:gd name="T68" fmla="*/ 752 w 2460"/>
                <a:gd name="T69" fmla="*/ 98 h 1368"/>
                <a:gd name="T70" fmla="*/ 983 w 2460"/>
                <a:gd name="T71" fmla="*/ 26 h 1368"/>
                <a:gd name="T72" fmla="*/ 1230 w 2460"/>
                <a:gd name="T73" fmla="*/ 0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460" h="1368">
                  <a:moveTo>
                    <a:pt x="1230" y="273"/>
                  </a:moveTo>
                  <a:lnTo>
                    <a:pt x="1120" y="279"/>
                  </a:lnTo>
                  <a:lnTo>
                    <a:pt x="1015" y="299"/>
                  </a:lnTo>
                  <a:lnTo>
                    <a:pt x="913" y="327"/>
                  </a:lnTo>
                  <a:lnTo>
                    <a:pt x="817" y="369"/>
                  </a:lnTo>
                  <a:lnTo>
                    <a:pt x="726" y="419"/>
                  </a:lnTo>
                  <a:lnTo>
                    <a:pt x="642" y="477"/>
                  </a:lnTo>
                  <a:lnTo>
                    <a:pt x="564" y="545"/>
                  </a:lnTo>
                  <a:lnTo>
                    <a:pt x="495" y="620"/>
                  </a:lnTo>
                  <a:lnTo>
                    <a:pt x="433" y="704"/>
                  </a:lnTo>
                  <a:lnTo>
                    <a:pt x="381" y="794"/>
                  </a:lnTo>
                  <a:lnTo>
                    <a:pt x="337" y="889"/>
                  </a:lnTo>
                  <a:lnTo>
                    <a:pt x="305" y="989"/>
                  </a:lnTo>
                  <a:lnTo>
                    <a:pt x="283" y="1093"/>
                  </a:lnTo>
                  <a:lnTo>
                    <a:pt x="2177" y="1093"/>
                  </a:lnTo>
                  <a:lnTo>
                    <a:pt x="2155" y="989"/>
                  </a:lnTo>
                  <a:lnTo>
                    <a:pt x="2123" y="889"/>
                  </a:lnTo>
                  <a:lnTo>
                    <a:pt x="2081" y="794"/>
                  </a:lnTo>
                  <a:lnTo>
                    <a:pt x="2027" y="704"/>
                  </a:lnTo>
                  <a:lnTo>
                    <a:pt x="1967" y="620"/>
                  </a:lnTo>
                  <a:lnTo>
                    <a:pt x="1896" y="545"/>
                  </a:lnTo>
                  <a:lnTo>
                    <a:pt x="1820" y="477"/>
                  </a:lnTo>
                  <a:lnTo>
                    <a:pt x="1734" y="419"/>
                  </a:lnTo>
                  <a:lnTo>
                    <a:pt x="1643" y="369"/>
                  </a:lnTo>
                  <a:lnTo>
                    <a:pt x="1547" y="327"/>
                  </a:lnTo>
                  <a:lnTo>
                    <a:pt x="1445" y="299"/>
                  </a:lnTo>
                  <a:lnTo>
                    <a:pt x="1340" y="279"/>
                  </a:lnTo>
                  <a:lnTo>
                    <a:pt x="1230" y="273"/>
                  </a:lnTo>
                  <a:close/>
                  <a:moveTo>
                    <a:pt x="1230" y="0"/>
                  </a:moveTo>
                  <a:lnTo>
                    <a:pt x="1356" y="8"/>
                  </a:lnTo>
                  <a:lnTo>
                    <a:pt x="1477" y="26"/>
                  </a:lnTo>
                  <a:lnTo>
                    <a:pt x="1595" y="56"/>
                  </a:lnTo>
                  <a:lnTo>
                    <a:pt x="1708" y="98"/>
                  </a:lnTo>
                  <a:lnTo>
                    <a:pt x="1816" y="150"/>
                  </a:lnTo>
                  <a:lnTo>
                    <a:pt x="1918" y="212"/>
                  </a:lnTo>
                  <a:lnTo>
                    <a:pt x="2011" y="281"/>
                  </a:lnTo>
                  <a:lnTo>
                    <a:pt x="2099" y="361"/>
                  </a:lnTo>
                  <a:lnTo>
                    <a:pt x="2179" y="449"/>
                  </a:lnTo>
                  <a:lnTo>
                    <a:pt x="2248" y="543"/>
                  </a:lnTo>
                  <a:lnTo>
                    <a:pt x="2310" y="644"/>
                  </a:lnTo>
                  <a:lnTo>
                    <a:pt x="2362" y="752"/>
                  </a:lnTo>
                  <a:lnTo>
                    <a:pt x="2404" y="865"/>
                  </a:lnTo>
                  <a:lnTo>
                    <a:pt x="2434" y="983"/>
                  </a:lnTo>
                  <a:lnTo>
                    <a:pt x="2454" y="1105"/>
                  </a:lnTo>
                  <a:lnTo>
                    <a:pt x="2460" y="1230"/>
                  </a:lnTo>
                  <a:lnTo>
                    <a:pt x="2454" y="1266"/>
                  </a:lnTo>
                  <a:lnTo>
                    <a:pt x="2440" y="1300"/>
                  </a:lnTo>
                  <a:lnTo>
                    <a:pt x="2420" y="1326"/>
                  </a:lnTo>
                  <a:lnTo>
                    <a:pt x="2392" y="1348"/>
                  </a:lnTo>
                  <a:lnTo>
                    <a:pt x="2358" y="1362"/>
                  </a:lnTo>
                  <a:lnTo>
                    <a:pt x="2322" y="1368"/>
                  </a:lnTo>
                  <a:lnTo>
                    <a:pt x="138" y="1368"/>
                  </a:lnTo>
                  <a:lnTo>
                    <a:pt x="102" y="1362"/>
                  </a:lnTo>
                  <a:lnTo>
                    <a:pt x="68" y="1348"/>
                  </a:lnTo>
                  <a:lnTo>
                    <a:pt x="42" y="1326"/>
                  </a:lnTo>
                  <a:lnTo>
                    <a:pt x="20" y="1300"/>
                  </a:lnTo>
                  <a:lnTo>
                    <a:pt x="6" y="1266"/>
                  </a:lnTo>
                  <a:lnTo>
                    <a:pt x="0" y="1230"/>
                  </a:lnTo>
                  <a:lnTo>
                    <a:pt x="8" y="1105"/>
                  </a:lnTo>
                  <a:lnTo>
                    <a:pt x="26" y="983"/>
                  </a:lnTo>
                  <a:lnTo>
                    <a:pt x="56" y="865"/>
                  </a:lnTo>
                  <a:lnTo>
                    <a:pt x="98" y="752"/>
                  </a:lnTo>
                  <a:lnTo>
                    <a:pt x="150" y="644"/>
                  </a:lnTo>
                  <a:lnTo>
                    <a:pt x="212" y="543"/>
                  </a:lnTo>
                  <a:lnTo>
                    <a:pt x="281" y="449"/>
                  </a:lnTo>
                  <a:lnTo>
                    <a:pt x="361" y="361"/>
                  </a:lnTo>
                  <a:lnTo>
                    <a:pt x="449" y="281"/>
                  </a:lnTo>
                  <a:lnTo>
                    <a:pt x="544" y="212"/>
                  </a:lnTo>
                  <a:lnTo>
                    <a:pt x="644" y="150"/>
                  </a:lnTo>
                  <a:lnTo>
                    <a:pt x="752" y="98"/>
                  </a:lnTo>
                  <a:lnTo>
                    <a:pt x="865" y="56"/>
                  </a:lnTo>
                  <a:lnTo>
                    <a:pt x="983" y="26"/>
                  </a:lnTo>
                  <a:lnTo>
                    <a:pt x="1104" y="8"/>
                  </a:lnTo>
                  <a:lnTo>
                    <a:pt x="12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Segoe UI"/>
              </a:endParaRPr>
            </a:p>
          </p:txBody>
        </p:sp>
        <p:sp>
          <p:nvSpPr>
            <p:cNvPr id="152" name="Freeform 190">
              <a:extLst>
                <a:ext uri="{FF2B5EF4-FFF2-40B4-BE49-F238E27FC236}">
                  <a16:creationId xmlns:a16="http://schemas.microsoft.com/office/drawing/2014/main" id="{B87AFE63-5E9A-4FD0-BFFE-AAA753B70DB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38925" y="4022726"/>
              <a:ext cx="1084263" cy="1084263"/>
            </a:xfrm>
            <a:custGeom>
              <a:avLst/>
              <a:gdLst>
                <a:gd name="T0" fmla="*/ 618 w 1365"/>
                <a:gd name="T1" fmla="*/ 277 h 1366"/>
                <a:gd name="T2" fmla="*/ 496 w 1365"/>
                <a:gd name="T3" fmla="*/ 319 h 1366"/>
                <a:gd name="T4" fmla="*/ 395 w 1365"/>
                <a:gd name="T5" fmla="*/ 393 h 1366"/>
                <a:gd name="T6" fmla="*/ 319 w 1365"/>
                <a:gd name="T7" fmla="*/ 495 h 1366"/>
                <a:gd name="T8" fmla="*/ 279 w 1365"/>
                <a:gd name="T9" fmla="*/ 616 h 1366"/>
                <a:gd name="T10" fmla="*/ 279 w 1365"/>
                <a:gd name="T11" fmla="*/ 750 h 1366"/>
                <a:gd name="T12" fmla="*/ 319 w 1365"/>
                <a:gd name="T13" fmla="*/ 871 h 1366"/>
                <a:gd name="T14" fmla="*/ 395 w 1365"/>
                <a:gd name="T15" fmla="*/ 973 h 1366"/>
                <a:gd name="T16" fmla="*/ 496 w 1365"/>
                <a:gd name="T17" fmla="*/ 1047 h 1366"/>
                <a:gd name="T18" fmla="*/ 618 w 1365"/>
                <a:gd name="T19" fmla="*/ 1087 h 1366"/>
                <a:gd name="T20" fmla="*/ 749 w 1365"/>
                <a:gd name="T21" fmla="*/ 1087 h 1366"/>
                <a:gd name="T22" fmla="*/ 871 w 1365"/>
                <a:gd name="T23" fmla="*/ 1047 h 1366"/>
                <a:gd name="T24" fmla="*/ 973 w 1365"/>
                <a:gd name="T25" fmla="*/ 973 h 1366"/>
                <a:gd name="T26" fmla="*/ 1046 w 1365"/>
                <a:gd name="T27" fmla="*/ 871 h 1366"/>
                <a:gd name="T28" fmla="*/ 1088 w 1365"/>
                <a:gd name="T29" fmla="*/ 750 h 1366"/>
                <a:gd name="T30" fmla="*/ 1088 w 1365"/>
                <a:gd name="T31" fmla="*/ 616 h 1366"/>
                <a:gd name="T32" fmla="*/ 1046 w 1365"/>
                <a:gd name="T33" fmla="*/ 495 h 1366"/>
                <a:gd name="T34" fmla="*/ 973 w 1365"/>
                <a:gd name="T35" fmla="*/ 393 h 1366"/>
                <a:gd name="T36" fmla="*/ 871 w 1365"/>
                <a:gd name="T37" fmla="*/ 319 h 1366"/>
                <a:gd name="T38" fmla="*/ 749 w 1365"/>
                <a:gd name="T39" fmla="*/ 277 h 1366"/>
                <a:gd name="T40" fmla="*/ 684 w 1365"/>
                <a:gd name="T41" fmla="*/ 0 h 1366"/>
                <a:gd name="T42" fmla="*/ 865 w 1365"/>
                <a:gd name="T43" fmla="*/ 24 h 1366"/>
                <a:gd name="T44" fmla="*/ 1028 w 1365"/>
                <a:gd name="T45" fmla="*/ 94 h 1366"/>
                <a:gd name="T46" fmla="*/ 1166 w 1365"/>
                <a:gd name="T47" fmla="*/ 200 h 1366"/>
                <a:gd name="T48" fmla="*/ 1274 w 1365"/>
                <a:gd name="T49" fmla="*/ 339 h 1366"/>
                <a:gd name="T50" fmla="*/ 1341 w 1365"/>
                <a:gd name="T51" fmla="*/ 501 h 1366"/>
                <a:gd name="T52" fmla="*/ 1365 w 1365"/>
                <a:gd name="T53" fmla="*/ 682 h 1366"/>
                <a:gd name="T54" fmla="*/ 1341 w 1365"/>
                <a:gd name="T55" fmla="*/ 863 h 1366"/>
                <a:gd name="T56" fmla="*/ 1274 w 1365"/>
                <a:gd name="T57" fmla="*/ 1027 h 1366"/>
                <a:gd name="T58" fmla="*/ 1166 w 1365"/>
                <a:gd name="T59" fmla="*/ 1164 h 1366"/>
                <a:gd name="T60" fmla="*/ 1028 w 1365"/>
                <a:gd name="T61" fmla="*/ 1272 h 1366"/>
                <a:gd name="T62" fmla="*/ 865 w 1365"/>
                <a:gd name="T63" fmla="*/ 1342 h 1366"/>
                <a:gd name="T64" fmla="*/ 684 w 1365"/>
                <a:gd name="T65" fmla="*/ 1366 h 1366"/>
                <a:gd name="T66" fmla="*/ 502 w 1365"/>
                <a:gd name="T67" fmla="*/ 1342 h 1366"/>
                <a:gd name="T68" fmla="*/ 339 w 1365"/>
                <a:gd name="T69" fmla="*/ 1272 h 1366"/>
                <a:gd name="T70" fmla="*/ 201 w 1365"/>
                <a:gd name="T71" fmla="*/ 1164 h 1366"/>
                <a:gd name="T72" fmla="*/ 94 w 1365"/>
                <a:gd name="T73" fmla="*/ 1027 h 1366"/>
                <a:gd name="T74" fmla="*/ 26 w 1365"/>
                <a:gd name="T75" fmla="*/ 863 h 1366"/>
                <a:gd name="T76" fmla="*/ 0 w 1365"/>
                <a:gd name="T77" fmla="*/ 682 h 1366"/>
                <a:gd name="T78" fmla="*/ 26 w 1365"/>
                <a:gd name="T79" fmla="*/ 501 h 1366"/>
                <a:gd name="T80" fmla="*/ 94 w 1365"/>
                <a:gd name="T81" fmla="*/ 339 h 1366"/>
                <a:gd name="T82" fmla="*/ 201 w 1365"/>
                <a:gd name="T83" fmla="*/ 200 h 1366"/>
                <a:gd name="T84" fmla="*/ 339 w 1365"/>
                <a:gd name="T85" fmla="*/ 94 h 1366"/>
                <a:gd name="T86" fmla="*/ 502 w 1365"/>
                <a:gd name="T87" fmla="*/ 24 h 1366"/>
                <a:gd name="T88" fmla="*/ 684 w 1365"/>
                <a:gd name="T89" fmla="*/ 0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365" h="1366">
                  <a:moveTo>
                    <a:pt x="684" y="273"/>
                  </a:moveTo>
                  <a:lnTo>
                    <a:pt x="618" y="277"/>
                  </a:lnTo>
                  <a:lnTo>
                    <a:pt x="554" y="293"/>
                  </a:lnTo>
                  <a:lnTo>
                    <a:pt x="496" y="319"/>
                  </a:lnTo>
                  <a:lnTo>
                    <a:pt x="443" y="351"/>
                  </a:lnTo>
                  <a:lnTo>
                    <a:pt x="395" y="393"/>
                  </a:lnTo>
                  <a:lnTo>
                    <a:pt x="353" y="441"/>
                  </a:lnTo>
                  <a:lnTo>
                    <a:pt x="319" y="495"/>
                  </a:lnTo>
                  <a:lnTo>
                    <a:pt x="295" y="552"/>
                  </a:lnTo>
                  <a:lnTo>
                    <a:pt x="279" y="616"/>
                  </a:lnTo>
                  <a:lnTo>
                    <a:pt x="273" y="682"/>
                  </a:lnTo>
                  <a:lnTo>
                    <a:pt x="279" y="750"/>
                  </a:lnTo>
                  <a:lnTo>
                    <a:pt x="295" y="812"/>
                  </a:lnTo>
                  <a:lnTo>
                    <a:pt x="319" y="871"/>
                  </a:lnTo>
                  <a:lnTo>
                    <a:pt x="353" y="925"/>
                  </a:lnTo>
                  <a:lnTo>
                    <a:pt x="395" y="973"/>
                  </a:lnTo>
                  <a:lnTo>
                    <a:pt x="443" y="1013"/>
                  </a:lnTo>
                  <a:lnTo>
                    <a:pt x="496" y="1047"/>
                  </a:lnTo>
                  <a:lnTo>
                    <a:pt x="554" y="1071"/>
                  </a:lnTo>
                  <a:lnTo>
                    <a:pt x="618" y="1087"/>
                  </a:lnTo>
                  <a:lnTo>
                    <a:pt x="684" y="1093"/>
                  </a:lnTo>
                  <a:lnTo>
                    <a:pt x="749" y="1087"/>
                  </a:lnTo>
                  <a:lnTo>
                    <a:pt x="813" y="1071"/>
                  </a:lnTo>
                  <a:lnTo>
                    <a:pt x="871" y="1047"/>
                  </a:lnTo>
                  <a:lnTo>
                    <a:pt x="925" y="1013"/>
                  </a:lnTo>
                  <a:lnTo>
                    <a:pt x="973" y="973"/>
                  </a:lnTo>
                  <a:lnTo>
                    <a:pt x="1015" y="925"/>
                  </a:lnTo>
                  <a:lnTo>
                    <a:pt x="1046" y="871"/>
                  </a:lnTo>
                  <a:lnTo>
                    <a:pt x="1072" y="812"/>
                  </a:lnTo>
                  <a:lnTo>
                    <a:pt x="1088" y="750"/>
                  </a:lnTo>
                  <a:lnTo>
                    <a:pt x="1092" y="682"/>
                  </a:lnTo>
                  <a:lnTo>
                    <a:pt x="1088" y="616"/>
                  </a:lnTo>
                  <a:lnTo>
                    <a:pt x="1072" y="552"/>
                  </a:lnTo>
                  <a:lnTo>
                    <a:pt x="1046" y="495"/>
                  </a:lnTo>
                  <a:lnTo>
                    <a:pt x="1015" y="441"/>
                  </a:lnTo>
                  <a:lnTo>
                    <a:pt x="973" y="393"/>
                  </a:lnTo>
                  <a:lnTo>
                    <a:pt x="925" y="351"/>
                  </a:lnTo>
                  <a:lnTo>
                    <a:pt x="871" y="319"/>
                  </a:lnTo>
                  <a:lnTo>
                    <a:pt x="813" y="293"/>
                  </a:lnTo>
                  <a:lnTo>
                    <a:pt x="749" y="277"/>
                  </a:lnTo>
                  <a:lnTo>
                    <a:pt x="684" y="273"/>
                  </a:lnTo>
                  <a:close/>
                  <a:moveTo>
                    <a:pt x="684" y="0"/>
                  </a:moveTo>
                  <a:lnTo>
                    <a:pt x="775" y="6"/>
                  </a:lnTo>
                  <a:lnTo>
                    <a:pt x="865" y="24"/>
                  </a:lnTo>
                  <a:lnTo>
                    <a:pt x="949" y="54"/>
                  </a:lnTo>
                  <a:lnTo>
                    <a:pt x="1028" y="94"/>
                  </a:lnTo>
                  <a:lnTo>
                    <a:pt x="1100" y="142"/>
                  </a:lnTo>
                  <a:lnTo>
                    <a:pt x="1166" y="200"/>
                  </a:lnTo>
                  <a:lnTo>
                    <a:pt x="1224" y="265"/>
                  </a:lnTo>
                  <a:lnTo>
                    <a:pt x="1274" y="339"/>
                  </a:lnTo>
                  <a:lnTo>
                    <a:pt x="1312" y="417"/>
                  </a:lnTo>
                  <a:lnTo>
                    <a:pt x="1341" y="501"/>
                  </a:lnTo>
                  <a:lnTo>
                    <a:pt x="1359" y="590"/>
                  </a:lnTo>
                  <a:lnTo>
                    <a:pt x="1365" y="682"/>
                  </a:lnTo>
                  <a:lnTo>
                    <a:pt x="1359" y="776"/>
                  </a:lnTo>
                  <a:lnTo>
                    <a:pt x="1341" y="863"/>
                  </a:lnTo>
                  <a:lnTo>
                    <a:pt x="1312" y="947"/>
                  </a:lnTo>
                  <a:lnTo>
                    <a:pt x="1274" y="1027"/>
                  </a:lnTo>
                  <a:lnTo>
                    <a:pt x="1224" y="1099"/>
                  </a:lnTo>
                  <a:lnTo>
                    <a:pt x="1166" y="1164"/>
                  </a:lnTo>
                  <a:lnTo>
                    <a:pt x="1100" y="1222"/>
                  </a:lnTo>
                  <a:lnTo>
                    <a:pt x="1028" y="1272"/>
                  </a:lnTo>
                  <a:lnTo>
                    <a:pt x="949" y="1312"/>
                  </a:lnTo>
                  <a:lnTo>
                    <a:pt x="865" y="1342"/>
                  </a:lnTo>
                  <a:lnTo>
                    <a:pt x="775" y="1360"/>
                  </a:lnTo>
                  <a:lnTo>
                    <a:pt x="684" y="1366"/>
                  </a:lnTo>
                  <a:lnTo>
                    <a:pt x="592" y="1360"/>
                  </a:lnTo>
                  <a:lnTo>
                    <a:pt x="502" y="1342"/>
                  </a:lnTo>
                  <a:lnTo>
                    <a:pt x="419" y="1312"/>
                  </a:lnTo>
                  <a:lnTo>
                    <a:pt x="339" y="1272"/>
                  </a:lnTo>
                  <a:lnTo>
                    <a:pt x="267" y="1222"/>
                  </a:lnTo>
                  <a:lnTo>
                    <a:pt x="201" y="1164"/>
                  </a:lnTo>
                  <a:lnTo>
                    <a:pt x="144" y="1099"/>
                  </a:lnTo>
                  <a:lnTo>
                    <a:pt x="94" y="1027"/>
                  </a:lnTo>
                  <a:lnTo>
                    <a:pt x="54" y="947"/>
                  </a:lnTo>
                  <a:lnTo>
                    <a:pt x="26" y="863"/>
                  </a:lnTo>
                  <a:lnTo>
                    <a:pt x="6" y="776"/>
                  </a:lnTo>
                  <a:lnTo>
                    <a:pt x="0" y="682"/>
                  </a:lnTo>
                  <a:lnTo>
                    <a:pt x="6" y="590"/>
                  </a:lnTo>
                  <a:lnTo>
                    <a:pt x="26" y="501"/>
                  </a:lnTo>
                  <a:lnTo>
                    <a:pt x="54" y="417"/>
                  </a:lnTo>
                  <a:lnTo>
                    <a:pt x="94" y="339"/>
                  </a:lnTo>
                  <a:lnTo>
                    <a:pt x="144" y="265"/>
                  </a:lnTo>
                  <a:lnTo>
                    <a:pt x="201" y="200"/>
                  </a:lnTo>
                  <a:lnTo>
                    <a:pt x="267" y="142"/>
                  </a:lnTo>
                  <a:lnTo>
                    <a:pt x="339" y="94"/>
                  </a:lnTo>
                  <a:lnTo>
                    <a:pt x="419" y="54"/>
                  </a:lnTo>
                  <a:lnTo>
                    <a:pt x="502" y="24"/>
                  </a:lnTo>
                  <a:lnTo>
                    <a:pt x="592" y="6"/>
                  </a:lnTo>
                  <a:lnTo>
                    <a:pt x="6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Segoe UI"/>
              </a:endParaRPr>
            </a:p>
          </p:txBody>
        </p:sp>
        <p:sp>
          <p:nvSpPr>
            <p:cNvPr id="153" name="Freeform 191">
              <a:extLst>
                <a:ext uri="{FF2B5EF4-FFF2-40B4-BE49-F238E27FC236}">
                  <a16:creationId xmlns:a16="http://schemas.microsoft.com/office/drawing/2014/main" id="{30F0EB93-6C31-44DD-8EEE-ECC572ADDF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05538" y="4889501"/>
              <a:ext cx="1952625" cy="1084263"/>
            </a:xfrm>
            <a:custGeom>
              <a:avLst/>
              <a:gdLst>
                <a:gd name="T0" fmla="*/ 1120 w 2459"/>
                <a:gd name="T1" fmla="*/ 279 h 1365"/>
                <a:gd name="T2" fmla="*/ 913 w 2459"/>
                <a:gd name="T3" fmla="*/ 327 h 1365"/>
                <a:gd name="T4" fmla="*/ 725 w 2459"/>
                <a:gd name="T5" fmla="*/ 416 h 1365"/>
                <a:gd name="T6" fmla="*/ 564 w 2459"/>
                <a:gd name="T7" fmla="*/ 544 h 1365"/>
                <a:gd name="T8" fmla="*/ 432 w 2459"/>
                <a:gd name="T9" fmla="*/ 701 h 1365"/>
                <a:gd name="T10" fmla="*/ 337 w 2459"/>
                <a:gd name="T11" fmla="*/ 887 h 1365"/>
                <a:gd name="T12" fmla="*/ 283 w 2459"/>
                <a:gd name="T13" fmla="*/ 1092 h 1365"/>
                <a:gd name="T14" fmla="*/ 2154 w 2459"/>
                <a:gd name="T15" fmla="*/ 986 h 1365"/>
                <a:gd name="T16" fmla="*/ 2079 w 2459"/>
                <a:gd name="T17" fmla="*/ 791 h 1365"/>
                <a:gd name="T18" fmla="*/ 1965 w 2459"/>
                <a:gd name="T19" fmla="*/ 620 h 1365"/>
                <a:gd name="T20" fmla="*/ 1818 w 2459"/>
                <a:gd name="T21" fmla="*/ 476 h 1365"/>
                <a:gd name="T22" fmla="*/ 1642 w 2459"/>
                <a:gd name="T23" fmla="*/ 366 h 1365"/>
                <a:gd name="T24" fmla="*/ 1445 w 2459"/>
                <a:gd name="T25" fmla="*/ 297 h 1365"/>
                <a:gd name="T26" fmla="*/ 1230 w 2459"/>
                <a:gd name="T27" fmla="*/ 273 h 1365"/>
                <a:gd name="T28" fmla="*/ 1355 w 2459"/>
                <a:gd name="T29" fmla="*/ 6 h 1365"/>
                <a:gd name="T30" fmla="*/ 1594 w 2459"/>
                <a:gd name="T31" fmla="*/ 55 h 1365"/>
                <a:gd name="T32" fmla="*/ 1816 w 2459"/>
                <a:gd name="T33" fmla="*/ 147 h 1365"/>
                <a:gd name="T34" fmla="*/ 2011 w 2459"/>
                <a:gd name="T35" fmla="*/ 281 h 1365"/>
                <a:gd name="T36" fmla="*/ 2178 w 2459"/>
                <a:gd name="T37" fmla="*/ 446 h 1365"/>
                <a:gd name="T38" fmla="*/ 2310 w 2459"/>
                <a:gd name="T39" fmla="*/ 643 h 1365"/>
                <a:gd name="T40" fmla="*/ 2404 w 2459"/>
                <a:gd name="T41" fmla="*/ 863 h 1365"/>
                <a:gd name="T42" fmla="*/ 2451 w 2459"/>
                <a:gd name="T43" fmla="*/ 1102 h 1365"/>
                <a:gd name="T44" fmla="*/ 2453 w 2459"/>
                <a:gd name="T45" fmla="*/ 1265 h 1365"/>
                <a:gd name="T46" fmla="*/ 2418 w 2459"/>
                <a:gd name="T47" fmla="*/ 1325 h 1365"/>
                <a:gd name="T48" fmla="*/ 2358 w 2459"/>
                <a:gd name="T49" fmla="*/ 1361 h 1365"/>
                <a:gd name="T50" fmla="*/ 138 w 2459"/>
                <a:gd name="T51" fmla="*/ 1365 h 1365"/>
                <a:gd name="T52" fmla="*/ 68 w 2459"/>
                <a:gd name="T53" fmla="*/ 1347 h 1365"/>
                <a:gd name="T54" fmla="*/ 20 w 2459"/>
                <a:gd name="T55" fmla="*/ 1297 h 1365"/>
                <a:gd name="T56" fmla="*/ 0 w 2459"/>
                <a:gd name="T57" fmla="*/ 1228 h 1365"/>
                <a:gd name="T58" fmla="*/ 26 w 2459"/>
                <a:gd name="T59" fmla="*/ 980 h 1365"/>
                <a:gd name="T60" fmla="*/ 98 w 2459"/>
                <a:gd name="T61" fmla="*/ 751 h 1365"/>
                <a:gd name="T62" fmla="*/ 211 w 2459"/>
                <a:gd name="T63" fmla="*/ 542 h 1365"/>
                <a:gd name="T64" fmla="*/ 361 w 2459"/>
                <a:gd name="T65" fmla="*/ 360 h 1365"/>
                <a:gd name="T66" fmla="*/ 542 w 2459"/>
                <a:gd name="T67" fmla="*/ 209 h 1365"/>
                <a:gd name="T68" fmla="*/ 751 w 2459"/>
                <a:gd name="T69" fmla="*/ 95 h 1365"/>
                <a:gd name="T70" fmla="*/ 983 w 2459"/>
                <a:gd name="T71" fmla="*/ 24 h 1365"/>
                <a:gd name="T72" fmla="*/ 1230 w 2459"/>
                <a:gd name="T73" fmla="*/ 0 h 1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459" h="1365">
                  <a:moveTo>
                    <a:pt x="1230" y="273"/>
                  </a:moveTo>
                  <a:lnTo>
                    <a:pt x="1120" y="279"/>
                  </a:lnTo>
                  <a:lnTo>
                    <a:pt x="1014" y="297"/>
                  </a:lnTo>
                  <a:lnTo>
                    <a:pt x="913" y="327"/>
                  </a:lnTo>
                  <a:lnTo>
                    <a:pt x="817" y="366"/>
                  </a:lnTo>
                  <a:lnTo>
                    <a:pt x="725" y="416"/>
                  </a:lnTo>
                  <a:lnTo>
                    <a:pt x="642" y="476"/>
                  </a:lnTo>
                  <a:lnTo>
                    <a:pt x="564" y="544"/>
                  </a:lnTo>
                  <a:lnTo>
                    <a:pt x="494" y="620"/>
                  </a:lnTo>
                  <a:lnTo>
                    <a:pt x="432" y="701"/>
                  </a:lnTo>
                  <a:lnTo>
                    <a:pt x="379" y="791"/>
                  </a:lnTo>
                  <a:lnTo>
                    <a:pt x="337" y="887"/>
                  </a:lnTo>
                  <a:lnTo>
                    <a:pt x="305" y="986"/>
                  </a:lnTo>
                  <a:lnTo>
                    <a:pt x="283" y="1092"/>
                  </a:lnTo>
                  <a:lnTo>
                    <a:pt x="2176" y="1092"/>
                  </a:lnTo>
                  <a:lnTo>
                    <a:pt x="2154" y="986"/>
                  </a:lnTo>
                  <a:lnTo>
                    <a:pt x="2123" y="887"/>
                  </a:lnTo>
                  <a:lnTo>
                    <a:pt x="2079" y="791"/>
                  </a:lnTo>
                  <a:lnTo>
                    <a:pt x="2027" y="701"/>
                  </a:lnTo>
                  <a:lnTo>
                    <a:pt x="1965" y="620"/>
                  </a:lnTo>
                  <a:lnTo>
                    <a:pt x="1895" y="544"/>
                  </a:lnTo>
                  <a:lnTo>
                    <a:pt x="1818" y="476"/>
                  </a:lnTo>
                  <a:lnTo>
                    <a:pt x="1734" y="416"/>
                  </a:lnTo>
                  <a:lnTo>
                    <a:pt x="1642" y="366"/>
                  </a:lnTo>
                  <a:lnTo>
                    <a:pt x="1547" y="327"/>
                  </a:lnTo>
                  <a:lnTo>
                    <a:pt x="1445" y="297"/>
                  </a:lnTo>
                  <a:lnTo>
                    <a:pt x="1339" y="279"/>
                  </a:lnTo>
                  <a:lnTo>
                    <a:pt x="1230" y="273"/>
                  </a:lnTo>
                  <a:close/>
                  <a:moveTo>
                    <a:pt x="1230" y="0"/>
                  </a:moveTo>
                  <a:lnTo>
                    <a:pt x="1355" y="6"/>
                  </a:lnTo>
                  <a:lnTo>
                    <a:pt x="1477" y="24"/>
                  </a:lnTo>
                  <a:lnTo>
                    <a:pt x="1594" y="55"/>
                  </a:lnTo>
                  <a:lnTo>
                    <a:pt x="1708" y="95"/>
                  </a:lnTo>
                  <a:lnTo>
                    <a:pt x="1816" y="147"/>
                  </a:lnTo>
                  <a:lnTo>
                    <a:pt x="1915" y="209"/>
                  </a:lnTo>
                  <a:lnTo>
                    <a:pt x="2011" y="281"/>
                  </a:lnTo>
                  <a:lnTo>
                    <a:pt x="2099" y="360"/>
                  </a:lnTo>
                  <a:lnTo>
                    <a:pt x="2178" y="446"/>
                  </a:lnTo>
                  <a:lnTo>
                    <a:pt x="2248" y="542"/>
                  </a:lnTo>
                  <a:lnTo>
                    <a:pt x="2310" y="643"/>
                  </a:lnTo>
                  <a:lnTo>
                    <a:pt x="2362" y="751"/>
                  </a:lnTo>
                  <a:lnTo>
                    <a:pt x="2404" y="863"/>
                  </a:lnTo>
                  <a:lnTo>
                    <a:pt x="2433" y="980"/>
                  </a:lnTo>
                  <a:lnTo>
                    <a:pt x="2451" y="1102"/>
                  </a:lnTo>
                  <a:lnTo>
                    <a:pt x="2459" y="1228"/>
                  </a:lnTo>
                  <a:lnTo>
                    <a:pt x="2453" y="1265"/>
                  </a:lnTo>
                  <a:lnTo>
                    <a:pt x="2439" y="1297"/>
                  </a:lnTo>
                  <a:lnTo>
                    <a:pt x="2418" y="1325"/>
                  </a:lnTo>
                  <a:lnTo>
                    <a:pt x="2392" y="1347"/>
                  </a:lnTo>
                  <a:lnTo>
                    <a:pt x="2358" y="1361"/>
                  </a:lnTo>
                  <a:lnTo>
                    <a:pt x="2322" y="1365"/>
                  </a:lnTo>
                  <a:lnTo>
                    <a:pt x="138" y="1365"/>
                  </a:lnTo>
                  <a:lnTo>
                    <a:pt x="102" y="1361"/>
                  </a:lnTo>
                  <a:lnTo>
                    <a:pt x="68" y="1347"/>
                  </a:lnTo>
                  <a:lnTo>
                    <a:pt x="40" y="1325"/>
                  </a:lnTo>
                  <a:lnTo>
                    <a:pt x="20" y="1297"/>
                  </a:lnTo>
                  <a:lnTo>
                    <a:pt x="6" y="1265"/>
                  </a:lnTo>
                  <a:lnTo>
                    <a:pt x="0" y="1228"/>
                  </a:lnTo>
                  <a:lnTo>
                    <a:pt x="6" y="1102"/>
                  </a:lnTo>
                  <a:lnTo>
                    <a:pt x="26" y="980"/>
                  </a:lnTo>
                  <a:lnTo>
                    <a:pt x="56" y="863"/>
                  </a:lnTo>
                  <a:lnTo>
                    <a:pt x="98" y="751"/>
                  </a:lnTo>
                  <a:lnTo>
                    <a:pt x="149" y="643"/>
                  </a:lnTo>
                  <a:lnTo>
                    <a:pt x="211" y="542"/>
                  </a:lnTo>
                  <a:lnTo>
                    <a:pt x="281" y="446"/>
                  </a:lnTo>
                  <a:lnTo>
                    <a:pt x="361" y="360"/>
                  </a:lnTo>
                  <a:lnTo>
                    <a:pt x="448" y="281"/>
                  </a:lnTo>
                  <a:lnTo>
                    <a:pt x="542" y="209"/>
                  </a:lnTo>
                  <a:lnTo>
                    <a:pt x="644" y="147"/>
                  </a:lnTo>
                  <a:lnTo>
                    <a:pt x="751" y="95"/>
                  </a:lnTo>
                  <a:lnTo>
                    <a:pt x="865" y="55"/>
                  </a:lnTo>
                  <a:lnTo>
                    <a:pt x="983" y="24"/>
                  </a:lnTo>
                  <a:lnTo>
                    <a:pt x="1104" y="6"/>
                  </a:lnTo>
                  <a:lnTo>
                    <a:pt x="12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Segoe UI"/>
              </a:endParaRPr>
            </a:p>
          </p:txBody>
        </p:sp>
        <p:sp>
          <p:nvSpPr>
            <p:cNvPr id="154" name="Freeform 192">
              <a:extLst>
                <a:ext uri="{FF2B5EF4-FFF2-40B4-BE49-F238E27FC236}">
                  <a16:creationId xmlns:a16="http://schemas.microsoft.com/office/drawing/2014/main" id="{84EEDCFD-F404-40E0-B090-770B0904D64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74225" y="4022726"/>
              <a:ext cx="1084263" cy="1084263"/>
            </a:xfrm>
            <a:custGeom>
              <a:avLst/>
              <a:gdLst>
                <a:gd name="T0" fmla="*/ 616 w 1365"/>
                <a:gd name="T1" fmla="*/ 277 h 1366"/>
                <a:gd name="T2" fmla="*/ 494 w 1365"/>
                <a:gd name="T3" fmla="*/ 319 h 1366"/>
                <a:gd name="T4" fmla="*/ 392 w 1365"/>
                <a:gd name="T5" fmla="*/ 393 h 1366"/>
                <a:gd name="T6" fmla="*/ 319 w 1365"/>
                <a:gd name="T7" fmla="*/ 495 h 1366"/>
                <a:gd name="T8" fmla="*/ 277 w 1365"/>
                <a:gd name="T9" fmla="*/ 616 h 1366"/>
                <a:gd name="T10" fmla="*/ 277 w 1365"/>
                <a:gd name="T11" fmla="*/ 750 h 1366"/>
                <a:gd name="T12" fmla="*/ 319 w 1365"/>
                <a:gd name="T13" fmla="*/ 871 h 1366"/>
                <a:gd name="T14" fmla="*/ 392 w 1365"/>
                <a:gd name="T15" fmla="*/ 973 h 1366"/>
                <a:gd name="T16" fmla="*/ 494 w 1365"/>
                <a:gd name="T17" fmla="*/ 1047 h 1366"/>
                <a:gd name="T18" fmla="*/ 616 w 1365"/>
                <a:gd name="T19" fmla="*/ 1087 h 1366"/>
                <a:gd name="T20" fmla="*/ 749 w 1365"/>
                <a:gd name="T21" fmla="*/ 1087 h 1366"/>
                <a:gd name="T22" fmla="*/ 871 w 1365"/>
                <a:gd name="T23" fmla="*/ 1047 h 1366"/>
                <a:gd name="T24" fmla="*/ 972 w 1365"/>
                <a:gd name="T25" fmla="*/ 973 h 1366"/>
                <a:gd name="T26" fmla="*/ 1046 w 1365"/>
                <a:gd name="T27" fmla="*/ 871 h 1366"/>
                <a:gd name="T28" fmla="*/ 1086 w 1365"/>
                <a:gd name="T29" fmla="*/ 750 h 1366"/>
                <a:gd name="T30" fmla="*/ 1086 w 1365"/>
                <a:gd name="T31" fmla="*/ 616 h 1366"/>
                <a:gd name="T32" fmla="*/ 1046 w 1365"/>
                <a:gd name="T33" fmla="*/ 495 h 1366"/>
                <a:gd name="T34" fmla="*/ 972 w 1365"/>
                <a:gd name="T35" fmla="*/ 393 h 1366"/>
                <a:gd name="T36" fmla="*/ 871 w 1365"/>
                <a:gd name="T37" fmla="*/ 319 h 1366"/>
                <a:gd name="T38" fmla="*/ 749 w 1365"/>
                <a:gd name="T39" fmla="*/ 277 h 1366"/>
                <a:gd name="T40" fmla="*/ 681 w 1365"/>
                <a:gd name="T41" fmla="*/ 0 h 1366"/>
                <a:gd name="T42" fmla="*/ 863 w 1365"/>
                <a:gd name="T43" fmla="*/ 24 h 1366"/>
                <a:gd name="T44" fmla="*/ 1026 w 1365"/>
                <a:gd name="T45" fmla="*/ 94 h 1366"/>
                <a:gd name="T46" fmla="*/ 1164 w 1365"/>
                <a:gd name="T47" fmla="*/ 200 h 1366"/>
                <a:gd name="T48" fmla="*/ 1271 w 1365"/>
                <a:gd name="T49" fmla="*/ 339 h 1366"/>
                <a:gd name="T50" fmla="*/ 1341 w 1365"/>
                <a:gd name="T51" fmla="*/ 501 h 1366"/>
                <a:gd name="T52" fmla="*/ 1365 w 1365"/>
                <a:gd name="T53" fmla="*/ 682 h 1366"/>
                <a:gd name="T54" fmla="*/ 1341 w 1365"/>
                <a:gd name="T55" fmla="*/ 863 h 1366"/>
                <a:gd name="T56" fmla="*/ 1271 w 1365"/>
                <a:gd name="T57" fmla="*/ 1027 h 1366"/>
                <a:gd name="T58" fmla="*/ 1164 w 1365"/>
                <a:gd name="T59" fmla="*/ 1164 h 1366"/>
                <a:gd name="T60" fmla="*/ 1026 w 1365"/>
                <a:gd name="T61" fmla="*/ 1272 h 1366"/>
                <a:gd name="T62" fmla="*/ 863 w 1365"/>
                <a:gd name="T63" fmla="*/ 1342 h 1366"/>
                <a:gd name="T64" fmla="*/ 681 w 1365"/>
                <a:gd name="T65" fmla="*/ 1366 h 1366"/>
                <a:gd name="T66" fmla="*/ 500 w 1365"/>
                <a:gd name="T67" fmla="*/ 1342 h 1366"/>
                <a:gd name="T68" fmla="*/ 339 w 1365"/>
                <a:gd name="T69" fmla="*/ 1272 h 1366"/>
                <a:gd name="T70" fmla="*/ 199 w 1365"/>
                <a:gd name="T71" fmla="*/ 1164 h 1366"/>
                <a:gd name="T72" fmla="*/ 93 w 1365"/>
                <a:gd name="T73" fmla="*/ 1027 h 1366"/>
                <a:gd name="T74" fmla="*/ 24 w 1365"/>
                <a:gd name="T75" fmla="*/ 863 h 1366"/>
                <a:gd name="T76" fmla="*/ 0 w 1365"/>
                <a:gd name="T77" fmla="*/ 682 h 1366"/>
                <a:gd name="T78" fmla="*/ 24 w 1365"/>
                <a:gd name="T79" fmla="*/ 501 h 1366"/>
                <a:gd name="T80" fmla="*/ 93 w 1365"/>
                <a:gd name="T81" fmla="*/ 339 h 1366"/>
                <a:gd name="T82" fmla="*/ 199 w 1365"/>
                <a:gd name="T83" fmla="*/ 200 h 1366"/>
                <a:gd name="T84" fmla="*/ 339 w 1365"/>
                <a:gd name="T85" fmla="*/ 94 h 1366"/>
                <a:gd name="T86" fmla="*/ 500 w 1365"/>
                <a:gd name="T87" fmla="*/ 24 h 1366"/>
                <a:gd name="T88" fmla="*/ 681 w 1365"/>
                <a:gd name="T89" fmla="*/ 0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365" h="1366">
                  <a:moveTo>
                    <a:pt x="681" y="273"/>
                  </a:moveTo>
                  <a:lnTo>
                    <a:pt x="616" y="277"/>
                  </a:lnTo>
                  <a:lnTo>
                    <a:pt x="552" y="293"/>
                  </a:lnTo>
                  <a:lnTo>
                    <a:pt x="494" y="319"/>
                  </a:lnTo>
                  <a:lnTo>
                    <a:pt x="440" y="351"/>
                  </a:lnTo>
                  <a:lnTo>
                    <a:pt x="392" y="393"/>
                  </a:lnTo>
                  <a:lnTo>
                    <a:pt x="352" y="441"/>
                  </a:lnTo>
                  <a:lnTo>
                    <a:pt x="319" y="495"/>
                  </a:lnTo>
                  <a:lnTo>
                    <a:pt x="293" y="552"/>
                  </a:lnTo>
                  <a:lnTo>
                    <a:pt x="277" y="616"/>
                  </a:lnTo>
                  <a:lnTo>
                    <a:pt x="273" y="682"/>
                  </a:lnTo>
                  <a:lnTo>
                    <a:pt x="277" y="750"/>
                  </a:lnTo>
                  <a:lnTo>
                    <a:pt x="293" y="812"/>
                  </a:lnTo>
                  <a:lnTo>
                    <a:pt x="319" y="871"/>
                  </a:lnTo>
                  <a:lnTo>
                    <a:pt x="352" y="925"/>
                  </a:lnTo>
                  <a:lnTo>
                    <a:pt x="392" y="973"/>
                  </a:lnTo>
                  <a:lnTo>
                    <a:pt x="440" y="1013"/>
                  </a:lnTo>
                  <a:lnTo>
                    <a:pt x="494" y="1047"/>
                  </a:lnTo>
                  <a:lnTo>
                    <a:pt x="552" y="1071"/>
                  </a:lnTo>
                  <a:lnTo>
                    <a:pt x="616" y="1087"/>
                  </a:lnTo>
                  <a:lnTo>
                    <a:pt x="681" y="1093"/>
                  </a:lnTo>
                  <a:lnTo>
                    <a:pt x="749" y="1087"/>
                  </a:lnTo>
                  <a:lnTo>
                    <a:pt x="811" y="1071"/>
                  </a:lnTo>
                  <a:lnTo>
                    <a:pt x="871" y="1047"/>
                  </a:lnTo>
                  <a:lnTo>
                    <a:pt x="924" y="1013"/>
                  </a:lnTo>
                  <a:lnTo>
                    <a:pt x="972" y="973"/>
                  </a:lnTo>
                  <a:lnTo>
                    <a:pt x="1012" y="925"/>
                  </a:lnTo>
                  <a:lnTo>
                    <a:pt x="1046" y="871"/>
                  </a:lnTo>
                  <a:lnTo>
                    <a:pt x="1070" y="812"/>
                  </a:lnTo>
                  <a:lnTo>
                    <a:pt x="1086" y="750"/>
                  </a:lnTo>
                  <a:lnTo>
                    <a:pt x="1092" y="682"/>
                  </a:lnTo>
                  <a:lnTo>
                    <a:pt x="1086" y="616"/>
                  </a:lnTo>
                  <a:lnTo>
                    <a:pt x="1070" y="552"/>
                  </a:lnTo>
                  <a:lnTo>
                    <a:pt x="1046" y="495"/>
                  </a:lnTo>
                  <a:lnTo>
                    <a:pt x="1012" y="441"/>
                  </a:lnTo>
                  <a:lnTo>
                    <a:pt x="972" y="393"/>
                  </a:lnTo>
                  <a:lnTo>
                    <a:pt x="924" y="351"/>
                  </a:lnTo>
                  <a:lnTo>
                    <a:pt x="871" y="319"/>
                  </a:lnTo>
                  <a:lnTo>
                    <a:pt x="811" y="293"/>
                  </a:lnTo>
                  <a:lnTo>
                    <a:pt x="749" y="277"/>
                  </a:lnTo>
                  <a:lnTo>
                    <a:pt x="681" y="273"/>
                  </a:lnTo>
                  <a:close/>
                  <a:moveTo>
                    <a:pt x="681" y="0"/>
                  </a:moveTo>
                  <a:lnTo>
                    <a:pt x="775" y="6"/>
                  </a:lnTo>
                  <a:lnTo>
                    <a:pt x="863" y="24"/>
                  </a:lnTo>
                  <a:lnTo>
                    <a:pt x="948" y="54"/>
                  </a:lnTo>
                  <a:lnTo>
                    <a:pt x="1026" y="94"/>
                  </a:lnTo>
                  <a:lnTo>
                    <a:pt x="1100" y="142"/>
                  </a:lnTo>
                  <a:lnTo>
                    <a:pt x="1164" y="200"/>
                  </a:lnTo>
                  <a:lnTo>
                    <a:pt x="1221" y="265"/>
                  </a:lnTo>
                  <a:lnTo>
                    <a:pt x="1271" y="339"/>
                  </a:lnTo>
                  <a:lnTo>
                    <a:pt x="1311" y="417"/>
                  </a:lnTo>
                  <a:lnTo>
                    <a:pt x="1341" y="501"/>
                  </a:lnTo>
                  <a:lnTo>
                    <a:pt x="1359" y="590"/>
                  </a:lnTo>
                  <a:lnTo>
                    <a:pt x="1365" y="682"/>
                  </a:lnTo>
                  <a:lnTo>
                    <a:pt x="1359" y="776"/>
                  </a:lnTo>
                  <a:lnTo>
                    <a:pt x="1341" y="863"/>
                  </a:lnTo>
                  <a:lnTo>
                    <a:pt x="1311" y="947"/>
                  </a:lnTo>
                  <a:lnTo>
                    <a:pt x="1271" y="1027"/>
                  </a:lnTo>
                  <a:lnTo>
                    <a:pt x="1221" y="1099"/>
                  </a:lnTo>
                  <a:lnTo>
                    <a:pt x="1164" y="1164"/>
                  </a:lnTo>
                  <a:lnTo>
                    <a:pt x="1100" y="1222"/>
                  </a:lnTo>
                  <a:lnTo>
                    <a:pt x="1026" y="1272"/>
                  </a:lnTo>
                  <a:lnTo>
                    <a:pt x="948" y="1312"/>
                  </a:lnTo>
                  <a:lnTo>
                    <a:pt x="863" y="1342"/>
                  </a:lnTo>
                  <a:lnTo>
                    <a:pt x="775" y="1360"/>
                  </a:lnTo>
                  <a:lnTo>
                    <a:pt x="681" y="1366"/>
                  </a:lnTo>
                  <a:lnTo>
                    <a:pt x="590" y="1360"/>
                  </a:lnTo>
                  <a:lnTo>
                    <a:pt x="500" y="1342"/>
                  </a:lnTo>
                  <a:lnTo>
                    <a:pt x="416" y="1312"/>
                  </a:lnTo>
                  <a:lnTo>
                    <a:pt x="339" y="1272"/>
                  </a:lnTo>
                  <a:lnTo>
                    <a:pt x="265" y="1222"/>
                  </a:lnTo>
                  <a:lnTo>
                    <a:pt x="199" y="1164"/>
                  </a:lnTo>
                  <a:lnTo>
                    <a:pt x="141" y="1099"/>
                  </a:lnTo>
                  <a:lnTo>
                    <a:pt x="93" y="1027"/>
                  </a:lnTo>
                  <a:lnTo>
                    <a:pt x="54" y="947"/>
                  </a:lnTo>
                  <a:lnTo>
                    <a:pt x="24" y="863"/>
                  </a:lnTo>
                  <a:lnTo>
                    <a:pt x="6" y="776"/>
                  </a:lnTo>
                  <a:lnTo>
                    <a:pt x="0" y="682"/>
                  </a:lnTo>
                  <a:lnTo>
                    <a:pt x="6" y="590"/>
                  </a:lnTo>
                  <a:lnTo>
                    <a:pt x="24" y="501"/>
                  </a:lnTo>
                  <a:lnTo>
                    <a:pt x="54" y="417"/>
                  </a:lnTo>
                  <a:lnTo>
                    <a:pt x="93" y="339"/>
                  </a:lnTo>
                  <a:lnTo>
                    <a:pt x="141" y="265"/>
                  </a:lnTo>
                  <a:lnTo>
                    <a:pt x="199" y="200"/>
                  </a:lnTo>
                  <a:lnTo>
                    <a:pt x="265" y="142"/>
                  </a:lnTo>
                  <a:lnTo>
                    <a:pt x="339" y="94"/>
                  </a:lnTo>
                  <a:lnTo>
                    <a:pt x="416" y="54"/>
                  </a:lnTo>
                  <a:lnTo>
                    <a:pt x="500" y="24"/>
                  </a:lnTo>
                  <a:lnTo>
                    <a:pt x="590" y="6"/>
                  </a:lnTo>
                  <a:lnTo>
                    <a:pt x="68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Segoe UI"/>
              </a:endParaRPr>
            </a:p>
          </p:txBody>
        </p:sp>
        <p:sp>
          <p:nvSpPr>
            <p:cNvPr id="155" name="Freeform 193">
              <a:extLst>
                <a:ext uri="{FF2B5EF4-FFF2-40B4-BE49-F238E27FC236}">
                  <a16:creationId xmlns:a16="http://schemas.microsoft.com/office/drawing/2014/main" id="{06911C69-7AA1-4F72-BB4E-3E92CB35516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240838" y="4889501"/>
              <a:ext cx="1951038" cy="1084263"/>
            </a:xfrm>
            <a:custGeom>
              <a:avLst/>
              <a:gdLst>
                <a:gd name="T0" fmla="*/ 1120 w 2457"/>
                <a:gd name="T1" fmla="*/ 279 h 1365"/>
                <a:gd name="T2" fmla="*/ 912 w 2457"/>
                <a:gd name="T3" fmla="*/ 327 h 1365"/>
                <a:gd name="T4" fmla="*/ 725 w 2457"/>
                <a:gd name="T5" fmla="*/ 416 h 1365"/>
                <a:gd name="T6" fmla="*/ 562 w 2457"/>
                <a:gd name="T7" fmla="*/ 544 h 1365"/>
                <a:gd name="T8" fmla="*/ 430 w 2457"/>
                <a:gd name="T9" fmla="*/ 701 h 1365"/>
                <a:gd name="T10" fmla="*/ 334 w 2457"/>
                <a:gd name="T11" fmla="*/ 887 h 1365"/>
                <a:gd name="T12" fmla="*/ 283 w 2457"/>
                <a:gd name="T13" fmla="*/ 1092 h 1365"/>
                <a:gd name="T14" fmla="*/ 2154 w 2457"/>
                <a:gd name="T15" fmla="*/ 986 h 1365"/>
                <a:gd name="T16" fmla="*/ 2078 w 2457"/>
                <a:gd name="T17" fmla="*/ 791 h 1365"/>
                <a:gd name="T18" fmla="*/ 1965 w 2457"/>
                <a:gd name="T19" fmla="*/ 620 h 1365"/>
                <a:gd name="T20" fmla="*/ 1817 w 2457"/>
                <a:gd name="T21" fmla="*/ 476 h 1365"/>
                <a:gd name="T22" fmla="*/ 1642 w 2457"/>
                <a:gd name="T23" fmla="*/ 366 h 1365"/>
                <a:gd name="T24" fmla="*/ 1443 w 2457"/>
                <a:gd name="T25" fmla="*/ 297 h 1365"/>
                <a:gd name="T26" fmla="*/ 1227 w 2457"/>
                <a:gd name="T27" fmla="*/ 273 h 1365"/>
                <a:gd name="T28" fmla="*/ 1353 w 2457"/>
                <a:gd name="T29" fmla="*/ 6 h 1365"/>
                <a:gd name="T30" fmla="*/ 1592 w 2457"/>
                <a:gd name="T31" fmla="*/ 55 h 1365"/>
                <a:gd name="T32" fmla="*/ 1813 w 2457"/>
                <a:gd name="T33" fmla="*/ 147 h 1365"/>
                <a:gd name="T34" fmla="*/ 2009 w 2457"/>
                <a:gd name="T35" fmla="*/ 281 h 1365"/>
                <a:gd name="T36" fmla="*/ 2176 w 2457"/>
                <a:gd name="T37" fmla="*/ 446 h 1365"/>
                <a:gd name="T38" fmla="*/ 2308 w 2457"/>
                <a:gd name="T39" fmla="*/ 643 h 1365"/>
                <a:gd name="T40" fmla="*/ 2401 w 2457"/>
                <a:gd name="T41" fmla="*/ 863 h 1365"/>
                <a:gd name="T42" fmla="*/ 2451 w 2457"/>
                <a:gd name="T43" fmla="*/ 1102 h 1365"/>
                <a:gd name="T44" fmla="*/ 2453 w 2457"/>
                <a:gd name="T45" fmla="*/ 1265 h 1365"/>
                <a:gd name="T46" fmla="*/ 2417 w 2457"/>
                <a:gd name="T47" fmla="*/ 1325 h 1365"/>
                <a:gd name="T48" fmla="*/ 2357 w 2457"/>
                <a:gd name="T49" fmla="*/ 1361 h 1365"/>
                <a:gd name="T50" fmla="*/ 135 w 2457"/>
                <a:gd name="T51" fmla="*/ 1365 h 1365"/>
                <a:gd name="T52" fmla="*/ 67 w 2457"/>
                <a:gd name="T53" fmla="*/ 1347 h 1365"/>
                <a:gd name="T54" fmla="*/ 18 w 2457"/>
                <a:gd name="T55" fmla="*/ 1297 h 1365"/>
                <a:gd name="T56" fmla="*/ 0 w 2457"/>
                <a:gd name="T57" fmla="*/ 1228 h 1365"/>
                <a:gd name="T58" fmla="*/ 24 w 2457"/>
                <a:gd name="T59" fmla="*/ 980 h 1365"/>
                <a:gd name="T60" fmla="*/ 95 w 2457"/>
                <a:gd name="T61" fmla="*/ 751 h 1365"/>
                <a:gd name="T62" fmla="*/ 209 w 2457"/>
                <a:gd name="T63" fmla="*/ 542 h 1365"/>
                <a:gd name="T64" fmla="*/ 360 w 2457"/>
                <a:gd name="T65" fmla="*/ 360 h 1365"/>
                <a:gd name="T66" fmla="*/ 542 w 2457"/>
                <a:gd name="T67" fmla="*/ 209 h 1365"/>
                <a:gd name="T68" fmla="*/ 751 w 2457"/>
                <a:gd name="T69" fmla="*/ 95 h 1365"/>
                <a:gd name="T70" fmla="*/ 980 w 2457"/>
                <a:gd name="T71" fmla="*/ 24 h 1365"/>
                <a:gd name="T72" fmla="*/ 1227 w 2457"/>
                <a:gd name="T73" fmla="*/ 0 h 1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457" h="1365">
                  <a:moveTo>
                    <a:pt x="1227" y="273"/>
                  </a:moveTo>
                  <a:lnTo>
                    <a:pt x="1120" y="279"/>
                  </a:lnTo>
                  <a:lnTo>
                    <a:pt x="1014" y="297"/>
                  </a:lnTo>
                  <a:lnTo>
                    <a:pt x="912" y="327"/>
                  </a:lnTo>
                  <a:lnTo>
                    <a:pt x="815" y="366"/>
                  </a:lnTo>
                  <a:lnTo>
                    <a:pt x="725" y="416"/>
                  </a:lnTo>
                  <a:lnTo>
                    <a:pt x="639" y="476"/>
                  </a:lnTo>
                  <a:lnTo>
                    <a:pt x="562" y="544"/>
                  </a:lnTo>
                  <a:lnTo>
                    <a:pt x="492" y="620"/>
                  </a:lnTo>
                  <a:lnTo>
                    <a:pt x="430" y="701"/>
                  </a:lnTo>
                  <a:lnTo>
                    <a:pt x="378" y="791"/>
                  </a:lnTo>
                  <a:lnTo>
                    <a:pt x="334" y="887"/>
                  </a:lnTo>
                  <a:lnTo>
                    <a:pt x="303" y="986"/>
                  </a:lnTo>
                  <a:lnTo>
                    <a:pt x="283" y="1092"/>
                  </a:lnTo>
                  <a:lnTo>
                    <a:pt x="2174" y="1092"/>
                  </a:lnTo>
                  <a:lnTo>
                    <a:pt x="2154" y="986"/>
                  </a:lnTo>
                  <a:lnTo>
                    <a:pt x="2120" y="887"/>
                  </a:lnTo>
                  <a:lnTo>
                    <a:pt x="2078" y="791"/>
                  </a:lnTo>
                  <a:lnTo>
                    <a:pt x="2027" y="701"/>
                  </a:lnTo>
                  <a:lnTo>
                    <a:pt x="1965" y="620"/>
                  </a:lnTo>
                  <a:lnTo>
                    <a:pt x="1895" y="544"/>
                  </a:lnTo>
                  <a:lnTo>
                    <a:pt x="1817" y="476"/>
                  </a:lnTo>
                  <a:lnTo>
                    <a:pt x="1732" y="416"/>
                  </a:lnTo>
                  <a:lnTo>
                    <a:pt x="1642" y="366"/>
                  </a:lnTo>
                  <a:lnTo>
                    <a:pt x="1544" y="327"/>
                  </a:lnTo>
                  <a:lnTo>
                    <a:pt x="1443" y="297"/>
                  </a:lnTo>
                  <a:lnTo>
                    <a:pt x="1337" y="279"/>
                  </a:lnTo>
                  <a:lnTo>
                    <a:pt x="1227" y="273"/>
                  </a:lnTo>
                  <a:close/>
                  <a:moveTo>
                    <a:pt x="1227" y="0"/>
                  </a:moveTo>
                  <a:lnTo>
                    <a:pt x="1353" y="6"/>
                  </a:lnTo>
                  <a:lnTo>
                    <a:pt x="1474" y="24"/>
                  </a:lnTo>
                  <a:lnTo>
                    <a:pt x="1592" y="55"/>
                  </a:lnTo>
                  <a:lnTo>
                    <a:pt x="1706" y="95"/>
                  </a:lnTo>
                  <a:lnTo>
                    <a:pt x="1813" y="147"/>
                  </a:lnTo>
                  <a:lnTo>
                    <a:pt x="1915" y="209"/>
                  </a:lnTo>
                  <a:lnTo>
                    <a:pt x="2009" y="281"/>
                  </a:lnTo>
                  <a:lnTo>
                    <a:pt x="2096" y="360"/>
                  </a:lnTo>
                  <a:lnTo>
                    <a:pt x="2176" y="446"/>
                  </a:lnTo>
                  <a:lnTo>
                    <a:pt x="2248" y="542"/>
                  </a:lnTo>
                  <a:lnTo>
                    <a:pt x="2308" y="643"/>
                  </a:lnTo>
                  <a:lnTo>
                    <a:pt x="2359" y="751"/>
                  </a:lnTo>
                  <a:lnTo>
                    <a:pt x="2401" y="863"/>
                  </a:lnTo>
                  <a:lnTo>
                    <a:pt x="2431" y="980"/>
                  </a:lnTo>
                  <a:lnTo>
                    <a:pt x="2451" y="1102"/>
                  </a:lnTo>
                  <a:lnTo>
                    <a:pt x="2457" y="1228"/>
                  </a:lnTo>
                  <a:lnTo>
                    <a:pt x="2453" y="1265"/>
                  </a:lnTo>
                  <a:lnTo>
                    <a:pt x="2439" y="1297"/>
                  </a:lnTo>
                  <a:lnTo>
                    <a:pt x="2417" y="1325"/>
                  </a:lnTo>
                  <a:lnTo>
                    <a:pt x="2389" y="1347"/>
                  </a:lnTo>
                  <a:lnTo>
                    <a:pt x="2357" y="1361"/>
                  </a:lnTo>
                  <a:lnTo>
                    <a:pt x="2320" y="1365"/>
                  </a:lnTo>
                  <a:lnTo>
                    <a:pt x="135" y="1365"/>
                  </a:lnTo>
                  <a:lnTo>
                    <a:pt x="99" y="1361"/>
                  </a:lnTo>
                  <a:lnTo>
                    <a:pt x="67" y="1347"/>
                  </a:lnTo>
                  <a:lnTo>
                    <a:pt x="39" y="1325"/>
                  </a:lnTo>
                  <a:lnTo>
                    <a:pt x="18" y="1297"/>
                  </a:lnTo>
                  <a:lnTo>
                    <a:pt x="4" y="1265"/>
                  </a:lnTo>
                  <a:lnTo>
                    <a:pt x="0" y="1228"/>
                  </a:lnTo>
                  <a:lnTo>
                    <a:pt x="6" y="1102"/>
                  </a:lnTo>
                  <a:lnTo>
                    <a:pt x="24" y="980"/>
                  </a:lnTo>
                  <a:lnTo>
                    <a:pt x="53" y="863"/>
                  </a:lnTo>
                  <a:lnTo>
                    <a:pt x="95" y="751"/>
                  </a:lnTo>
                  <a:lnTo>
                    <a:pt x="147" y="643"/>
                  </a:lnTo>
                  <a:lnTo>
                    <a:pt x="209" y="542"/>
                  </a:lnTo>
                  <a:lnTo>
                    <a:pt x="281" y="446"/>
                  </a:lnTo>
                  <a:lnTo>
                    <a:pt x="360" y="360"/>
                  </a:lnTo>
                  <a:lnTo>
                    <a:pt x="446" y="281"/>
                  </a:lnTo>
                  <a:lnTo>
                    <a:pt x="542" y="209"/>
                  </a:lnTo>
                  <a:lnTo>
                    <a:pt x="643" y="147"/>
                  </a:lnTo>
                  <a:lnTo>
                    <a:pt x="751" y="95"/>
                  </a:lnTo>
                  <a:lnTo>
                    <a:pt x="863" y="55"/>
                  </a:lnTo>
                  <a:lnTo>
                    <a:pt x="980" y="24"/>
                  </a:lnTo>
                  <a:lnTo>
                    <a:pt x="1102" y="6"/>
                  </a:lnTo>
                  <a:lnTo>
                    <a:pt x="12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Segoe UI"/>
              </a:endParaRPr>
            </a:p>
          </p:txBody>
        </p:sp>
        <p:sp>
          <p:nvSpPr>
            <p:cNvPr id="156" name="Freeform 194">
              <a:extLst>
                <a:ext uri="{FF2B5EF4-FFF2-40B4-BE49-F238E27FC236}">
                  <a16:creationId xmlns:a16="http://schemas.microsoft.com/office/drawing/2014/main" id="{6EB0AC36-2FCF-4091-BA0F-A6BFB954738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2313" y="1854201"/>
              <a:ext cx="650875" cy="1952625"/>
            </a:xfrm>
            <a:custGeom>
              <a:avLst/>
              <a:gdLst>
                <a:gd name="T0" fmla="*/ 138 w 819"/>
                <a:gd name="T1" fmla="*/ 0 h 2460"/>
                <a:gd name="T2" fmla="*/ 684 w 819"/>
                <a:gd name="T3" fmla="*/ 0 h 2460"/>
                <a:gd name="T4" fmla="*/ 720 w 819"/>
                <a:gd name="T5" fmla="*/ 6 h 2460"/>
                <a:gd name="T6" fmla="*/ 754 w 819"/>
                <a:gd name="T7" fmla="*/ 20 h 2460"/>
                <a:gd name="T8" fmla="*/ 779 w 819"/>
                <a:gd name="T9" fmla="*/ 40 h 2460"/>
                <a:gd name="T10" fmla="*/ 801 w 819"/>
                <a:gd name="T11" fmla="*/ 68 h 2460"/>
                <a:gd name="T12" fmla="*/ 815 w 819"/>
                <a:gd name="T13" fmla="*/ 102 h 2460"/>
                <a:gd name="T14" fmla="*/ 819 w 819"/>
                <a:gd name="T15" fmla="*/ 138 h 2460"/>
                <a:gd name="T16" fmla="*/ 815 w 819"/>
                <a:gd name="T17" fmla="*/ 174 h 2460"/>
                <a:gd name="T18" fmla="*/ 801 w 819"/>
                <a:gd name="T19" fmla="*/ 206 h 2460"/>
                <a:gd name="T20" fmla="*/ 779 w 819"/>
                <a:gd name="T21" fmla="*/ 234 h 2460"/>
                <a:gd name="T22" fmla="*/ 754 w 819"/>
                <a:gd name="T23" fmla="*/ 256 h 2460"/>
                <a:gd name="T24" fmla="*/ 720 w 819"/>
                <a:gd name="T25" fmla="*/ 270 h 2460"/>
                <a:gd name="T26" fmla="*/ 684 w 819"/>
                <a:gd name="T27" fmla="*/ 274 h 2460"/>
                <a:gd name="T28" fmla="*/ 273 w 819"/>
                <a:gd name="T29" fmla="*/ 274 h 2460"/>
                <a:gd name="T30" fmla="*/ 273 w 819"/>
                <a:gd name="T31" fmla="*/ 2323 h 2460"/>
                <a:gd name="T32" fmla="*/ 269 w 819"/>
                <a:gd name="T33" fmla="*/ 2359 h 2460"/>
                <a:gd name="T34" fmla="*/ 255 w 819"/>
                <a:gd name="T35" fmla="*/ 2392 h 2460"/>
                <a:gd name="T36" fmla="*/ 233 w 819"/>
                <a:gd name="T37" fmla="*/ 2420 h 2460"/>
                <a:gd name="T38" fmla="*/ 205 w 819"/>
                <a:gd name="T39" fmla="*/ 2440 h 2460"/>
                <a:gd name="T40" fmla="*/ 174 w 819"/>
                <a:gd name="T41" fmla="*/ 2454 h 2460"/>
                <a:gd name="T42" fmla="*/ 138 w 819"/>
                <a:gd name="T43" fmla="*/ 2460 h 2460"/>
                <a:gd name="T44" fmla="*/ 102 w 819"/>
                <a:gd name="T45" fmla="*/ 2454 h 2460"/>
                <a:gd name="T46" fmla="*/ 68 w 819"/>
                <a:gd name="T47" fmla="*/ 2440 h 2460"/>
                <a:gd name="T48" fmla="*/ 40 w 819"/>
                <a:gd name="T49" fmla="*/ 2420 h 2460"/>
                <a:gd name="T50" fmla="*/ 20 w 819"/>
                <a:gd name="T51" fmla="*/ 2392 h 2460"/>
                <a:gd name="T52" fmla="*/ 6 w 819"/>
                <a:gd name="T53" fmla="*/ 2359 h 2460"/>
                <a:gd name="T54" fmla="*/ 0 w 819"/>
                <a:gd name="T55" fmla="*/ 2323 h 2460"/>
                <a:gd name="T56" fmla="*/ 0 w 819"/>
                <a:gd name="T57" fmla="*/ 138 h 2460"/>
                <a:gd name="T58" fmla="*/ 6 w 819"/>
                <a:gd name="T59" fmla="*/ 102 h 2460"/>
                <a:gd name="T60" fmla="*/ 20 w 819"/>
                <a:gd name="T61" fmla="*/ 68 h 2460"/>
                <a:gd name="T62" fmla="*/ 40 w 819"/>
                <a:gd name="T63" fmla="*/ 40 h 2460"/>
                <a:gd name="T64" fmla="*/ 68 w 819"/>
                <a:gd name="T65" fmla="*/ 20 h 2460"/>
                <a:gd name="T66" fmla="*/ 102 w 819"/>
                <a:gd name="T67" fmla="*/ 6 h 2460"/>
                <a:gd name="T68" fmla="*/ 138 w 819"/>
                <a:gd name="T69" fmla="*/ 0 h 2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19" h="2460">
                  <a:moveTo>
                    <a:pt x="138" y="0"/>
                  </a:moveTo>
                  <a:lnTo>
                    <a:pt x="684" y="0"/>
                  </a:lnTo>
                  <a:lnTo>
                    <a:pt x="720" y="6"/>
                  </a:lnTo>
                  <a:lnTo>
                    <a:pt x="754" y="20"/>
                  </a:lnTo>
                  <a:lnTo>
                    <a:pt x="779" y="40"/>
                  </a:lnTo>
                  <a:lnTo>
                    <a:pt x="801" y="68"/>
                  </a:lnTo>
                  <a:lnTo>
                    <a:pt x="815" y="102"/>
                  </a:lnTo>
                  <a:lnTo>
                    <a:pt x="819" y="138"/>
                  </a:lnTo>
                  <a:lnTo>
                    <a:pt x="815" y="174"/>
                  </a:lnTo>
                  <a:lnTo>
                    <a:pt x="801" y="206"/>
                  </a:lnTo>
                  <a:lnTo>
                    <a:pt x="779" y="234"/>
                  </a:lnTo>
                  <a:lnTo>
                    <a:pt x="754" y="256"/>
                  </a:lnTo>
                  <a:lnTo>
                    <a:pt x="720" y="270"/>
                  </a:lnTo>
                  <a:lnTo>
                    <a:pt x="684" y="274"/>
                  </a:lnTo>
                  <a:lnTo>
                    <a:pt x="273" y="274"/>
                  </a:lnTo>
                  <a:lnTo>
                    <a:pt x="273" y="2323"/>
                  </a:lnTo>
                  <a:lnTo>
                    <a:pt x="269" y="2359"/>
                  </a:lnTo>
                  <a:lnTo>
                    <a:pt x="255" y="2392"/>
                  </a:lnTo>
                  <a:lnTo>
                    <a:pt x="233" y="2420"/>
                  </a:lnTo>
                  <a:lnTo>
                    <a:pt x="205" y="2440"/>
                  </a:lnTo>
                  <a:lnTo>
                    <a:pt x="174" y="2454"/>
                  </a:lnTo>
                  <a:lnTo>
                    <a:pt x="138" y="2460"/>
                  </a:lnTo>
                  <a:lnTo>
                    <a:pt x="102" y="2454"/>
                  </a:lnTo>
                  <a:lnTo>
                    <a:pt x="68" y="2440"/>
                  </a:lnTo>
                  <a:lnTo>
                    <a:pt x="40" y="2420"/>
                  </a:lnTo>
                  <a:lnTo>
                    <a:pt x="20" y="2392"/>
                  </a:lnTo>
                  <a:lnTo>
                    <a:pt x="6" y="2359"/>
                  </a:lnTo>
                  <a:lnTo>
                    <a:pt x="0" y="2323"/>
                  </a:lnTo>
                  <a:lnTo>
                    <a:pt x="0" y="138"/>
                  </a:lnTo>
                  <a:lnTo>
                    <a:pt x="6" y="102"/>
                  </a:lnTo>
                  <a:lnTo>
                    <a:pt x="20" y="68"/>
                  </a:lnTo>
                  <a:lnTo>
                    <a:pt x="40" y="40"/>
                  </a:lnTo>
                  <a:lnTo>
                    <a:pt x="68" y="20"/>
                  </a:lnTo>
                  <a:lnTo>
                    <a:pt x="102" y="6"/>
                  </a:lnTo>
                  <a:lnTo>
                    <a:pt x="1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Segoe UI"/>
              </a:endParaRPr>
            </a:p>
          </p:txBody>
        </p:sp>
        <p:sp>
          <p:nvSpPr>
            <p:cNvPr id="157" name="Freeform 195">
              <a:extLst>
                <a:ext uri="{FF2B5EF4-FFF2-40B4-BE49-F238E27FC236}">
                  <a16:creationId xmlns:a16="http://schemas.microsoft.com/office/drawing/2014/main" id="{003ED6E0-C194-483B-B08F-87980075ACC4}"/>
                </a:ext>
              </a:extLst>
            </p:cNvPr>
            <p:cNvSpPr>
              <a:spLocks/>
            </p:cNvSpPr>
            <p:nvPr/>
          </p:nvSpPr>
          <p:spPr bwMode="auto">
            <a:xfrm>
              <a:off x="9674225" y="1854201"/>
              <a:ext cx="650875" cy="1952625"/>
            </a:xfrm>
            <a:custGeom>
              <a:avLst/>
              <a:gdLst>
                <a:gd name="T0" fmla="*/ 135 w 819"/>
                <a:gd name="T1" fmla="*/ 0 h 2460"/>
                <a:gd name="T2" fmla="*/ 681 w 819"/>
                <a:gd name="T3" fmla="*/ 0 h 2460"/>
                <a:gd name="T4" fmla="*/ 719 w 819"/>
                <a:gd name="T5" fmla="*/ 6 h 2460"/>
                <a:gd name="T6" fmla="*/ 751 w 819"/>
                <a:gd name="T7" fmla="*/ 20 h 2460"/>
                <a:gd name="T8" fmla="*/ 779 w 819"/>
                <a:gd name="T9" fmla="*/ 40 h 2460"/>
                <a:gd name="T10" fmla="*/ 799 w 819"/>
                <a:gd name="T11" fmla="*/ 68 h 2460"/>
                <a:gd name="T12" fmla="*/ 813 w 819"/>
                <a:gd name="T13" fmla="*/ 102 h 2460"/>
                <a:gd name="T14" fmla="*/ 819 w 819"/>
                <a:gd name="T15" fmla="*/ 138 h 2460"/>
                <a:gd name="T16" fmla="*/ 819 w 819"/>
                <a:gd name="T17" fmla="*/ 2323 h 2460"/>
                <a:gd name="T18" fmla="*/ 813 w 819"/>
                <a:gd name="T19" fmla="*/ 2359 h 2460"/>
                <a:gd name="T20" fmla="*/ 801 w 819"/>
                <a:gd name="T21" fmla="*/ 2392 h 2460"/>
                <a:gd name="T22" fmla="*/ 779 w 819"/>
                <a:gd name="T23" fmla="*/ 2420 h 2460"/>
                <a:gd name="T24" fmla="*/ 751 w 819"/>
                <a:gd name="T25" fmla="*/ 2440 h 2460"/>
                <a:gd name="T26" fmla="*/ 719 w 819"/>
                <a:gd name="T27" fmla="*/ 2454 h 2460"/>
                <a:gd name="T28" fmla="*/ 681 w 819"/>
                <a:gd name="T29" fmla="*/ 2460 h 2460"/>
                <a:gd name="T30" fmla="*/ 645 w 819"/>
                <a:gd name="T31" fmla="*/ 2454 h 2460"/>
                <a:gd name="T32" fmla="*/ 614 w 819"/>
                <a:gd name="T33" fmla="*/ 2440 h 2460"/>
                <a:gd name="T34" fmla="*/ 586 w 819"/>
                <a:gd name="T35" fmla="*/ 2420 h 2460"/>
                <a:gd name="T36" fmla="*/ 564 w 819"/>
                <a:gd name="T37" fmla="*/ 2392 h 2460"/>
                <a:gd name="T38" fmla="*/ 550 w 819"/>
                <a:gd name="T39" fmla="*/ 2359 h 2460"/>
                <a:gd name="T40" fmla="*/ 546 w 819"/>
                <a:gd name="T41" fmla="*/ 2323 h 2460"/>
                <a:gd name="T42" fmla="*/ 546 w 819"/>
                <a:gd name="T43" fmla="*/ 274 h 2460"/>
                <a:gd name="T44" fmla="*/ 135 w 819"/>
                <a:gd name="T45" fmla="*/ 274 h 2460"/>
                <a:gd name="T46" fmla="*/ 99 w 819"/>
                <a:gd name="T47" fmla="*/ 270 h 2460"/>
                <a:gd name="T48" fmla="*/ 67 w 819"/>
                <a:gd name="T49" fmla="*/ 256 h 2460"/>
                <a:gd name="T50" fmla="*/ 40 w 819"/>
                <a:gd name="T51" fmla="*/ 234 h 2460"/>
                <a:gd name="T52" fmla="*/ 18 w 819"/>
                <a:gd name="T53" fmla="*/ 206 h 2460"/>
                <a:gd name="T54" fmla="*/ 4 w 819"/>
                <a:gd name="T55" fmla="*/ 174 h 2460"/>
                <a:gd name="T56" fmla="*/ 0 w 819"/>
                <a:gd name="T57" fmla="*/ 138 h 2460"/>
                <a:gd name="T58" fmla="*/ 4 w 819"/>
                <a:gd name="T59" fmla="*/ 102 h 2460"/>
                <a:gd name="T60" fmla="*/ 18 w 819"/>
                <a:gd name="T61" fmla="*/ 68 h 2460"/>
                <a:gd name="T62" fmla="*/ 40 w 819"/>
                <a:gd name="T63" fmla="*/ 40 h 2460"/>
                <a:gd name="T64" fmla="*/ 67 w 819"/>
                <a:gd name="T65" fmla="*/ 20 h 2460"/>
                <a:gd name="T66" fmla="*/ 99 w 819"/>
                <a:gd name="T67" fmla="*/ 6 h 2460"/>
                <a:gd name="T68" fmla="*/ 135 w 819"/>
                <a:gd name="T69" fmla="*/ 0 h 2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19" h="2460">
                  <a:moveTo>
                    <a:pt x="135" y="0"/>
                  </a:moveTo>
                  <a:lnTo>
                    <a:pt x="681" y="0"/>
                  </a:lnTo>
                  <a:lnTo>
                    <a:pt x="719" y="6"/>
                  </a:lnTo>
                  <a:lnTo>
                    <a:pt x="751" y="20"/>
                  </a:lnTo>
                  <a:lnTo>
                    <a:pt x="779" y="40"/>
                  </a:lnTo>
                  <a:lnTo>
                    <a:pt x="799" y="68"/>
                  </a:lnTo>
                  <a:lnTo>
                    <a:pt x="813" y="102"/>
                  </a:lnTo>
                  <a:lnTo>
                    <a:pt x="819" y="138"/>
                  </a:lnTo>
                  <a:lnTo>
                    <a:pt x="819" y="2323"/>
                  </a:lnTo>
                  <a:lnTo>
                    <a:pt x="813" y="2359"/>
                  </a:lnTo>
                  <a:lnTo>
                    <a:pt x="801" y="2392"/>
                  </a:lnTo>
                  <a:lnTo>
                    <a:pt x="779" y="2420"/>
                  </a:lnTo>
                  <a:lnTo>
                    <a:pt x="751" y="2440"/>
                  </a:lnTo>
                  <a:lnTo>
                    <a:pt x="719" y="2454"/>
                  </a:lnTo>
                  <a:lnTo>
                    <a:pt x="681" y="2460"/>
                  </a:lnTo>
                  <a:lnTo>
                    <a:pt x="645" y="2454"/>
                  </a:lnTo>
                  <a:lnTo>
                    <a:pt x="614" y="2440"/>
                  </a:lnTo>
                  <a:lnTo>
                    <a:pt x="586" y="2420"/>
                  </a:lnTo>
                  <a:lnTo>
                    <a:pt x="564" y="2392"/>
                  </a:lnTo>
                  <a:lnTo>
                    <a:pt x="550" y="2359"/>
                  </a:lnTo>
                  <a:lnTo>
                    <a:pt x="546" y="2323"/>
                  </a:lnTo>
                  <a:lnTo>
                    <a:pt x="546" y="274"/>
                  </a:lnTo>
                  <a:lnTo>
                    <a:pt x="135" y="274"/>
                  </a:lnTo>
                  <a:lnTo>
                    <a:pt x="99" y="270"/>
                  </a:lnTo>
                  <a:lnTo>
                    <a:pt x="67" y="256"/>
                  </a:lnTo>
                  <a:lnTo>
                    <a:pt x="40" y="234"/>
                  </a:lnTo>
                  <a:lnTo>
                    <a:pt x="18" y="206"/>
                  </a:lnTo>
                  <a:lnTo>
                    <a:pt x="4" y="174"/>
                  </a:lnTo>
                  <a:lnTo>
                    <a:pt x="0" y="138"/>
                  </a:lnTo>
                  <a:lnTo>
                    <a:pt x="4" y="102"/>
                  </a:lnTo>
                  <a:lnTo>
                    <a:pt x="18" y="68"/>
                  </a:lnTo>
                  <a:lnTo>
                    <a:pt x="40" y="40"/>
                  </a:lnTo>
                  <a:lnTo>
                    <a:pt x="67" y="20"/>
                  </a:lnTo>
                  <a:lnTo>
                    <a:pt x="99" y="6"/>
                  </a:lnTo>
                  <a:lnTo>
                    <a:pt x="13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Segoe UI"/>
              </a:endParaRPr>
            </a:p>
          </p:txBody>
        </p:sp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AB677489-21E8-46E1-8B71-9E08B35A971B}"/>
              </a:ext>
            </a:extLst>
          </p:cNvPr>
          <p:cNvGrpSpPr/>
          <p:nvPr/>
        </p:nvGrpSpPr>
        <p:grpSpPr>
          <a:xfrm>
            <a:off x="7880168" y="4113282"/>
            <a:ext cx="322844" cy="322252"/>
            <a:chOff x="7388226" y="71438"/>
            <a:chExt cx="5207000" cy="5197476"/>
          </a:xfrm>
          <a:solidFill>
            <a:schemeClr val="bg1"/>
          </a:solidFill>
        </p:grpSpPr>
        <p:sp>
          <p:nvSpPr>
            <p:cNvPr id="159" name="Freeform 213">
              <a:extLst>
                <a:ext uri="{FF2B5EF4-FFF2-40B4-BE49-F238E27FC236}">
                  <a16:creationId xmlns:a16="http://schemas.microsoft.com/office/drawing/2014/main" id="{BA90E96D-1D21-4DEA-A391-584FEEF5A0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88226" y="2673351"/>
              <a:ext cx="1301750" cy="2168525"/>
            </a:xfrm>
            <a:custGeom>
              <a:avLst/>
              <a:gdLst>
                <a:gd name="T0" fmla="*/ 273 w 1640"/>
                <a:gd name="T1" fmla="*/ 2458 h 2731"/>
                <a:gd name="T2" fmla="*/ 874 w 1640"/>
                <a:gd name="T3" fmla="*/ 2404 h 2731"/>
                <a:gd name="T4" fmla="*/ 915 w 1640"/>
                <a:gd name="T5" fmla="*/ 2268 h 2731"/>
                <a:gd name="T6" fmla="*/ 967 w 1640"/>
                <a:gd name="T7" fmla="*/ 2097 h 2731"/>
                <a:gd name="T8" fmla="*/ 1025 w 1640"/>
                <a:gd name="T9" fmla="*/ 1900 h 2731"/>
                <a:gd name="T10" fmla="*/ 1087 w 1640"/>
                <a:gd name="T11" fmla="*/ 1684 h 2731"/>
                <a:gd name="T12" fmla="*/ 1149 w 1640"/>
                <a:gd name="T13" fmla="*/ 1457 h 2731"/>
                <a:gd name="T14" fmla="*/ 1209 w 1640"/>
                <a:gd name="T15" fmla="*/ 1224 h 2731"/>
                <a:gd name="T16" fmla="*/ 1265 w 1640"/>
                <a:gd name="T17" fmla="*/ 993 h 2731"/>
                <a:gd name="T18" fmla="*/ 1310 w 1640"/>
                <a:gd name="T19" fmla="*/ 773 h 2731"/>
                <a:gd name="T20" fmla="*/ 1346 w 1640"/>
                <a:gd name="T21" fmla="*/ 570 h 2731"/>
                <a:gd name="T22" fmla="*/ 1304 w 1640"/>
                <a:gd name="T23" fmla="*/ 454 h 2731"/>
                <a:gd name="T24" fmla="*/ 1157 w 1640"/>
                <a:gd name="T25" fmla="*/ 411 h 2731"/>
                <a:gd name="T26" fmla="*/ 969 w 1640"/>
                <a:gd name="T27" fmla="*/ 371 h 2731"/>
                <a:gd name="T28" fmla="*/ 750 w 1640"/>
                <a:gd name="T29" fmla="*/ 335 h 2731"/>
                <a:gd name="T30" fmla="*/ 515 w 1640"/>
                <a:gd name="T31" fmla="*/ 305 h 2731"/>
                <a:gd name="T32" fmla="*/ 273 w 1640"/>
                <a:gd name="T33" fmla="*/ 283 h 2731"/>
                <a:gd name="T34" fmla="*/ 197 w 1640"/>
                <a:gd name="T35" fmla="*/ 4 h 2731"/>
                <a:gd name="T36" fmla="*/ 333 w 1640"/>
                <a:gd name="T37" fmla="*/ 14 h 2731"/>
                <a:gd name="T38" fmla="*/ 503 w 1640"/>
                <a:gd name="T39" fmla="*/ 28 h 2731"/>
                <a:gd name="T40" fmla="*/ 690 w 1640"/>
                <a:gd name="T41" fmla="*/ 50 h 2731"/>
                <a:gd name="T42" fmla="*/ 890 w 1640"/>
                <a:gd name="T43" fmla="*/ 78 h 2731"/>
                <a:gd name="T44" fmla="*/ 1085 w 1640"/>
                <a:gd name="T45" fmla="*/ 114 h 2731"/>
                <a:gd name="T46" fmla="*/ 1269 w 1640"/>
                <a:gd name="T47" fmla="*/ 157 h 2731"/>
                <a:gd name="T48" fmla="*/ 1428 w 1640"/>
                <a:gd name="T49" fmla="*/ 211 h 2731"/>
                <a:gd name="T50" fmla="*/ 1552 w 1640"/>
                <a:gd name="T51" fmla="*/ 275 h 2731"/>
                <a:gd name="T52" fmla="*/ 1618 w 1640"/>
                <a:gd name="T53" fmla="*/ 333 h 2731"/>
                <a:gd name="T54" fmla="*/ 1640 w 1640"/>
                <a:gd name="T55" fmla="*/ 391 h 2731"/>
                <a:gd name="T56" fmla="*/ 1632 w 1640"/>
                <a:gd name="T57" fmla="*/ 502 h 2731"/>
                <a:gd name="T58" fmla="*/ 1606 w 1640"/>
                <a:gd name="T59" fmla="*/ 682 h 2731"/>
                <a:gd name="T60" fmla="*/ 1568 w 1640"/>
                <a:gd name="T61" fmla="*/ 877 h 2731"/>
                <a:gd name="T62" fmla="*/ 1524 w 1640"/>
                <a:gd name="T63" fmla="*/ 1084 h 2731"/>
                <a:gd name="T64" fmla="*/ 1472 w 1640"/>
                <a:gd name="T65" fmla="*/ 1298 h 2731"/>
                <a:gd name="T66" fmla="*/ 1418 w 1640"/>
                <a:gd name="T67" fmla="*/ 1511 h 2731"/>
                <a:gd name="T68" fmla="*/ 1362 w 1640"/>
                <a:gd name="T69" fmla="*/ 1722 h 2731"/>
                <a:gd name="T70" fmla="*/ 1304 w 1640"/>
                <a:gd name="T71" fmla="*/ 1922 h 2731"/>
                <a:gd name="T72" fmla="*/ 1251 w 1640"/>
                <a:gd name="T73" fmla="*/ 2107 h 2731"/>
                <a:gd name="T74" fmla="*/ 1201 w 1640"/>
                <a:gd name="T75" fmla="*/ 2272 h 2731"/>
                <a:gd name="T76" fmla="*/ 1157 w 1640"/>
                <a:gd name="T77" fmla="*/ 2414 h 2731"/>
                <a:gd name="T78" fmla="*/ 1123 w 1640"/>
                <a:gd name="T79" fmla="*/ 2526 h 2731"/>
                <a:gd name="T80" fmla="*/ 1097 w 1640"/>
                <a:gd name="T81" fmla="*/ 2601 h 2731"/>
                <a:gd name="T82" fmla="*/ 1087 w 1640"/>
                <a:gd name="T83" fmla="*/ 2637 h 2731"/>
                <a:gd name="T84" fmla="*/ 1049 w 1640"/>
                <a:gd name="T85" fmla="*/ 2695 h 2731"/>
                <a:gd name="T86" fmla="*/ 991 w 1640"/>
                <a:gd name="T87" fmla="*/ 2727 h 2731"/>
                <a:gd name="T88" fmla="*/ 138 w 1640"/>
                <a:gd name="T89" fmla="*/ 2731 h 2731"/>
                <a:gd name="T90" fmla="*/ 68 w 1640"/>
                <a:gd name="T91" fmla="*/ 2713 h 2731"/>
                <a:gd name="T92" fmla="*/ 18 w 1640"/>
                <a:gd name="T93" fmla="*/ 2663 h 2731"/>
                <a:gd name="T94" fmla="*/ 0 w 1640"/>
                <a:gd name="T95" fmla="*/ 2595 h 2731"/>
                <a:gd name="T96" fmla="*/ 6 w 1640"/>
                <a:gd name="T97" fmla="*/ 100 h 2731"/>
                <a:gd name="T98" fmla="*/ 44 w 1640"/>
                <a:gd name="T99" fmla="*/ 38 h 2731"/>
                <a:gd name="T100" fmla="*/ 108 w 1640"/>
                <a:gd name="T101" fmla="*/ 4 h 2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640" h="2731">
                  <a:moveTo>
                    <a:pt x="273" y="283"/>
                  </a:moveTo>
                  <a:lnTo>
                    <a:pt x="273" y="2458"/>
                  </a:lnTo>
                  <a:lnTo>
                    <a:pt x="858" y="2458"/>
                  </a:lnTo>
                  <a:lnTo>
                    <a:pt x="874" y="2404"/>
                  </a:lnTo>
                  <a:lnTo>
                    <a:pt x="894" y="2340"/>
                  </a:lnTo>
                  <a:lnTo>
                    <a:pt x="915" y="2268"/>
                  </a:lnTo>
                  <a:lnTo>
                    <a:pt x="941" y="2187"/>
                  </a:lnTo>
                  <a:lnTo>
                    <a:pt x="967" y="2097"/>
                  </a:lnTo>
                  <a:lnTo>
                    <a:pt x="997" y="2001"/>
                  </a:lnTo>
                  <a:lnTo>
                    <a:pt x="1025" y="1900"/>
                  </a:lnTo>
                  <a:lnTo>
                    <a:pt x="1057" y="1794"/>
                  </a:lnTo>
                  <a:lnTo>
                    <a:pt x="1087" y="1684"/>
                  </a:lnTo>
                  <a:lnTo>
                    <a:pt x="1119" y="1571"/>
                  </a:lnTo>
                  <a:lnTo>
                    <a:pt x="1149" y="1457"/>
                  </a:lnTo>
                  <a:lnTo>
                    <a:pt x="1181" y="1340"/>
                  </a:lnTo>
                  <a:lnTo>
                    <a:pt x="1209" y="1224"/>
                  </a:lnTo>
                  <a:lnTo>
                    <a:pt x="1237" y="1108"/>
                  </a:lnTo>
                  <a:lnTo>
                    <a:pt x="1265" y="993"/>
                  </a:lnTo>
                  <a:lnTo>
                    <a:pt x="1288" y="881"/>
                  </a:lnTo>
                  <a:lnTo>
                    <a:pt x="1310" y="773"/>
                  </a:lnTo>
                  <a:lnTo>
                    <a:pt x="1330" y="668"/>
                  </a:lnTo>
                  <a:lnTo>
                    <a:pt x="1346" y="570"/>
                  </a:lnTo>
                  <a:lnTo>
                    <a:pt x="1358" y="476"/>
                  </a:lnTo>
                  <a:lnTo>
                    <a:pt x="1304" y="454"/>
                  </a:lnTo>
                  <a:lnTo>
                    <a:pt x="1237" y="433"/>
                  </a:lnTo>
                  <a:lnTo>
                    <a:pt x="1157" y="411"/>
                  </a:lnTo>
                  <a:lnTo>
                    <a:pt x="1067" y="391"/>
                  </a:lnTo>
                  <a:lnTo>
                    <a:pt x="969" y="371"/>
                  </a:lnTo>
                  <a:lnTo>
                    <a:pt x="862" y="353"/>
                  </a:lnTo>
                  <a:lnTo>
                    <a:pt x="750" y="335"/>
                  </a:lnTo>
                  <a:lnTo>
                    <a:pt x="634" y="319"/>
                  </a:lnTo>
                  <a:lnTo>
                    <a:pt x="515" y="305"/>
                  </a:lnTo>
                  <a:lnTo>
                    <a:pt x="393" y="293"/>
                  </a:lnTo>
                  <a:lnTo>
                    <a:pt x="273" y="283"/>
                  </a:lnTo>
                  <a:close/>
                  <a:moveTo>
                    <a:pt x="146" y="0"/>
                  </a:moveTo>
                  <a:lnTo>
                    <a:pt x="197" y="4"/>
                  </a:lnTo>
                  <a:lnTo>
                    <a:pt x="261" y="8"/>
                  </a:lnTo>
                  <a:lnTo>
                    <a:pt x="333" y="14"/>
                  </a:lnTo>
                  <a:lnTo>
                    <a:pt x="415" y="20"/>
                  </a:lnTo>
                  <a:lnTo>
                    <a:pt x="503" y="28"/>
                  </a:lnTo>
                  <a:lnTo>
                    <a:pt x="594" y="38"/>
                  </a:lnTo>
                  <a:lnTo>
                    <a:pt x="690" y="50"/>
                  </a:lnTo>
                  <a:lnTo>
                    <a:pt x="790" y="64"/>
                  </a:lnTo>
                  <a:lnTo>
                    <a:pt x="890" y="78"/>
                  </a:lnTo>
                  <a:lnTo>
                    <a:pt x="987" y="96"/>
                  </a:lnTo>
                  <a:lnTo>
                    <a:pt x="1085" y="114"/>
                  </a:lnTo>
                  <a:lnTo>
                    <a:pt x="1179" y="136"/>
                  </a:lnTo>
                  <a:lnTo>
                    <a:pt x="1269" y="157"/>
                  </a:lnTo>
                  <a:lnTo>
                    <a:pt x="1352" y="183"/>
                  </a:lnTo>
                  <a:lnTo>
                    <a:pt x="1428" y="211"/>
                  </a:lnTo>
                  <a:lnTo>
                    <a:pt x="1496" y="241"/>
                  </a:lnTo>
                  <a:lnTo>
                    <a:pt x="1552" y="275"/>
                  </a:lnTo>
                  <a:lnTo>
                    <a:pt x="1598" y="311"/>
                  </a:lnTo>
                  <a:lnTo>
                    <a:pt x="1618" y="333"/>
                  </a:lnTo>
                  <a:lnTo>
                    <a:pt x="1632" y="361"/>
                  </a:lnTo>
                  <a:lnTo>
                    <a:pt x="1640" y="391"/>
                  </a:lnTo>
                  <a:lnTo>
                    <a:pt x="1640" y="421"/>
                  </a:lnTo>
                  <a:lnTo>
                    <a:pt x="1632" y="502"/>
                  </a:lnTo>
                  <a:lnTo>
                    <a:pt x="1620" y="590"/>
                  </a:lnTo>
                  <a:lnTo>
                    <a:pt x="1606" y="682"/>
                  </a:lnTo>
                  <a:lnTo>
                    <a:pt x="1588" y="777"/>
                  </a:lnTo>
                  <a:lnTo>
                    <a:pt x="1568" y="877"/>
                  </a:lnTo>
                  <a:lnTo>
                    <a:pt x="1548" y="981"/>
                  </a:lnTo>
                  <a:lnTo>
                    <a:pt x="1524" y="1084"/>
                  </a:lnTo>
                  <a:lnTo>
                    <a:pt x="1498" y="1190"/>
                  </a:lnTo>
                  <a:lnTo>
                    <a:pt x="1472" y="1298"/>
                  </a:lnTo>
                  <a:lnTo>
                    <a:pt x="1446" y="1405"/>
                  </a:lnTo>
                  <a:lnTo>
                    <a:pt x="1418" y="1511"/>
                  </a:lnTo>
                  <a:lnTo>
                    <a:pt x="1390" y="1617"/>
                  </a:lnTo>
                  <a:lnTo>
                    <a:pt x="1362" y="1722"/>
                  </a:lnTo>
                  <a:lnTo>
                    <a:pt x="1332" y="1824"/>
                  </a:lnTo>
                  <a:lnTo>
                    <a:pt x="1304" y="1922"/>
                  </a:lnTo>
                  <a:lnTo>
                    <a:pt x="1277" y="2017"/>
                  </a:lnTo>
                  <a:lnTo>
                    <a:pt x="1251" y="2107"/>
                  </a:lnTo>
                  <a:lnTo>
                    <a:pt x="1225" y="2193"/>
                  </a:lnTo>
                  <a:lnTo>
                    <a:pt x="1201" y="2272"/>
                  </a:lnTo>
                  <a:lnTo>
                    <a:pt x="1179" y="2348"/>
                  </a:lnTo>
                  <a:lnTo>
                    <a:pt x="1157" y="2414"/>
                  </a:lnTo>
                  <a:lnTo>
                    <a:pt x="1139" y="2474"/>
                  </a:lnTo>
                  <a:lnTo>
                    <a:pt x="1123" y="2526"/>
                  </a:lnTo>
                  <a:lnTo>
                    <a:pt x="1109" y="2567"/>
                  </a:lnTo>
                  <a:lnTo>
                    <a:pt x="1097" y="2601"/>
                  </a:lnTo>
                  <a:lnTo>
                    <a:pt x="1091" y="2625"/>
                  </a:lnTo>
                  <a:lnTo>
                    <a:pt x="1087" y="2637"/>
                  </a:lnTo>
                  <a:lnTo>
                    <a:pt x="1071" y="2669"/>
                  </a:lnTo>
                  <a:lnTo>
                    <a:pt x="1049" y="2695"/>
                  </a:lnTo>
                  <a:lnTo>
                    <a:pt x="1023" y="2715"/>
                  </a:lnTo>
                  <a:lnTo>
                    <a:pt x="991" y="2727"/>
                  </a:lnTo>
                  <a:lnTo>
                    <a:pt x="957" y="2731"/>
                  </a:lnTo>
                  <a:lnTo>
                    <a:pt x="138" y="2731"/>
                  </a:lnTo>
                  <a:lnTo>
                    <a:pt x="100" y="2727"/>
                  </a:lnTo>
                  <a:lnTo>
                    <a:pt x="68" y="2713"/>
                  </a:lnTo>
                  <a:lnTo>
                    <a:pt x="40" y="2691"/>
                  </a:lnTo>
                  <a:lnTo>
                    <a:pt x="18" y="2663"/>
                  </a:lnTo>
                  <a:lnTo>
                    <a:pt x="4" y="2631"/>
                  </a:lnTo>
                  <a:lnTo>
                    <a:pt x="0" y="2595"/>
                  </a:lnTo>
                  <a:lnTo>
                    <a:pt x="0" y="136"/>
                  </a:lnTo>
                  <a:lnTo>
                    <a:pt x="6" y="100"/>
                  </a:lnTo>
                  <a:lnTo>
                    <a:pt x="20" y="66"/>
                  </a:lnTo>
                  <a:lnTo>
                    <a:pt x="44" y="38"/>
                  </a:lnTo>
                  <a:lnTo>
                    <a:pt x="74" y="16"/>
                  </a:lnTo>
                  <a:lnTo>
                    <a:pt x="108" y="4"/>
                  </a:lnTo>
                  <a:lnTo>
                    <a:pt x="14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Segoe UI"/>
              </a:endParaRPr>
            </a:p>
          </p:txBody>
        </p:sp>
        <p:sp>
          <p:nvSpPr>
            <p:cNvPr id="160" name="Freeform 214">
              <a:extLst>
                <a:ext uri="{FF2B5EF4-FFF2-40B4-BE49-F238E27FC236}">
                  <a16:creationId xmlns:a16="http://schemas.microsoft.com/office/drawing/2014/main" id="{C142FA9F-AFB9-4CE8-B777-FEB0756EC99A}"/>
                </a:ext>
              </a:extLst>
            </p:cNvPr>
            <p:cNvSpPr>
              <a:spLocks/>
            </p:cNvSpPr>
            <p:nvPr/>
          </p:nvSpPr>
          <p:spPr bwMode="auto">
            <a:xfrm>
              <a:off x="8148638" y="3857626"/>
              <a:ext cx="4446588" cy="1411288"/>
            </a:xfrm>
            <a:custGeom>
              <a:avLst/>
              <a:gdLst>
                <a:gd name="T0" fmla="*/ 4849 w 5603"/>
                <a:gd name="T1" fmla="*/ 2 h 1778"/>
                <a:gd name="T2" fmla="*/ 5033 w 5603"/>
                <a:gd name="T3" fmla="*/ 34 h 1778"/>
                <a:gd name="T4" fmla="*/ 5202 w 5603"/>
                <a:gd name="T5" fmla="*/ 102 h 1778"/>
                <a:gd name="T6" fmla="*/ 5354 w 5603"/>
                <a:gd name="T7" fmla="*/ 201 h 1778"/>
                <a:gd name="T8" fmla="*/ 5485 w 5603"/>
                <a:gd name="T9" fmla="*/ 335 h 1778"/>
                <a:gd name="T10" fmla="*/ 5589 w 5603"/>
                <a:gd name="T11" fmla="*/ 496 h 1778"/>
                <a:gd name="T12" fmla="*/ 5603 w 5603"/>
                <a:gd name="T13" fmla="*/ 568 h 1778"/>
                <a:gd name="T14" fmla="*/ 5577 w 5603"/>
                <a:gd name="T15" fmla="*/ 636 h 1778"/>
                <a:gd name="T16" fmla="*/ 5523 w 5603"/>
                <a:gd name="T17" fmla="*/ 682 h 1778"/>
                <a:gd name="T18" fmla="*/ 3882 w 5603"/>
                <a:gd name="T19" fmla="*/ 1421 h 1778"/>
                <a:gd name="T20" fmla="*/ 3634 w 5603"/>
                <a:gd name="T21" fmla="*/ 1519 h 1778"/>
                <a:gd name="T22" fmla="*/ 3423 w 5603"/>
                <a:gd name="T23" fmla="*/ 1601 h 1778"/>
                <a:gd name="T24" fmla="*/ 3239 w 5603"/>
                <a:gd name="T25" fmla="*/ 1666 h 1778"/>
                <a:gd name="T26" fmla="*/ 3082 w 5603"/>
                <a:gd name="T27" fmla="*/ 1716 h 1778"/>
                <a:gd name="T28" fmla="*/ 2942 w 5603"/>
                <a:gd name="T29" fmla="*/ 1750 h 1778"/>
                <a:gd name="T30" fmla="*/ 2819 w 5603"/>
                <a:gd name="T31" fmla="*/ 1772 h 1778"/>
                <a:gd name="T32" fmla="*/ 2705 w 5603"/>
                <a:gd name="T33" fmla="*/ 1778 h 1778"/>
                <a:gd name="T34" fmla="*/ 2553 w 5603"/>
                <a:gd name="T35" fmla="*/ 1766 h 1778"/>
                <a:gd name="T36" fmla="*/ 2402 w 5603"/>
                <a:gd name="T37" fmla="*/ 1732 h 1778"/>
                <a:gd name="T38" fmla="*/ 2232 w 5603"/>
                <a:gd name="T39" fmla="*/ 1676 h 1778"/>
                <a:gd name="T40" fmla="*/ 92 w 5603"/>
                <a:gd name="T41" fmla="*/ 961 h 1778"/>
                <a:gd name="T42" fmla="*/ 34 w 5603"/>
                <a:gd name="T43" fmla="*/ 921 h 1778"/>
                <a:gd name="T44" fmla="*/ 2 w 5603"/>
                <a:gd name="T45" fmla="*/ 859 h 1778"/>
                <a:gd name="T46" fmla="*/ 6 w 5603"/>
                <a:gd name="T47" fmla="*/ 787 h 1778"/>
                <a:gd name="T48" fmla="*/ 46 w 5603"/>
                <a:gd name="T49" fmla="*/ 728 h 1778"/>
                <a:gd name="T50" fmla="*/ 108 w 5603"/>
                <a:gd name="T51" fmla="*/ 698 h 1778"/>
                <a:gd name="T52" fmla="*/ 180 w 5603"/>
                <a:gd name="T53" fmla="*/ 702 h 1778"/>
                <a:gd name="T54" fmla="*/ 2286 w 5603"/>
                <a:gd name="T55" fmla="*/ 1405 h 1778"/>
                <a:gd name="T56" fmla="*/ 2390 w 5603"/>
                <a:gd name="T57" fmla="*/ 1443 h 1778"/>
                <a:gd name="T58" fmla="*/ 2484 w 5603"/>
                <a:gd name="T59" fmla="*/ 1473 h 1778"/>
                <a:gd name="T60" fmla="*/ 2571 w 5603"/>
                <a:gd name="T61" fmla="*/ 1493 h 1778"/>
                <a:gd name="T62" fmla="*/ 2657 w 5603"/>
                <a:gd name="T63" fmla="*/ 1503 h 1778"/>
                <a:gd name="T64" fmla="*/ 2749 w 5603"/>
                <a:gd name="T65" fmla="*/ 1503 h 1778"/>
                <a:gd name="T66" fmla="*/ 2851 w 5603"/>
                <a:gd name="T67" fmla="*/ 1491 h 1778"/>
                <a:gd name="T68" fmla="*/ 2964 w 5603"/>
                <a:gd name="T69" fmla="*/ 1465 h 1778"/>
                <a:gd name="T70" fmla="*/ 3098 w 5603"/>
                <a:gd name="T71" fmla="*/ 1427 h 1778"/>
                <a:gd name="T72" fmla="*/ 3253 w 5603"/>
                <a:gd name="T73" fmla="*/ 1373 h 1778"/>
                <a:gd name="T74" fmla="*/ 3437 w 5603"/>
                <a:gd name="T75" fmla="*/ 1304 h 1778"/>
                <a:gd name="T76" fmla="*/ 3654 w 5603"/>
                <a:gd name="T77" fmla="*/ 1218 h 1778"/>
                <a:gd name="T78" fmla="*/ 3910 w 5603"/>
                <a:gd name="T79" fmla="*/ 1114 h 1778"/>
                <a:gd name="T80" fmla="*/ 5212 w 5603"/>
                <a:gd name="T81" fmla="*/ 441 h 1778"/>
                <a:gd name="T82" fmla="*/ 5088 w 5603"/>
                <a:gd name="T83" fmla="*/ 351 h 1778"/>
                <a:gd name="T84" fmla="*/ 4945 w 5603"/>
                <a:gd name="T85" fmla="*/ 293 h 1778"/>
                <a:gd name="T86" fmla="*/ 4791 w 5603"/>
                <a:gd name="T87" fmla="*/ 273 h 1778"/>
                <a:gd name="T88" fmla="*/ 4634 w 5603"/>
                <a:gd name="T89" fmla="*/ 291 h 1778"/>
                <a:gd name="T90" fmla="*/ 3549 w 5603"/>
                <a:gd name="T91" fmla="*/ 558 h 1778"/>
                <a:gd name="T92" fmla="*/ 3483 w 5603"/>
                <a:gd name="T93" fmla="*/ 538 h 1778"/>
                <a:gd name="T94" fmla="*/ 3433 w 5603"/>
                <a:gd name="T95" fmla="*/ 488 h 1778"/>
                <a:gd name="T96" fmla="*/ 3415 w 5603"/>
                <a:gd name="T97" fmla="*/ 419 h 1778"/>
                <a:gd name="T98" fmla="*/ 3435 w 5603"/>
                <a:gd name="T99" fmla="*/ 351 h 1778"/>
                <a:gd name="T100" fmla="*/ 3485 w 5603"/>
                <a:gd name="T101" fmla="*/ 303 h 1778"/>
                <a:gd name="T102" fmla="*/ 4566 w 5603"/>
                <a:gd name="T103" fmla="*/ 28 h 1778"/>
                <a:gd name="T104" fmla="*/ 4755 w 5603"/>
                <a:gd name="T105" fmla="*/ 0 h 1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603" h="1778">
                  <a:moveTo>
                    <a:pt x="4755" y="0"/>
                  </a:moveTo>
                  <a:lnTo>
                    <a:pt x="4849" y="2"/>
                  </a:lnTo>
                  <a:lnTo>
                    <a:pt x="4943" y="12"/>
                  </a:lnTo>
                  <a:lnTo>
                    <a:pt x="5033" y="34"/>
                  </a:lnTo>
                  <a:lnTo>
                    <a:pt x="5118" y="62"/>
                  </a:lnTo>
                  <a:lnTo>
                    <a:pt x="5202" y="102"/>
                  </a:lnTo>
                  <a:lnTo>
                    <a:pt x="5280" y="148"/>
                  </a:lnTo>
                  <a:lnTo>
                    <a:pt x="5354" y="201"/>
                  </a:lnTo>
                  <a:lnTo>
                    <a:pt x="5424" y="265"/>
                  </a:lnTo>
                  <a:lnTo>
                    <a:pt x="5485" y="335"/>
                  </a:lnTo>
                  <a:lnTo>
                    <a:pt x="5541" y="413"/>
                  </a:lnTo>
                  <a:lnTo>
                    <a:pt x="5589" y="496"/>
                  </a:lnTo>
                  <a:lnTo>
                    <a:pt x="5599" y="530"/>
                  </a:lnTo>
                  <a:lnTo>
                    <a:pt x="5603" y="568"/>
                  </a:lnTo>
                  <a:lnTo>
                    <a:pt x="5595" y="604"/>
                  </a:lnTo>
                  <a:lnTo>
                    <a:pt x="5577" y="636"/>
                  </a:lnTo>
                  <a:lnTo>
                    <a:pt x="5553" y="662"/>
                  </a:lnTo>
                  <a:lnTo>
                    <a:pt x="5523" y="682"/>
                  </a:lnTo>
                  <a:lnTo>
                    <a:pt x="4019" y="1365"/>
                  </a:lnTo>
                  <a:lnTo>
                    <a:pt x="3882" y="1421"/>
                  </a:lnTo>
                  <a:lnTo>
                    <a:pt x="3754" y="1473"/>
                  </a:lnTo>
                  <a:lnTo>
                    <a:pt x="3634" y="1519"/>
                  </a:lnTo>
                  <a:lnTo>
                    <a:pt x="3525" y="1563"/>
                  </a:lnTo>
                  <a:lnTo>
                    <a:pt x="3423" y="1601"/>
                  </a:lnTo>
                  <a:lnTo>
                    <a:pt x="3327" y="1637"/>
                  </a:lnTo>
                  <a:lnTo>
                    <a:pt x="3239" y="1666"/>
                  </a:lnTo>
                  <a:lnTo>
                    <a:pt x="3158" y="1694"/>
                  </a:lnTo>
                  <a:lnTo>
                    <a:pt x="3082" y="1716"/>
                  </a:lnTo>
                  <a:lnTo>
                    <a:pt x="3010" y="1736"/>
                  </a:lnTo>
                  <a:lnTo>
                    <a:pt x="2942" y="1750"/>
                  </a:lnTo>
                  <a:lnTo>
                    <a:pt x="2878" y="1762"/>
                  </a:lnTo>
                  <a:lnTo>
                    <a:pt x="2819" y="1772"/>
                  </a:lnTo>
                  <a:lnTo>
                    <a:pt x="2761" y="1776"/>
                  </a:lnTo>
                  <a:lnTo>
                    <a:pt x="2705" y="1778"/>
                  </a:lnTo>
                  <a:lnTo>
                    <a:pt x="2629" y="1774"/>
                  </a:lnTo>
                  <a:lnTo>
                    <a:pt x="2553" y="1766"/>
                  </a:lnTo>
                  <a:lnTo>
                    <a:pt x="2480" y="1752"/>
                  </a:lnTo>
                  <a:lnTo>
                    <a:pt x="2402" y="1732"/>
                  </a:lnTo>
                  <a:lnTo>
                    <a:pt x="2320" y="1706"/>
                  </a:lnTo>
                  <a:lnTo>
                    <a:pt x="2232" y="1676"/>
                  </a:lnTo>
                  <a:lnTo>
                    <a:pt x="2139" y="1641"/>
                  </a:lnTo>
                  <a:lnTo>
                    <a:pt x="92" y="961"/>
                  </a:lnTo>
                  <a:lnTo>
                    <a:pt x="60" y="945"/>
                  </a:lnTo>
                  <a:lnTo>
                    <a:pt x="34" y="921"/>
                  </a:lnTo>
                  <a:lnTo>
                    <a:pt x="14" y="891"/>
                  </a:lnTo>
                  <a:lnTo>
                    <a:pt x="2" y="859"/>
                  </a:lnTo>
                  <a:lnTo>
                    <a:pt x="0" y="823"/>
                  </a:lnTo>
                  <a:lnTo>
                    <a:pt x="6" y="787"/>
                  </a:lnTo>
                  <a:lnTo>
                    <a:pt x="22" y="753"/>
                  </a:lnTo>
                  <a:lnTo>
                    <a:pt x="46" y="728"/>
                  </a:lnTo>
                  <a:lnTo>
                    <a:pt x="74" y="708"/>
                  </a:lnTo>
                  <a:lnTo>
                    <a:pt x="108" y="698"/>
                  </a:lnTo>
                  <a:lnTo>
                    <a:pt x="144" y="694"/>
                  </a:lnTo>
                  <a:lnTo>
                    <a:pt x="180" y="702"/>
                  </a:lnTo>
                  <a:lnTo>
                    <a:pt x="2228" y="1383"/>
                  </a:lnTo>
                  <a:lnTo>
                    <a:pt x="2286" y="1405"/>
                  </a:lnTo>
                  <a:lnTo>
                    <a:pt x="2340" y="1425"/>
                  </a:lnTo>
                  <a:lnTo>
                    <a:pt x="2390" y="1443"/>
                  </a:lnTo>
                  <a:lnTo>
                    <a:pt x="2438" y="1459"/>
                  </a:lnTo>
                  <a:lnTo>
                    <a:pt x="2484" y="1473"/>
                  </a:lnTo>
                  <a:lnTo>
                    <a:pt x="2527" y="1483"/>
                  </a:lnTo>
                  <a:lnTo>
                    <a:pt x="2571" y="1493"/>
                  </a:lnTo>
                  <a:lnTo>
                    <a:pt x="2613" y="1499"/>
                  </a:lnTo>
                  <a:lnTo>
                    <a:pt x="2657" y="1503"/>
                  </a:lnTo>
                  <a:lnTo>
                    <a:pt x="2703" y="1505"/>
                  </a:lnTo>
                  <a:lnTo>
                    <a:pt x="2749" y="1503"/>
                  </a:lnTo>
                  <a:lnTo>
                    <a:pt x="2799" y="1499"/>
                  </a:lnTo>
                  <a:lnTo>
                    <a:pt x="2851" y="1491"/>
                  </a:lnTo>
                  <a:lnTo>
                    <a:pt x="2904" y="1479"/>
                  </a:lnTo>
                  <a:lnTo>
                    <a:pt x="2964" y="1465"/>
                  </a:lnTo>
                  <a:lnTo>
                    <a:pt x="3028" y="1447"/>
                  </a:lnTo>
                  <a:lnTo>
                    <a:pt x="3098" y="1427"/>
                  </a:lnTo>
                  <a:lnTo>
                    <a:pt x="3172" y="1401"/>
                  </a:lnTo>
                  <a:lnTo>
                    <a:pt x="3253" y="1373"/>
                  </a:lnTo>
                  <a:lnTo>
                    <a:pt x="3341" y="1342"/>
                  </a:lnTo>
                  <a:lnTo>
                    <a:pt x="3437" y="1304"/>
                  </a:lnTo>
                  <a:lnTo>
                    <a:pt x="3543" y="1264"/>
                  </a:lnTo>
                  <a:lnTo>
                    <a:pt x="3654" y="1218"/>
                  </a:lnTo>
                  <a:lnTo>
                    <a:pt x="3778" y="1168"/>
                  </a:lnTo>
                  <a:lnTo>
                    <a:pt x="3910" y="1114"/>
                  </a:lnTo>
                  <a:lnTo>
                    <a:pt x="5266" y="498"/>
                  </a:lnTo>
                  <a:lnTo>
                    <a:pt x="5212" y="441"/>
                  </a:lnTo>
                  <a:lnTo>
                    <a:pt x="5152" y="393"/>
                  </a:lnTo>
                  <a:lnTo>
                    <a:pt x="5088" y="351"/>
                  </a:lnTo>
                  <a:lnTo>
                    <a:pt x="5019" y="317"/>
                  </a:lnTo>
                  <a:lnTo>
                    <a:pt x="4945" y="293"/>
                  </a:lnTo>
                  <a:lnTo>
                    <a:pt x="4869" y="279"/>
                  </a:lnTo>
                  <a:lnTo>
                    <a:pt x="4791" y="273"/>
                  </a:lnTo>
                  <a:lnTo>
                    <a:pt x="4711" y="277"/>
                  </a:lnTo>
                  <a:lnTo>
                    <a:pt x="4634" y="291"/>
                  </a:lnTo>
                  <a:lnTo>
                    <a:pt x="3587" y="554"/>
                  </a:lnTo>
                  <a:lnTo>
                    <a:pt x="3549" y="558"/>
                  </a:lnTo>
                  <a:lnTo>
                    <a:pt x="3515" y="552"/>
                  </a:lnTo>
                  <a:lnTo>
                    <a:pt x="3483" y="538"/>
                  </a:lnTo>
                  <a:lnTo>
                    <a:pt x="3455" y="516"/>
                  </a:lnTo>
                  <a:lnTo>
                    <a:pt x="3433" y="488"/>
                  </a:lnTo>
                  <a:lnTo>
                    <a:pt x="3421" y="454"/>
                  </a:lnTo>
                  <a:lnTo>
                    <a:pt x="3415" y="419"/>
                  </a:lnTo>
                  <a:lnTo>
                    <a:pt x="3421" y="383"/>
                  </a:lnTo>
                  <a:lnTo>
                    <a:pt x="3435" y="351"/>
                  </a:lnTo>
                  <a:lnTo>
                    <a:pt x="3457" y="323"/>
                  </a:lnTo>
                  <a:lnTo>
                    <a:pt x="3485" y="303"/>
                  </a:lnTo>
                  <a:lnTo>
                    <a:pt x="3519" y="289"/>
                  </a:lnTo>
                  <a:lnTo>
                    <a:pt x="4566" y="28"/>
                  </a:lnTo>
                  <a:lnTo>
                    <a:pt x="4662" y="8"/>
                  </a:lnTo>
                  <a:lnTo>
                    <a:pt x="475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Segoe UI"/>
              </a:endParaRPr>
            </a:p>
          </p:txBody>
        </p:sp>
        <p:sp>
          <p:nvSpPr>
            <p:cNvPr id="161" name="Freeform 215">
              <a:extLst>
                <a:ext uri="{FF2B5EF4-FFF2-40B4-BE49-F238E27FC236}">
                  <a16:creationId xmlns:a16="http://schemas.microsoft.com/office/drawing/2014/main" id="{FFF2EC2B-B0BE-4DD1-BE1B-875C60C4A1EE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2488" y="3108326"/>
              <a:ext cx="2603500" cy="1284288"/>
            </a:xfrm>
            <a:custGeom>
              <a:avLst/>
              <a:gdLst>
                <a:gd name="T0" fmla="*/ 166 w 3279"/>
                <a:gd name="T1" fmla="*/ 4 h 1619"/>
                <a:gd name="T2" fmla="*/ 2727 w 3279"/>
                <a:gd name="T3" fmla="*/ 578 h 1619"/>
                <a:gd name="T4" fmla="*/ 2900 w 3279"/>
                <a:gd name="T5" fmla="*/ 648 h 1619"/>
                <a:gd name="T6" fmla="*/ 3040 w 3279"/>
                <a:gd name="T7" fmla="*/ 740 h 1619"/>
                <a:gd name="T8" fmla="*/ 3148 w 3279"/>
                <a:gd name="T9" fmla="*/ 849 h 1619"/>
                <a:gd name="T10" fmla="*/ 3221 w 3279"/>
                <a:gd name="T11" fmla="*/ 983 h 1619"/>
                <a:gd name="T12" fmla="*/ 3265 w 3279"/>
                <a:gd name="T13" fmla="*/ 1140 h 1619"/>
                <a:gd name="T14" fmla="*/ 3279 w 3279"/>
                <a:gd name="T15" fmla="*/ 1322 h 1619"/>
                <a:gd name="T16" fmla="*/ 3275 w 3279"/>
                <a:gd name="T17" fmla="*/ 1401 h 1619"/>
                <a:gd name="T18" fmla="*/ 3239 w 3279"/>
                <a:gd name="T19" fmla="*/ 1463 h 1619"/>
                <a:gd name="T20" fmla="*/ 3178 w 3279"/>
                <a:gd name="T21" fmla="*/ 1499 h 1619"/>
                <a:gd name="T22" fmla="*/ 2733 w 3279"/>
                <a:gd name="T23" fmla="*/ 1605 h 1619"/>
                <a:gd name="T24" fmla="*/ 2577 w 3279"/>
                <a:gd name="T25" fmla="*/ 1619 h 1619"/>
                <a:gd name="T26" fmla="*/ 2390 w 3279"/>
                <a:gd name="T27" fmla="*/ 1601 h 1619"/>
                <a:gd name="T28" fmla="*/ 1169 w 3279"/>
                <a:gd name="T29" fmla="*/ 1352 h 1619"/>
                <a:gd name="T30" fmla="*/ 1117 w 3279"/>
                <a:gd name="T31" fmla="*/ 1306 h 1619"/>
                <a:gd name="T32" fmla="*/ 1093 w 3279"/>
                <a:gd name="T33" fmla="*/ 1238 h 1619"/>
                <a:gd name="T34" fmla="*/ 1109 w 3279"/>
                <a:gd name="T35" fmla="*/ 1168 h 1619"/>
                <a:gd name="T36" fmla="*/ 1155 w 3279"/>
                <a:gd name="T37" fmla="*/ 1114 h 1619"/>
                <a:gd name="T38" fmla="*/ 1221 w 3279"/>
                <a:gd name="T39" fmla="*/ 1093 h 1619"/>
                <a:gd name="T40" fmla="*/ 2444 w 3279"/>
                <a:gd name="T41" fmla="*/ 1332 h 1619"/>
                <a:gd name="T42" fmla="*/ 2593 w 3279"/>
                <a:gd name="T43" fmla="*/ 1346 h 1619"/>
                <a:gd name="T44" fmla="*/ 2743 w 3279"/>
                <a:gd name="T45" fmla="*/ 1326 h 1619"/>
                <a:gd name="T46" fmla="*/ 2996 w 3279"/>
                <a:gd name="T47" fmla="*/ 1188 h 1619"/>
                <a:gd name="T48" fmla="*/ 2960 w 3279"/>
                <a:gd name="T49" fmla="*/ 1069 h 1619"/>
                <a:gd name="T50" fmla="*/ 2892 w 3279"/>
                <a:gd name="T51" fmla="*/ 973 h 1619"/>
                <a:gd name="T52" fmla="*/ 2789 w 3279"/>
                <a:gd name="T53" fmla="*/ 897 h 1619"/>
                <a:gd name="T54" fmla="*/ 2649 w 3279"/>
                <a:gd name="T55" fmla="*/ 839 h 1619"/>
                <a:gd name="T56" fmla="*/ 108 w 3279"/>
                <a:gd name="T57" fmla="*/ 269 h 1619"/>
                <a:gd name="T58" fmla="*/ 44 w 3279"/>
                <a:gd name="T59" fmla="*/ 237 h 1619"/>
                <a:gd name="T60" fmla="*/ 6 w 3279"/>
                <a:gd name="T61" fmla="*/ 178 h 1619"/>
                <a:gd name="T62" fmla="*/ 4 w 3279"/>
                <a:gd name="T63" fmla="*/ 108 h 1619"/>
                <a:gd name="T64" fmla="*/ 36 w 3279"/>
                <a:gd name="T65" fmla="*/ 44 h 1619"/>
                <a:gd name="T66" fmla="*/ 96 w 3279"/>
                <a:gd name="T67" fmla="*/ 6 h 1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279" h="1619">
                  <a:moveTo>
                    <a:pt x="130" y="0"/>
                  </a:moveTo>
                  <a:lnTo>
                    <a:pt x="166" y="4"/>
                  </a:lnTo>
                  <a:lnTo>
                    <a:pt x="2627" y="550"/>
                  </a:lnTo>
                  <a:lnTo>
                    <a:pt x="2727" y="578"/>
                  </a:lnTo>
                  <a:lnTo>
                    <a:pt x="2819" y="610"/>
                  </a:lnTo>
                  <a:lnTo>
                    <a:pt x="2900" y="648"/>
                  </a:lnTo>
                  <a:lnTo>
                    <a:pt x="2974" y="692"/>
                  </a:lnTo>
                  <a:lnTo>
                    <a:pt x="3040" y="740"/>
                  </a:lnTo>
                  <a:lnTo>
                    <a:pt x="3098" y="792"/>
                  </a:lnTo>
                  <a:lnTo>
                    <a:pt x="3148" y="849"/>
                  </a:lnTo>
                  <a:lnTo>
                    <a:pt x="3188" y="915"/>
                  </a:lnTo>
                  <a:lnTo>
                    <a:pt x="3221" y="983"/>
                  </a:lnTo>
                  <a:lnTo>
                    <a:pt x="3247" y="1059"/>
                  </a:lnTo>
                  <a:lnTo>
                    <a:pt x="3265" y="1140"/>
                  </a:lnTo>
                  <a:lnTo>
                    <a:pt x="3277" y="1228"/>
                  </a:lnTo>
                  <a:lnTo>
                    <a:pt x="3279" y="1322"/>
                  </a:lnTo>
                  <a:lnTo>
                    <a:pt x="3279" y="1366"/>
                  </a:lnTo>
                  <a:lnTo>
                    <a:pt x="3275" y="1401"/>
                  </a:lnTo>
                  <a:lnTo>
                    <a:pt x="3261" y="1435"/>
                  </a:lnTo>
                  <a:lnTo>
                    <a:pt x="3239" y="1463"/>
                  </a:lnTo>
                  <a:lnTo>
                    <a:pt x="3211" y="1485"/>
                  </a:lnTo>
                  <a:lnTo>
                    <a:pt x="3178" y="1499"/>
                  </a:lnTo>
                  <a:lnTo>
                    <a:pt x="2809" y="1591"/>
                  </a:lnTo>
                  <a:lnTo>
                    <a:pt x="2733" y="1605"/>
                  </a:lnTo>
                  <a:lnTo>
                    <a:pt x="2655" y="1615"/>
                  </a:lnTo>
                  <a:lnTo>
                    <a:pt x="2577" y="1619"/>
                  </a:lnTo>
                  <a:lnTo>
                    <a:pt x="2483" y="1615"/>
                  </a:lnTo>
                  <a:lnTo>
                    <a:pt x="2390" y="1601"/>
                  </a:lnTo>
                  <a:lnTo>
                    <a:pt x="1203" y="1364"/>
                  </a:lnTo>
                  <a:lnTo>
                    <a:pt x="1169" y="1352"/>
                  </a:lnTo>
                  <a:lnTo>
                    <a:pt x="1139" y="1332"/>
                  </a:lnTo>
                  <a:lnTo>
                    <a:pt x="1117" y="1306"/>
                  </a:lnTo>
                  <a:lnTo>
                    <a:pt x="1101" y="1274"/>
                  </a:lnTo>
                  <a:lnTo>
                    <a:pt x="1093" y="1238"/>
                  </a:lnTo>
                  <a:lnTo>
                    <a:pt x="1097" y="1202"/>
                  </a:lnTo>
                  <a:lnTo>
                    <a:pt x="1109" y="1168"/>
                  </a:lnTo>
                  <a:lnTo>
                    <a:pt x="1127" y="1138"/>
                  </a:lnTo>
                  <a:lnTo>
                    <a:pt x="1155" y="1114"/>
                  </a:lnTo>
                  <a:lnTo>
                    <a:pt x="1185" y="1100"/>
                  </a:lnTo>
                  <a:lnTo>
                    <a:pt x="1221" y="1093"/>
                  </a:lnTo>
                  <a:lnTo>
                    <a:pt x="1257" y="1095"/>
                  </a:lnTo>
                  <a:lnTo>
                    <a:pt x="2444" y="1332"/>
                  </a:lnTo>
                  <a:lnTo>
                    <a:pt x="2517" y="1344"/>
                  </a:lnTo>
                  <a:lnTo>
                    <a:pt x="2593" y="1346"/>
                  </a:lnTo>
                  <a:lnTo>
                    <a:pt x="2669" y="1340"/>
                  </a:lnTo>
                  <a:lnTo>
                    <a:pt x="2743" y="1326"/>
                  </a:lnTo>
                  <a:lnTo>
                    <a:pt x="3004" y="1260"/>
                  </a:lnTo>
                  <a:lnTo>
                    <a:pt x="2996" y="1188"/>
                  </a:lnTo>
                  <a:lnTo>
                    <a:pt x="2982" y="1124"/>
                  </a:lnTo>
                  <a:lnTo>
                    <a:pt x="2960" y="1069"/>
                  </a:lnTo>
                  <a:lnTo>
                    <a:pt x="2930" y="1017"/>
                  </a:lnTo>
                  <a:lnTo>
                    <a:pt x="2892" y="973"/>
                  </a:lnTo>
                  <a:lnTo>
                    <a:pt x="2844" y="933"/>
                  </a:lnTo>
                  <a:lnTo>
                    <a:pt x="2789" y="897"/>
                  </a:lnTo>
                  <a:lnTo>
                    <a:pt x="2725" y="867"/>
                  </a:lnTo>
                  <a:lnTo>
                    <a:pt x="2649" y="839"/>
                  </a:lnTo>
                  <a:lnTo>
                    <a:pt x="2563" y="815"/>
                  </a:lnTo>
                  <a:lnTo>
                    <a:pt x="108" y="269"/>
                  </a:lnTo>
                  <a:lnTo>
                    <a:pt x="72" y="257"/>
                  </a:lnTo>
                  <a:lnTo>
                    <a:pt x="44" y="237"/>
                  </a:lnTo>
                  <a:lnTo>
                    <a:pt x="22" y="209"/>
                  </a:lnTo>
                  <a:lnTo>
                    <a:pt x="6" y="178"/>
                  </a:lnTo>
                  <a:lnTo>
                    <a:pt x="0" y="144"/>
                  </a:lnTo>
                  <a:lnTo>
                    <a:pt x="4" y="108"/>
                  </a:lnTo>
                  <a:lnTo>
                    <a:pt x="16" y="72"/>
                  </a:lnTo>
                  <a:lnTo>
                    <a:pt x="36" y="44"/>
                  </a:lnTo>
                  <a:lnTo>
                    <a:pt x="64" y="22"/>
                  </a:lnTo>
                  <a:lnTo>
                    <a:pt x="96" y="6"/>
                  </a:lnTo>
                  <a:lnTo>
                    <a:pt x="1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Segoe UI"/>
              </a:endParaRPr>
            </a:p>
          </p:txBody>
        </p:sp>
        <p:sp>
          <p:nvSpPr>
            <p:cNvPr id="162" name="Freeform 216">
              <a:extLst>
                <a:ext uri="{FF2B5EF4-FFF2-40B4-BE49-F238E27FC236}">
                  <a16:creationId xmlns:a16="http://schemas.microsoft.com/office/drawing/2014/main" id="{C3ABC903-F4A1-49B9-A57E-D8D9CC2ADC51}"/>
                </a:ext>
              </a:extLst>
            </p:cNvPr>
            <p:cNvSpPr>
              <a:spLocks/>
            </p:cNvSpPr>
            <p:nvPr/>
          </p:nvSpPr>
          <p:spPr bwMode="auto">
            <a:xfrm>
              <a:off x="8799513" y="1806576"/>
              <a:ext cx="3578225" cy="2284413"/>
            </a:xfrm>
            <a:custGeom>
              <a:avLst/>
              <a:gdLst>
                <a:gd name="T0" fmla="*/ 3311 w 4510"/>
                <a:gd name="T1" fmla="*/ 4 h 2876"/>
                <a:gd name="T2" fmla="*/ 3387 w 4510"/>
                <a:gd name="T3" fmla="*/ 53 h 2876"/>
                <a:gd name="T4" fmla="*/ 3431 w 4510"/>
                <a:gd name="T5" fmla="*/ 109 h 2876"/>
                <a:gd name="T6" fmla="*/ 3522 w 4510"/>
                <a:gd name="T7" fmla="*/ 237 h 2876"/>
                <a:gd name="T8" fmla="*/ 3650 w 4510"/>
                <a:gd name="T9" fmla="*/ 420 h 2876"/>
                <a:gd name="T10" fmla="*/ 3802 w 4510"/>
                <a:gd name="T11" fmla="*/ 651 h 2876"/>
                <a:gd name="T12" fmla="*/ 3965 w 4510"/>
                <a:gd name="T13" fmla="*/ 915 h 2876"/>
                <a:gd name="T14" fmla="*/ 4127 w 4510"/>
                <a:gd name="T15" fmla="*/ 1200 h 2876"/>
                <a:gd name="T16" fmla="*/ 4276 w 4510"/>
                <a:gd name="T17" fmla="*/ 1495 h 2876"/>
                <a:gd name="T18" fmla="*/ 4396 w 4510"/>
                <a:gd name="T19" fmla="*/ 1788 h 2876"/>
                <a:gd name="T20" fmla="*/ 4480 w 4510"/>
                <a:gd name="T21" fmla="*/ 2067 h 2876"/>
                <a:gd name="T22" fmla="*/ 4510 w 4510"/>
                <a:gd name="T23" fmla="*/ 2322 h 2876"/>
                <a:gd name="T24" fmla="*/ 4460 w 4510"/>
                <a:gd name="T25" fmla="*/ 2768 h 2876"/>
                <a:gd name="T26" fmla="*/ 4398 w 4510"/>
                <a:gd name="T27" fmla="*/ 2856 h 2876"/>
                <a:gd name="T28" fmla="*/ 4312 w 4510"/>
                <a:gd name="T29" fmla="*/ 2876 h 2876"/>
                <a:gd name="T30" fmla="*/ 4235 w 4510"/>
                <a:gd name="T31" fmla="*/ 2840 h 2876"/>
                <a:gd name="T32" fmla="*/ 4191 w 4510"/>
                <a:gd name="T33" fmla="*/ 2746 h 2876"/>
                <a:gd name="T34" fmla="*/ 4231 w 4510"/>
                <a:gd name="T35" fmla="*/ 2453 h 2876"/>
                <a:gd name="T36" fmla="*/ 4219 w 4510"/>
                <a:gd name="T37" fmla="*/ 2158 h 2876"/>
                <a:gd name="T38" fmla="*/ 4139 w 4510"/>
                <a:gd name="T39" fmla="*/ 1877 h 2876"/>
                <a:gd name="T40" fmla="*/ 4009 w 4510"/>
                <a:gd name="T41" fmla="*/ 1570 h 2876"/>
                <a:gd name="T42" fmla="*/ 3844 w 4510"/>
                <a:gd name="T43" fmla="*/ 1251 h 2876"/>
                <a:gd name="T44" fmla="*/ 3660 w 4510"/>
                <a:gd name="T45" fmla="*/ 939 h 2876"/>
                <a:gd name="T46" fmla="*/ 3477 w 4510"/>
                <a:gd name="T47" fmla="*/ 651 h 2876"/>
                <a:gd name="T48" fmla="*/ 3307 w 4510"/>
                <a:gd name="T49" fmla="*/ 404 h 2876"/>
                <a:gd name="T50" fmla="*/ 1161 w 4510"/>
                <a:gd name="T51" fmla="*/ 273 h 2876"/>
                <a:gd name="T52" fmla="*/ 1067 w 4510"/>
                <a:gd name="T53" fmla="*/ 404 h 2876"/>
                <a:gd name="T54" fmla="*/ 934 w 4510"/>
                <a:gd name="T55" fmla="*/ 602 h 2876"/>
                <a:gd name="T56" fmla="*/ 774 w 4510"/>
                <a:gd name="T57" fmla="*/ 847 h 2876"/>
                <a:gd name="T58" fmla="*/ 606 w 4510"/>
                <a:gd name="T59" fmla="*/ 1126 h 2876"/>
                <a:gd name="T60" fmla="*/ 445 w 4510"/>
                <a:gd name="T61" fmla="*/ 1421 h 2876"/>
                <a:gd name="T62" fmla="*/ 303 w 4510"/>
                <a:gd name="T63" fmla="*/ 1722 h 2876"/>
                <a:gd name="T64" fmla="*/ 222 w 4510"/>
                <a:gd name="T65" fmla="*/ 1877 h 2876"/>
                <a:gd name="T66" fmla="*/ 122 w 4510"/>
                <a:gd name="T67" fmla="*/ 1905 h 2876"/>
                <a:gd name="T68" fmla="*/ 30 w 4510"/>
                <a:gd name="T69" fmla="*/ 1855 h 2876"/>
                <a:gd name="T70" fmla="*/ 0 w 4510"/>
                <a:gd name="T71" fmla="*/ 1758 h 2876"/>
                <a:gd name="T72" fmla="*/ 88 w 4510"/>
                <a:gd name="T73" fmla="*/ 1531 h 2876"/>
                <a:gd name="T74" fmla="*/ 230 w 4510"/>
                <a:gd name="T75" fmla="*/ 1243 h 2876"/>
                <a:gd name="T76" fmla="*/ 385 w 4510"/>
                <a:gd name="T77" fmla="*/ 962 h 2876"/>
                <a:gd name="T78" fmla="*/ 543 w 4510"/>
                <a:gd name="T79" fmla="*/ 699 h 2876"/>
                <a:gd name="T80" fmla="*/ 692 w 4510"/>
                <a:gd name="T81" fmla="*/ 468 h 2876"/>
                <a:gd name="T82" fmla="*/ 824 w 4510"/>
                <a:gd name="T83" fmla="*/ 277 h 2876"/>
                <a:gd name="T84" fmla="*/ 922 w 4510"/>
                <a:gd name="T85" fmla="*/ 137 h 2876"/>
                <a:gd name="T86" fmla="*/ 977 w 4510"/>
                <a:gd name="T87" fmla="*/ 63 h 2876"/>
                <a:gd name="T88" fmla="*/ 1031 w 4510"/>
                <a:gd name="T89" fmla="*/ 14 h 28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510" h="2876">
                  <a:moveTo>
                    <a:pt x="1093" y="0"/>
                  </a:moveTo>
                  <a:lnTo>
                    <a:pt x="3279" y="0"/>
                  </a:lnTo>
                  <a:lnTo>
                    <a:pt x="3311" y="4"/>
                  </a:lnTo>
                  <a:lnTo>
                    <a:pt x="3339" y="14"/>
                  </a:lnTo>
                  <a:lnTo>
                    <a:pt x="3365" y="32"/>
                  </a:lnTo>
                  <a:lnTo>
                    <a:pt x="3387" y="53"/>
                  </a:lnTo>
                  <a:lnTo>
                    <a:pt x="3395" y="63"/>
                  </a:lnTo>
                  <a:lnTo>
                    <a:pt x="3411" y="83"/>
                  </a:lnTo>
                  <a:lnTo>
                    <a:pt x="3431" y="109"/>
                  </a:lnTo>
                  <a:lnTo>
                    <a:pt x="3457" y="145"/>
                  </a:lnTo>
                  <a:lnTo>
                    <a:pt x="3487" y="187"/>
                  </a:lnTo>
                  <a:lnTo>
                    <a:pt x="3522" y="237"/>
                  </a:lnTo>
                  <a:lnTo>
                    <a:pt x="3560" y="293"/>
                  </a:lnTo>
                  <a:lnTo>
                    <a:pt x="3604" y="354"/>
                  </a:lnTo>
                  <a:lnTo>
                    <a:pt x="3650" y="420"/>
                  </a:lnTo>
                  <a:lnTo>
                    <a:pt x="3698" y="492"/>
                  </a:lnTo>
                  <a:lnTo>
                    <a:pt x="3750" y="570"/>
                  </a:lnTo>
                  <a:lnTo>
                    <a:pt x="3802" y="651"/>
                  </a:lnTo>
                  <a:lnTo>
                    <a:pt x="3856" y="735"/>
                  </a:lnTo>
                  <a:lnTo>
                    <a:pt x="3911" y="823"/>
                  </a:lnTo>
                  <a:lnTo>
                    <a:pt x="3965" y="915"/>
                  </a:lnTo>
                  <a:lnTo>
                    <a:pt x="4021" y="1008"/>
                  </a:lnTo>
                  <a:lnTo>
                    <a:pt x="4075" y="1102"/>
                  </a:lnTo>
                  <a:lnTo>
                    <a:pt x="4127" y="1200"/>
                  </a:lnTo>
                  <a:lnTo>
                    <a:pt x="4179" y="1297"/>
                  </a:lnTo>
                  <a:lnTo>
                    <a:pt x="4229" y="1397"/>
                  </a:lnTo>
                  <a:lnTo>
                    <a:pt x="4276" y="1495"/>
                  </a:lnTo>
                  <a:lnTo>
                    <a:pt x="4320" y="1594"/>
                  </a:lnTo>
                  <a:lnTo>
                    <a:pt x="4360" y="1692"/>
                  </a:lnTo>
                  <a:lnTo>
                    <a:pt x="4396" y="1788"/>
                  </a:lnTo>
                  <a:lnTo>
                    <a:pt x="4430" y="1883"/>
                  </a:lnTo>
                  <a:lnTo>
                    <a:pt x="4456" y="1977"/>
                  </a:lnTo>
                  <a:lnTo>
                    <a:pt x="4480" y="2067"/>
                  </a:lnTo>
                  <a:lnTo>
                    <a:pt x="4496" y="2156"/>
                  </a:lnTo>
                  <a:lnTo>
                    <a:pt x="4506" y="2240"/>
                  </a:lnTo>
                  <a:lnTo>
                    <a:pt x="4510" y="2322"/>
                  </a:lnTo>
                  <a:lnTo>
                    <a:pt x="4504" y="2473"/>
                  </a:lnTo>
                  <a:lnTo>
                    <a:pt x="4488" y="2623"/>
                  </a:lnTo>
                  <a:lnTo>
                    <a:pt x="4460" y="2768"/>
                  </a:lnTo>
                  <a:lnTo>
                    <a:pt x="4448" y="2804"/>
                  </a:lnTo>
                  <a:lnTo>
                    <a:pt x="4426" y="2834"/>
                  </a:lnTo>
                  <a:lnTo>
                    <a:pt x="4398" y="2856"/>
                  </a:lnTo>
                  <a:lnTo>
                    <a:pt x="4364" y="2872"/>
                  </a:lnTo>
                  <a:lnTo>
                    <a:pt x="4328" y="2876"/>
                  </a:lnTo>
                  <a:lnTo>
                    <a:pt x="4312" y="2876"/>
                  </a:lnTo>
                  <a:lnTo>
                    <a:pt x="4298" y="2872"/>
                  </a:lnTo>
                  <a:lnTo>
                    <a:pt x="4262" y="2860"/>
                  </a:lnTo>
                  <a:lnTo>
                    <a:pt x="4235" y="2840"/>
                  </a:lnTo>
                  <a:lnTo>
                    <a:pt x="4213" y="2812"/>
                  </a:lnTo>
                  <a:lnTo>
                    <a:pt x="4197" y="2780"/>
                  </a:lnTo>
                  <a:lnTo>
                    <a:pt x="4191" y="2746"/>
                  </a:lnTo>
                  <a:lnTo>
                    <a:pt x="4195" y="2711"/>
                  </a:lnTo>
                  <a:lnTo>
                    <a:pt x="4217" y="2583"/>
                  </a:lnTo>
                  <a:lnTo>
                    <a:pt x="4231" y="2453"/>
                  </a:lnTo>
                  <a:lnTo>
                    <a:pt x="4237" y="2322"/>
                  </a:lnTo>
                  <a:lnTo>
                    <a:pt x="4231" y="2242"/>
                  </a:lnTo>
                  <a:lnTo>
                    <a:pt x="4219" y="2158"/>
                  </a:lnTo>
                  <a:lnTo>
                    <a:pt x="4199" y="2069"/>
                  </a:lnTo>
                  <a:lnTo>
                    <a:pt x="4173" y="1975"/>
                  </a:lnTo>
                  <a:lnTo>
                    <a:pt x="4139" y="1877"/>
                  </a:lnTo>
                  <a:lnTo>
                    <a:pt x="4101" y="1778"/>
                  </a:lnTo>
                  <a:lnTo>
                    <a:pt x="4057" y="1674"/>
                  </a:lnTo>
                  <a:lnTo>
                    <a:pt x="4009" y="1570"/>
                  </a:lnTo>
                  <a:lnTo>
                    <a:pt x="3957" y="1463"/>
                  </a:lnTo>
                  <a:lnTo>
                    <a:pt x="3901" y="1357"/>
                  </a:lnTo>
                  <a:lnTo>
                    <a:pt x="3844" y="1251"/>
                  </a:lnTo>
                  <a:lnTo>
                    <a:pt x="3784" y="1146"/>
                  </a:lnTo>
                  <a:lnTo>
                    <a:pt x="3722" y="1040"/>
                  </a:lnTo>
                  <a:lnTo>
                    <a:pt x="3660" y="939"/>
                  </a:lnTo>
                  <a:lnTo>
                    <a:pt x="3598" y="839"/>
                  </a:lnTo>
                  <a:lnTo>
                    <a:pt x="3536" y="743"/>
                  </a:lnTo>
                  <a:lnTo>
                    <a:pt x="3477" y="651"/>
                  </a:lnTo>
                  <a:lnTo>
                    <a:pt x="3417" y="564"/>
                  </a:lnTo>
                  <a:lnTo>
                    <a:pt x="3361" y="482"/>
                  </a:lnTo>
                  <a:lnTo>
                    <a:pt x="3307" y="404"/>
                  </a:lnTo>
                  <a:lnTo>
                    <a:pt x="3257" y="335"/>
                  </a:lnTo>
                  <a:lnTo>
                    <a:pt x="3211" y="273"/>
                  </a:lnTo>
                  <a:lnTo>
                    <a:pt x="1161" y="273"/>
                  </a:lnTo>
                  <a:lnTo>
                    <a:pt x="1135" y="309"/>
                  </a:lnTo>
                  <a:lnTo>
                    <a:pt x="1103" y="352"/>
                  </a:lnTo>
                  <a:lnTo>
                    <a:pt x="1067" y="404"/>
                  </a:lnTo>
                  <a:lnTo>
                    <a:pt x="1025" y="464"/>
                  </a:lnTo>
                  <a:lnTo>
                    <a:pt x="981" y="530"/>
                  </a:lnTo>
                  <a:lnTo>
                    <a:pt x="934" y="602"/>
                  </a:lnTo>
                  <a:lnTo>
                    <a:pt x="882" y="679"/>
                  </a:lnTo>
                  <a:lnTo>
                    <a:pt x="828" y="761"/>
                  </a:lnTo>
                  <a:lnTo>
                    <a:pt x="774" y="847"/>
                  </a:lnTo>
                  <a:lnTo>
                    <a:pt x="718" y="937"/>
                  </a:lnTo>
                  <a:lnTo>
                    <a:pt x="662" y="1030"/>
                  </a:lnTo>
                  <a:lnTo>
                    <a:pt x="606" y="1126"/>
                  </a:lnTo>
                  <a:lnTo>
                    <a:pt x="551" y="1224"/>
                  </a:lnTo>
                  <a:lnTo>
                    <a:pt x="497" y="1321"/>
                  </a:lnTo>
                  <a:lnTo>
                    <a:pt x="445" y="1421"/>
                  </a:lnTo>
                  <a:lnTo>
                    <a:pt x="393" y="1523"/>
                  </a:lnTo>
                  <a:lnTo>
                    <a:pt x="347" y="1622"/>
                  </a:lnTo>
                  <a:lnTo>
                    <a:pt x="303" y="1722"/>
                  </a:lnTo>
                  <a:lnTo>
                    <a:pt x="263" y="1820"/>
                  </a:lnTo>
                  <a:lnTo>
                    <a:pt x="245" y="1851"/>
                  </a:lnTo>
                  <a:lnTo>
                    <a:pt x="222" y="1877"/>
                  </a:lnTo>
                  <a:lnTo>
                    <a:pt x="192" y="1895"/>
                  </a:lnTo>
                  <a:lnTo>
                    <a:pt x="158" y="1905"/>
                  </a:lnTo>
                  <a:lnTo>
                    <a:pt x="122" y="1905"/>
                  </a:lnTo>
                  <a:lnTo>
                    <a:pt x="88" y="1897"/>
                  </a:lnTo>
                  <a:lnTo>
                    <a:pt x="54" y="1879"/>
                  </a:lnTo>
                  <a:lnTo>
                    <a:pt x="30" y="1855"/>
                  </a:lnTo>
                  <a:lnTo>
                    <a:pt x="12" y="1826"/>
                  </a:lnTo>
                  <a:lnTo>
                    <a:pt x="2" y="1792"/>
                  </a:lnTo>
                  <a:lnTo>
                    <a:pt x="0" y="1758"/>
                  </a:lnTo>
                  <a:lnTo>
                    <a:pt x="8" y="1722"/>
                  </a:lnTo>
                  <a:lnTo>
                    <a:pt x="46" y="1626"/>
                  </a:lnTo>
                  <a:lnTo>
                    <a:pt x="88" y="1531"/>
                  </a:lnTo>
                  <a:lnTo>
                    <a:pt x="132" y="1435"/>
                  </a:lnTo>
                  <a:lnTo>
                    <a:pt x="180" y="1339"/>
                  </a:lnTo>
                  <a:lnTo>
                    <a:pt x="230" y="1243"/>
                  </a:lnTo>
                  <a:lnTo>
                    <a:pt x="279" y="1148"/>
                  </a:lnTo>
                  <a:lnTo>
                    <a:pt x="331" y="1054"/>
                  </a:lnTo>
                  <a:lnTo>
                    <a:pt x="385" y="962"/>
                  </a:lnTo>
                  <a:lnTo>
                    <a:pt x="437" y="873"/>
                  </a:lnTo>
                  <a:lnTo>
                    <a:pt x="491" y="785"/>
                  </a:lnTo>
                  <a:lnTo>
                    <a:pt x="543" y="699"/>
                  </a:lnTo>
                  <a:lnTo>
                    <a:pt x="595" y="618"/>
                  </a:lnTo>
                  <a:lnTo>
                    <a:pt x="644" y="542"/>
                  </a:lnTo>
                  <a:lnTo>
                    <a:pt x="692" y="468"/>
                  </a:lnTo>
                  <a:lnTo>
                    <a:pt x="740" y="398"/>
                  </a:lnTo>
                  <a:lnTo>
                    <a:pt x="782" y="335"/>
                  </a:lnTo>
                  <a:lnTo>
                    <a:pt x="824" y="277"/>
                  </a:lnTo>
                  <a:lnTo>
                    <a:pt x="860" y="223"/>
                  </a:lnTo>
                  <a:lnTo>
                    <a:pt x="894" y="177"/>
                  </a:lnTo>
                  <a:lnTo>
                    <a:pt x="922" y="137"/>
                  </a:lnTo>
                  <a:lnTo>
                    <a:pt x="946" y="105"/>
                  </a:lnTo>
                  <a:lnTo>
                    <a:pt x="963" y="79"/>
                  </a:lnTo>
                  <a:lnTo>
                    <a:pt x="977" y="63"/>
                  </a:lnTo>
                  <a:lnTo>
                    <a:pt x="983" y="53"/>
                  </a:lnTo>
                  <a:lnTo>
                    <a:pt x="1005" y="32"/>
                  </a:lnTo>
                  <a:lnTo>
                    <a:pt x="1031" y="14"/>
                  </a:lnTo>
                  <a:lnTo>
                    <a:pt x="1061" y="4"/>
                  </a:lnTo>
                  <a:lnTo>
                    <a:pt x="109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Segoe UI"/>
              </a:endParaRPr>
            </a:p>
          </p:txBody>
        </p:sp>
        <p:sp>
          <p:nvSpPr>
            <p:cNvPr id="163" name="Freeform 217">
              <a:extLst>
                <a:ext uri="{FF2B5EF4-FFF2-40B4-BE49-F238E27FC236}">
                  <a16:creationId xmlns:a16="http://schemas.microsoft.com/office/drawing/2014/main" id="{3FA70045-2F19-4112-A9E8-A55F16203C6B}"/>
                </a:ext>
              </a:extLst>
            </p:cNvPr>
            <p:cNvSpPr>
              <a:spLocks/>
            </p:cNvSpPr>
            <p:nvPr/>
          </p:nvSpPr>
          <p:spPr bwMode="auto">
            <a:xfrm>
              <a:off x="9556751" y="1373188"/>
              <a:ext cx="1954213" cy="217488"/>
            </a:xfrm>
            <a:custGeom>
              <a:avLst/>
              <a:gdLst>
                <a:gd name="T0" fmla="*/ 137 w 2461"/>
                <a:gd name="T1" fmla="*/ 0 h 274"/>
                <a:gd name="T2" fmla="*/ 2323 w 2461"/>
                <a:gd name="T3" fmla="*/ 0 h 274"/>
                <a:gd name="T4" fmla="*/ 2359 w 2461"/>
                <a:gd name="T5" fmla="*/ 4 h 274"/>
                <a:gd name="T6" fmla="*/ 2393 w 2461"/>
                <a:gd name="T7" fmla="*/ 18 h 274"/>
                <a:gd name="T8" fmla="*/ 2419 w 2461"/>
                <a:gd name="T9" fmla="*/ 40 h 274"/>
                <a:gd name="T10" fmla="*/ 2441 w 2461"/>
                <a:gd name="T11" fmla="*/ 68 h 274"/>
                <a:gd name="T12" fmla="*/ 2455 w 2461"/>
                <a:gd name="T13" fmla="*/ 100 h 274"/>
                <a:gd name="T14" fmla="*/ 2461 w 2461"/>
                <a:gd name="T15" fmla="*/ 136 h 274"/>
                <a:gd name="T16" fmla="*/ 2455 w 2461"/>
                <a:gd name="T17" fmla="*/ 172 h 274"/>
                <a:gd name="T18" fmla="*/ 2441 w 2461"/>
                <a:gd name="T19" fmla="*/ 206 h 274"/>
                <a:gd name="T20" fmla="*/ 2419 w 2461"/>
                <a:gd name="T21" fmla="*/ 234 h 274"/>
                <a:gd name="T22" fmla="*/ 2393 w 2461"/>
                <a:gd name="T23" fmla="*/ 254 h 274"/>
                <a:gd name="T24" fmla="*/ 2359 w 2461"/>
                <a:gd name="T25" fmla="*/ 268 h 274"/>
                <a:gd name="T26" fmla="*/ 2323 w 2461"/>
                <a:gd name="T27" fmla="*/ 274 h 274"/>
                <a:gd name="T28" fmla="*/ 137 w 2461"/>
                <a:gd name="T29" fmla="*/ 274 h 274"/>
                <a:gd name="T30" fmla="*/ 101 w 2461"/>
                <a:gd name="T31" fmla="*/ 268 h 274"/>
                <a:gd name="T32" fmla="*/ 67 w 2461"/>
                <a:gd name="T33" fmla="*/ 254 h 274"/>
                <a:gd name="T34" fmla="*/ 39 w 2461"/>
                <a:gd name="T35" fmla="*/ 234 h 274"/>
                <a:gd name="T36" fmla="*/ 19 w 2461"/>
                <a:gd name="T37" fmla="*/ 206 h 274"/>
                <a:gd name="T38" fmla="*/ 5 w 2461"/>
                <a:gd name="T39" fmla="*/ 172 h 274"/>
                <a:gd name="T40" fmla="*/ 0 w 2461"/>
                <a:gd name="T41" fmla="*/ 136 h 274"/>
                <a:gd name="T42" fmla="*/ 5 w 2461"/>
                <a:gd name="T43" fmla="*/ 100 h 274"/>
                <a:gd name="T44" fmla="*/ 19 w 2461"/>
                <a:gd name="T45" fmla="*/ 68 h 274"/>
                <a:gd name="T46" fmla="*/ 39 w 2461"/>
                <a:gd name="T47" fmla="*/ 40 h 274"/>
                <a:gd name="T48" fmla="*/ 67 w 2461"/>
                <a:gd name="T49" fmla="*/ 18 h 274"/>
                <a:gd name="T50" fmla="*/ 101 w 2461"/>
                <a:gd name="T51" fmla="*/ 4 h 274"/>
                <a:gd name="T52" fmla="*/ 137 w 2461"/>
                <a:gd name="T53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461" h="274">
                  <a:moveTo>
                    <a:pt x="137" y="0"/>
                  </a:moveTo>
                  <a:lnTo>
                    <a:pt x="2323" y="0"/>
                  </a:lnTo>
                  <a:lnTo>
                    <a:pt x="2359" y="4"/>
                  </a:lnTo>
                  <a:lnTo>
                    <a:pt x="2393" y="18"/>
                  </a:lnTo>
                  <a:lnTo>
                    <a:pt x="2419" y="40"/>
                  </a:lnTo>
                  <a:lnTo>
                    <a:pt x="2441" y="68"/>
                  </a:lnTo>
                  <a:lnTo>
                    <a:pt x="2455" y="100"/>
                  </a:lnTo>
                  <a:lnTo>
                    <a:pt x="2461" y="136"/>
                  </a:lnTo>
                  <a:lnTo>
                    <a:pt x="2455" y="172"/>
                  </a:lnTo>
                  <a:lnTo>
                    <a:pt x="2441" y="206"/>
                  </a:lnTo>
                  <a:lnTo>
                    <a:pt x="2419" y="234"/>
                  </a:lnTo>
                  <a:lnTo>
                    <a:pt x="2393" y="254"/>
                  </a:lnTo>
                  <a:lnTo>
                    <a:pt x="2359" y="268"/>
                  </a:lnTo>
                  <a:lnTo>
                    <a:pt x="2323" y="274"/>
                  </a:lnTo>
                  <a:lnTo>
                    <a:pt x="137" y="274"/>
                  </a:lnTo>
                  <a:lnTo>
                    <a:pt x="101" y="268"/>
                  </a:lnTo>
                  <a:lnTo>
                    <a:pt x="67" y="254"/>
                  </a:lnTo>
                  <a:lnTo>
                    <a:pt x="39" y="234"/>
                  </a:lnTo>
                  <a:lnTo>
                    <a:pt x="19" y="206"/>
                  </a:lnTo>
                  <a:lnTo>
                    <a:pt x="5" y="172"/>
                  </a:lnTo>
                  <a:lnTo>
                    <a:pt x="0" y="136"/>
                  </a:lnTo>
                  <a:lnTo>
                    <a:pt x="5" y="100"/>
                  </a:lnTo>
                  <a:lnTo>
                    <a:pt x="19" y="68"/>
                  </a:lnTo>
                  <a:lnTo>
                    <a:pt x="39" y="40"/>
                  </a:lnTo>
                  <a:lnTo>
                    <a:pt x="67" y="18"/>
                  </a:lnTo>
                  <a:lnTo>
                    <a:pt x="101" y="4"/>
                  </a:lnTo>
                  <a:lnTo>
                    <a:pt x="1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Segoe UI"/>
              </a:endParaRPr>
            </a:p>
          </p:txBody>
        </p:sp>
        <p:sp>
          <p:nvSpPr>
            <p:cNvPr id="164" name="Freeform 218">
              <a:extLst>
                <a:ext uri="{FF2B5EF4-FFF2-40B4-BE49-F238E27FC236}">
                  <a16:creationId xmlns:a16="http://schemas.microsoft.com/office/drawing/2014/main" id="{78C55E0F-BBAF-4328-9664-8539DC6512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23363" y="71438"/>
              <a:ext cx="2820988" cy="1085850"/>
            </a:xfrm>
            <a:custGeom>
              <a:avLst/>
              <a:gdLst>
                <a:gd name="T0" fmla="*/ 1777 w 3554"/>
                <a:gd name="T1" fmla="*/ 331 h 1367"/>
                <a:gd name="T2" fmla="*/ 1326 w 3554"/>
                <a:gd name="T3" fmla="*/ 779 h 1367"/>
                <a:gd name="T4" fmla="*/ 1300 w 3554"/>
                <a:gd name="T5" fmla="*/ 801 h 1367"/>
                <a:gd name="T6" fmla="*/ 1269 w 3554"/>
                <a:gd name="T7" fmla="*/ 815 h 1367"/>
                <a:gd name="T8" fmla="*/ 1235 w 3554"/>
                <a:gd name="T9" fmla="*/ 821 h 1367"/>
                <a:gd name="T10" fmla="*/ 1203 w 3554"/>
                <a:gd name="T11" fmla="*/ 817 h 1367"/>
                <a:gd name="T12" fmla="*/ 1169 w 3554"/>
                <a:gd name="T13" fmla="*/ 805 h 1367"/>
                <a:gd name="T14" fmla="*/ 443 w 3554"/>
                <a:gd name="T15" fmla="*/ 442 h 1367"/>
                <a:gd name="T16" fmla="*/ 768 w 3554"/>
                <a:gd name="T17" fmla="*/ 1094 h 1367"/>
                <a:gd name="T18" fmla="*/ 2786 w 3554"/>
                <a:gd name="T19" fmla="*/ 1094 h 1367"/>
                <a:gd name="T20" fmla="*/ 3111 w 3554"/>
                <a:gd name="T21" fmla="*/ 442 h 1367"/>
                <a:gd name="T22" fmla="*/ 2385 w 3554"/>
                <a:gd name="T23" fmla="*/ 805 h 1367"/>
                <a:gd name="T24" fmla="*/ 2352 w 3554"/>
                <a:gd name="T25" fmla="*/ 817 h 1367"/>
                <a:gd name="T26" fmla="*/ 2320 w 3554"/>
                <a:gd name="T27" fmla="*/ 821 h 1367"/>
                <a:gd name="T28" fmla="*/ 2286 w 3554"/>
                <a:gd name="T29" fmla="*/ 815 h 1367"/>
                <a:gd name="T30" fmla="*/ 2254 w 3554"/>
                <a:gd name="T31" fmla="*/ 801 h 1367"/>
                <a:gd name="T32" fmla="*/ 2228 w 3554"/>
                <a:gd name="T33" fmla="*/ 779 h 1367"/>
                <a:gd name="T34" fmla="*/ 1777 w 3554"/>
                <a:gd name="T35" fmla="*/ 331 h 1367"/>
                <a:gd name="T36" fmla="*/ 132 w 3554"/>
                <a:gd name="T37" fmla="*/ 0 h 1367"/>
                <a:gd name="T38" fmla="*/ 166 w 3554"/>
                <a:gd name="T39" fmla="*/ 4 h 1367"/>
                <a:gd name="T40" fmla="*/ 197 w 3554"/>
                <a:gd name="T41" fmla="*/ 16 h 1367"/>
                <a:gd name="T42" fmla="*/ 1203 w 3554"/>
                <a:gd name="T43" fmla="*/ 518 h 1367"/>
                <a:gd name="T44" fmla="*/ 1681 w 3554"/>
                <a:gd name="T45" fmla="*/ 42 h 1367"/>
                <a:gd name="T46" fmla="*/ 1709 w 3554"/>
                <a:gd name="T47" fmla="*/ 18 h 1367"/>
                <a:gd name="T48" fmla="*/ 1743 w 3554"/>
                <a:gd name="T49" fmla="*/ 6 h 1367"/>
                <a:gd name="T50" fmla="*/ 1777 w 3554"/>
                <a:gd name="T51" fmla="*/ 2 h 1367"/>
                <a:gd name="T52" fmla="*/ 1811 w 3554"/>
                <a:gd name="T53" fmla="*/ 6 h 1367"/>
                <a:gd name="T54" fmla="*/ 1845 w 3554"/>
                <a:gd name="T55" fmla="*/ 18 h 1367"/>
                <a:gd name="T56" fmla="*/ 1873 w 3554"/>
                <a:gd name="T57" fmla="*/ 42 h 1367"/>
                <a:gd name="T58" fmla="*/ 2352 w 3554"/>
                <a:gd name="T59" fmla="*/ 518 h 1367"/>
                <a:gd name="T60" fmla="*/ 3357 w 3554"/>
                <a:gd name="T61" fmla="*/ 16 h 1367"/>
                <a:gd name="T62" fmla="*/ 3389 w 3554"/>
                <a:gd name="T63" fmla="*/ 4 h 1367"/>
                <a:gd name="T64" fmla="*/ 3423 w 3554"/>
                <a:gd name="T65" fmla="*/ 2 h 1367"/>
                <a:gd name="T66" fmla="*/ 3455 w 3554"/>
                <a:gd name="T67" fmla="*/ 6 h 1367"/>
                <a:gd name="T68" fmla="*/ 3486 w 3554"/>
                <a:gd name="T69" fmla="*/ 20 h 1367"/>
                <a:gd name="T70" fmla="*/ 3514 w 3554"/>
                <a:gd name="T71" fmla="*/ 42 h 1367"/>
                <a:gd name="T72" fmla="*/ 3534 w 3554"/>
                <a:gd name="T73" fmla="*/ 68 h 1367"/>
                <a:gd name="T74" fmla="*/ 3548 w 3554"/>
                <a:gd name="T75" fmla="*/ 100 h 1367"/>
                <a:gd name="T76" fmla="*/ 3554 w 3554"/>
                <a:gd name="T77" fmla="*/ 132 h 1367"/>
                <a:gd name="T78" fmla="*/ 3550 w 3554"/>
                <a:gd name="T79" fmla="*/ 165 h 1367"/>
                <a:gd name="T80" fmla="*/ 3538 w 3554"/>
                <a:gd name="T81" fmla="*/ 199 h 1367"/>
                <a:gd name="T82" fmla="*/ 2992 w 3554"/>
                <a:gd name="T83" fmla="*/ 1292 h 1367"/>
                <a:gd name="T84" fmla="*/ 2972 w 3554"/>
                <a:gd name="T85" fmla="*/ 1322 h 1367"/>
                <a:gd name="T86" fmla="*/ 2942 w 3554"/>
                <a:gd name="T87" fmla="*/ 1345 h 1367"/>
                <a:gd name="T88" fmla="*/ 2908 w 3554"/>
                <a:gd name="T89" fmla="*/ 1361 h 1367"/>
                <a:gd name="T90" fmla="*/ 2870 w 3554"/>
                <a:gd name="T91" fmla="*/ 1367 h 1367"/>
                <a:gd name="T92" fmla="*/ 684 w 3554"/>
                <a:gd name="T93" fmla="*/ 1367 h 1367"/>
                <a:gd name="T94" fmla="*/ 646 w 3554"/>
                <a:gd name="T95" fmla="*/ 1361 h 1367"/>
                <a:gd name="T96" fmla="*/ 612 w 3554"/>
                <a:gd name="T97" fmla="*/ 1345 h 1367"/>
                <a:gd name="T98" fmla="*/ 582 w 3554"/>
                <a:gd name="T99" fmla="*/ 1324 h 1367"/>
                <a:gd name="T100" fmla="*/ 562 w 3554"/>
                <a:gd name="T101" fmla="*/ 1292 h 1367"/>
                <a:gd name="T102" fmla="*/ 14 w 3554"/>
                <a:gd name="T103" fmla="*/ 199 h 1367"/>
                <a:gd name="T104" fmla="*/ 4 w 3554"/>
                <a:gd name="T105" fmla="*/ 165 h 1367"/>
                <a:gd name="T106" fmla="*/ 0 w 3554"/>
                <a:gd name="T107" fmla="*/ 132 h 1367"/>
                <a:gd name="T108" fmla="*/ 6 w 3554"/>
                <a:gd name="T109" fmla="*/ 100 h 1367"/>
                <a:gd name="T110" fmla="*/ 20 w 3554"/>
                <a:gd name="T111" fmla="*/ 68 h 1367"/>
                <a:gd name="T112" fmla="*/ 40 w 3554"/>
                <a:gd name="T113" fmla="*/ 42 h 1367"/>
                <a:gd name="T114" fmla="*/ 68 w 3554"/>
                <a:gd name="T115" fmla="*/ 20 h 1367"/>
                <a:gd name="T116" fmla="*/ 100 w 3554"/>
                <a:gd name="T117" fmla="*/ 6 h 1367"/>
                <a:gd name="T118" fmla="*/ 132 w 3554"/>
                <a:gd name="T119" fmla="*/ 0 h 1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554" h="1367">
                  <a:moveTo>
                    <a:pt x="1777" y="331"/>
                  </a:moveTo>
                  <a:lnTo>
                    <a:pt x="1326" y="779"/>
                  </a:lnTo>
                  <a:lnTo>
                    <a:pt x="1300" y="801"/>
                  </a:lnTo>
                  <a:lnTo>
                    <a:pt x="1269" y="815"/>
                  </a:lnTo>
                  <a:lnTo>
                    <a:pt x="1235" y="821"/>
                  </a:lnTo>
                  <a:lnTo>
                    <a:pt x="1203" y="817"/>
                  </a:lnTo>
                  <a:lnTo>
                    <a:pt x="1169" y="805"/>
                  </a:lnTo>
                  <a:lnTo>
                    <a:pt x="443" y="442"/>
                  </a:lnTo>
                  <a:lnTo>
                    <a:pt x="768" y="1094"/>
                  </a:lnTo>
                  <a:lnTo>
                    <a:pt x="2786" y="1094"/>
                  </a:lnTo>
                  <a:lnTo>
                    <a:pt x="3111" y="442"/>
                  </a:lnTo>
                  <a:lnTo>
                    <a:pt x="2385" y="805"/>
                  </a:lnTo>
                  <a:lnTo>
                    <a:pt x="2352" y="817"/>
                  </a:lnTo>
                  <a:lnTo>
                    <a:pt x="2320" y="821"/>
                  </a:lnTo>
                  <a:lnTo>
                    <a:pt x="2286" y="815"/>
                  </a:lnTo>
                  <a:lnTo>
                    <a:pt x="2254" y="801"/>
                  </a:lnTo>
                  <a:lnTo>
                    <a:pt x="2228" y="779"/>
                  </a:lnTo>
                  <a:lnTo>
                    <a:pt x="1777" y="331"/>
                  </a:lnTo>
                  <a:close/>
                  <a:moveTo>
                    <a:pt x="132" y="0"/>
                  </a:moveTo>
                  <a:lnTo>
                    <a:pt x="166" y="4"/>
                  </a:lnTo>
                  <a:lnTo>
                    <a:pt x="197" y="16"/>
                  </a:lnTo>
                  <a:lnTo>
                    <a:pt x="1203" y="518"/>
                  </a:lnTo>
                  <a:lnTo>
                    <a:pt x="1681" y="42"/>
                  </a:lnTo>
                  <a:lnTo>
                    <a:pt x="1709" y="18"/>
                  </a:lnTo>
                  <a:lnTo>
                    <a:pt x="1743" y="6"/>
                  </a:lnTo>
                  <a:lnTo>
                    <a:pt x="1777" y="2"/>
                  </a:lnTo>
                  <a:lnTo>
                    <a:pt x="1811" y="6"/>
                  </a:lnTo>
                  <a:lnTo>
                    <a:pt x="1845" y="18"/>
                  </a:lnTo>
                  <a:lnTo>
                    <a:pt x="1873" y="42"/>
                  </a:lnTo>
                  <a:lnTo>
                    <a:pt x="2352" y="518"/>
                  </a:lnTo>
                  <a:lnTo>
                    <a:pt x="3357" y="16"/>
                  </a:lnTo>
                  <a:lnTo>
                    <a:pt x="3389" y="4"/>
                  </a:lnTo>
                  <a:lnTo>
                    <a:pt x="3423" y="2"/>
                  </a:lnTo>
                  <a:lnTo>
                    <a:pt x="3455" y="6"/>
                  </a:lnTo>
                  <a:lnTo>
                    <a:pt x="3486" y="20"/>
                  </a:lnTo>
                  <a:lnTo>
                    <a:pt x="3514" y="42"/>
                  </a:lnTo>
                  <a:lnTo>
                    <a:pt x="3534" y="68"/>
                  </a:lnTo>
                  <a:lnTo>
                    <a:pt x="3548" y="100"/>
                  </a:lnTo>
                  <a:lnTo>
                    <a:pt x="3554" y="132"/>
                  </a:lnTo>
                  <a:lnTo>
                    <a:pt x="3550" y="165"/>
                  </a:lnTo>
                  <a:lnTo>
                    <a:pt x="3538" y="199"/>
                  </a:lnTo>
                  <a:lnTo>
                    <a:pt x="2992" y="1292"/>
                  </a:lnTo>
                  <a:lnTo>
                    <a:pt x="2972" y="1322"/>
                  </a:lnTo>
                  <a:lnTo>
                    <a:pt x="2942" y="1345"/>
                  </a:lnTo>
                  <a:lnTo>
                    <a:pt x="2908" y="1361"/>
                  </a:lnTo>
                  <a:lnTo>
                    <a:pt x="2870" y="1367"/>
                  </a:lnTo>
                  <a:lnTo>
                    <a:pt x="684" y="1367"/>
                  </a:lnTo>
                  <a:lnTo>
                    <a:pt x="646" y="1361"/>
                  </a:lnTo>
                  <a:lnTo>
                    <a:pt x="612" y="1345"/>
                  </a:lnTo>
                  <a:lnTo>
                    <a:pt x="582" y="1324"/>
                  </a:lnTo>
                  <a:lnTo>
                    <a:pt x="562" y="1292"/>
                  </a:lnTo>
                  <a:lnTo>
                    <a:pt x="14" y="199"/>
                  </a:lnTo>
                  <a:lnTo>
                    <a:pt x="4" y="165"/>
                  </a:lnTo>
                  <a:lnTo>
                    <a:pt x="0" y="132"/>
                  </a:lnTo>
                  <a:lnTo>
                    <a:pt x="6" y="100"/>
                  </a:lnTo>
                  <a:lnTo>
                    <a:pt x="20" y="68"/>
                  </a:lnTo>
                  <a:lnTo>
                    <a:pt x="40" y="42"/>
                  </a:lnTo>
                  <a:lnTo>
                    <a:pt x="68" y="20"/>
                  </a:lnTo>
                  <a:lnTo>
                    <a:pt x="100" y="6"/>
                  </a:lnTo>
                  <a:lnTo>
                    <a:pt x="1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Segoe UI"/>
              </a:endParaRPr>
            </a:p>
          </p:txBody>
        </p:sp>
        <p:sp>
          <p:nvSpPr>
            <p:cNvPr id="165" name="Freeform 219">
              <a:extLst>
                <a:ext uri="{FF2B5EF4-FFF2-40B4-BE49-F238E27FC236}">
                  <a16:creationId xmlns:a16="http://schemas.microsoft.com/office/drawing/2014/main" id="{BB738FFE-423E-4DFC-A533-6DD994385867}"/>
                </a:ext>
              </a:extLst>
            </p:cNvPr>
            <p:cNvSpPr>
              <a:spLocks/>
            </p:cNvSpPr>
            <p:nvPr/>
          </p:nvSpPr>
          <p:spPr bwMode="auto">
            <a:xfrm>
              <a:off x="9991726" y="2457451"/>
              <a:ext cx="1085850" cy="1409700"/>
            </a:xfrm>
            <a:custGeom>
              <a:avLst/>
              <a:gdLst>
                <a:gd name="T0" fmla="*/ 774 w 1368"/>
                <a:gd name="T1" fmla="*/ 4 h 1776"/>
                <a:gd name="T2" fmla="*/ 941 w 1368"/>
                <a:gd name="T3" fmla="*/ 38 h 1776"/>
                <a:gd name="T4" fmla="*/ 1089 w 1368"/>
                <a:gd name="T5" fmla="*/ 104 h 1776"/>
                <a:gd name="T6" fmla="*/ 1211 w 1368"/>
                <a:gd name="T7" fmla="*/ 193 h 1776"/>
                <a:gd name="T8" fmla="*/ 1300 w 1368"/>
                <a:gd name="T9" fmla="*/ 307 h 1776"/>
                <a:gd name="T10" fmla="*/ 1354 w 1368"/>
                <a:gd name="T11" fmla="*/ 436 h 1776"/>
                <a:gd name="T12" fmla="*/ 1364 w 1368"/>
                <a:gd name="T13" fmla="*/ 544 h 1776"/>
                <a:gd name="T14" fmla="*/ 1334 w 1368"/>
                <a:gd name="T15" fmla="*/ 608 h 1776"/>
                <a:gd name="T16" fmla="*/ 1279 w 1368"/>
                <a:gd name="T17" fmla="*/ 648 h 1776"/>
                <a:gd name="T18" fmla="*/ 1207 w 1368"/>
                <a:gd name="T19" fmla="*/ 656 h 1776"/>
                <a:gd name="T20" fmla="*/ 1143 w 1368"/>
                <a:gd name="T21" fmla="*/ 626 h 1776"/>
                <a:gd name="T22" fmla="*/ 1103 w 1368"/>
                <a:gd name="T23" fmla="*/ 568 h 1776"/>
                <a:gd name="T24" fmla="*/ 1085 w 1368"/>
                <a:gd name="T25" fmla="*/ 484 h 1776"/>
                <a:gd name="T26" fmla="*/ 1031 w 1368"/>
                <a:gd name="T27" fmla="*/ 401 h 1776"/>
                <a:gd name="T28" fmla="*/ 939 w 1368"/>
                <a:gd name="T29" fmla="*/ 333 h 1776"/>
                <a:gd name="T30" fmla="*/ 822 w 1368"/>
                <a:gd name="T31" fmla="*/ 289 h 1776"/>
                <a:gd name="T32" fmla="*/ 684 w 1368"/>
                <a:gd name="T33" fmla="*/ 273 h 1776"/>
                <a:gd name="T34" fmla="*/ 543 w 1368"/>
                <a:gd name="T35" fmla="*/ 291 h 1776"/>
                <a:gd name="T36" fmla="*/ 423 w 1368"/>
                <a:gd name="T37" fmla="*/ 339 h 1776"/>
                <a:gd name="T38" fmla="*/ 331 w 1368"/>
                <a:gd name="T39" fmla="*/ 409 h 1776"/>
                <a:gd name="T40" fmla="*/ 281 w 1368"/>
                <a:gd name="T41" fmla="*/ 498 h 1776"/>
                <a:gd name="T42" fmla="*/ 279 w 1368"/>
                <a:gd name="T43" fmla="*/ 588 h 1776"/>
                <a:gd name="T44" fmla="*/ 319 w 1368"/>
                <a:gd name="T45" fmla="*/ 664 h 1776"/>
                <a:gd name="T46" fmla="*/ 397 w 1368"/>
                <a:gd name="T47" fmla="*/ 725 h 1776"/>
                <a:gd name="T48" fmla="*/ 519 w 1368"/>
                <a:gd name="T49" fmla="*/ 777 h 1776"/>
                <a:gd name="T50" fmla="*/ 682 w 1368"/>
                <a:gd name="T51" fmla="*/ 817 h 1776"/>
                <a:gd name="T52" fmla="*/ 818 w 1368"/>
                <a:gd name="T53" fmla="*/ 845 h 1776"/>
                <a:gd name="T54" fmla="*/ 1001 w 1368"/>
                <a:gd name="T55" fmla="*/ 903 h 1776"/>
                <a:gd name="T56" fmla="*/ 1147 w 1368"/>
                <a:gd name="T57" fmla="*/ 977 h 1776"/>
                <a:gd name="T58" fmla="*/ 1257 w 1368"/>
                <a:gd name="T59" fmla="*/ 1066 h 1776"/>
                <a:gd name="T60" fmla="*/ 1328 w 1368"/>
                <a:gd name="T61" fmla="*/ 1174 h 1776"/>
                <a:gd name="T62" fmla="*/ 1362 w 1368"/>
                <a:gd name="T63" fmla="*/ 1298 h 1776"/>
                <a:gd name="T64" fmla="*/ 1362 w 1368"/>
                <a:gd name="T65" fmla="*/ 1435 h 1776"/>
                <a:gd name="T66" fmla="*/ 1318 w 1368"/>
                <a:gd name="T67" fmla="*/ 1569 h 1776"/>
                <a:gd name="T68" fmla="*/ 1235 w 1368"/>
                <a:gd name="T69" fmla="*/ 1690 h 1776"/>
                <a:gd name="T70" fmla="*/ 1151 w 1368"/>
                <a:gd name="T71" fmla="*/ 1762 h 1776"/>
                <a:gd name="T72" fmla="*/ 1091 w 1368"/>
                <a:gd name="T73" fmla="*/ 1776 h 1776"/>
                <a:gd name="T74" fmla="*/ 1035 w 1368"/>
                <a:gd name="T75" fmla="*/ 1762 h 1776"/>
                <a:gd name="T76" fmla="*/ 985 w 1368"/>
                <a:gd name="T77" fmla="*/ 1726 h 1776"/>
                <a:gd name="T78" fmla="*/ 955 w 1368"/>
                <a:gd name="T79" fmla="*/ 1662 h 1776"/>
                <a:gd name="T80" fmla="*/ 963 w 1368"/>
                <a:gd name="T81" fmla="*/ 1593 h 1776"/>
                <a:gd name="T82" fmla="*/ 1003 w 1368"/>
                <a:gd name="T83" fmla="*/ 1535 h 1776"/>
                <a:gd name="T84" fmla="*/ 1045 w 1368"/>
                <a:gd name="T85" fmla="*/ 1491 h 1776"/>
                <a:gd name="T86" fmla="*/ 1079 w 1368"/>
                <a:gd name="T87" fmla="*/ 1435 h 1776"/>
                <a:gd name="T88" fmla="*/ 1093 w 1368"/>
                <a:gd name="T89" fmla="*/ 1365 h 1776"/>
                <a:gd name="T90" fmla="*/ 1075 w 1368"/>
                <a:gd name="T91" fmla="*/ 1284 h 1776"/>
                <a:gd name="T92" fmla="*/ 1015 w 1368"/>
                <a:gd name="T93" fmla="*/ 1214 h 1776"/>
                <a:gd name="T94" fmla="*/ 916 w 1368"/>
                <a:gd name="T95" fmla="*/ 1158 h 1776"/>
                <a:gd name="T96" fmla="*/ 774 w 1368"/>
                <a:gd name="T97" fmla="*/ 1114 h 1776"/>
                <a:gd name="T98" fmla="*/ 656 w 1368"/>
                <a:gd name="T99" fmla="*/ 1090 h 1776"/>
                <a:gd name="T100" fmla="*/ 455 w 1368"/>
                <a:gd name="T101" fmla="*/ 1040 h 1776"/>
                <a:gd name="T102" fmla="*/ 289 w 1368"/>
                <a:gd name="T103" fmla="*/ 975 h 1776"/>
                <a:gd name="T104" fmla="*/ 162 w 1368"/>
                <a:gd name="T105" fmla="*/ 893 h 1776"/>
                <a:gd name="T106" fmla="*/ 72 w 1368"/>
                <a:gd name="T107" fmla="*/ 793 h 1776"/>
                <a:gd name="T108" fmla="*/ 18 w 1368"/>
                <a:gd name="T109" fmla="*/ 678 h 1776"/>
                <a:gd name="T110" fmla="*/ 0 w 1368"/>
                <a:gd name="T111" fmla="*/ 546 h 1776"/>
                <a:gd name="T112" fmla="*/ 26 w 1368"/>
                <a:gd name="T113" fmla="*/ 401 h 1776"/>
                <a:gd name="T114" fmla="*/ 94 w 1368"/>
                <a:gd name="T115" fmla="*/ 271 h 1776"/>
                <a:gd name="T116" fmla="*/ 201 w 1368"/>
                <a:gd name="T117" fmla="*/ 159 h 1776"/>
                <a:gd name="T118" fmla="*/ 339 w 1368"/>
                <a:gd name="T119" fmla="*/ 74 h 1776"/>
                <a:gd name="T120" fmla="*/ 503 w 1368"/>
                <a:gd name="T121" fmla="*/ 20 h 1776"/>
                <a:gd name="T122" fmla="*/ 684 w 1368"/>
                <a:gd name="T123" fmla="*/ 0 h 17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368" h="1776">
                  <a:moveTo>
                    <a:pt x="684" y="0"/>
                  </a:moveTo>
                  <a:lnTo>
                    <a:pt x="774" y="4"/>
                  </a:lnTo>
                  <a:lnTo>
                    <a:pt x="860" y="18"/>
                  </a:lnTo>
                  <a:lnTo>
                    <a:pt x="941" y="38"/>
                  </a:lnTo>
                  <a:lnTo>
                    <a:pt x="1017" y="68"/>
                  </a:lnTo>
                  <a:lnTo>
                    <a:pt x="1089" y="104"/>
                  </a:lnTo>
                  <a:lnTo>
                    <a:pt x="1153" y="145"/>
                  </a:lnTo>
                  <a:lnTo>
                    <a:pt x="1211" y="193"/>
                  </a:lnTo>
                  <a:lnTo>
                    <a:pt x="1261" y="247"/>
                  </a:lnTo>
                  <a:lnTo>
                    <a:pt x="1300" y="307"/>
                  </a:lnTo>
                  <a:lnTo>
                    <a:pt x="1332" y="371"/>
                  </a:lnTo>
                  <a:lnTo>
                    <a:pt x="1354" y="436"/>
                  </a:lnTo>
                  <a:lnTo>
                    <a:pt x="1366" y="508"/>
                  </a:lnTo>
                  <a:lnTo>
                    <a:pt x="1364" y="544"/>
                  </a:lnTo>
                  <a:lnTo>
                    <a:pt x="1354" y="578"/>
                  </a:lnTo>
                  <a:lnTo>
                    <a:pt x="1334" y="608"/>
                  </a:lnTo>
                  <a:lnTo>
                    <a:pt x="1308" y="632"/>
                  </a:lnTo>
                  <a:lnTo>
                    <a:pt x="1279" y="648"/>
                  </a:lnTo>
                  <a:lnTo>
                    <a:pt x="1243" y="656"/>
                  </a:lnTo>
                  <a:lnTo>
                    <a:pt x="1207" y="656"/>
                  </a:lnTo>
                  <a:lnTo>
                    <a:pt x="1173" y="644"/>
                  </a:lnTo>
                  <a:lnTo>
                    <a:pt x="1143" y="626"/>
                  </a:lnTo>
                  <a:lnTo>
                    <a:pt x="1119" y="598"/>
                  </a:lnTo>
                  <a:lnTo>
                    <a:pt x="1103" y="568"/>
                  </a:lnTo>
                  <a:lnTo>
                    <a:pt x="1095" y="532"/>
                  </a:lnTo>
                  <a:lnTo>
                    <a:pt x="1085" y="484"/>
                  </a:lnTo>
                  <a:lnTo>
                    <a:pt x="1063" y="440"/>
                  </a:lnTo>
                  <a:lnTo>
                    <a:pt x="1031" y="401"/>
                  </a:lnTo>
                  <a:lnTo>
                    <a:pt x="989" y="365"/>
                  </a:lnTo>
                  <a:lnTo>
                    <a:pt x="939" y="333"/>
                  </a:lnTo>
                  <a:lnTo>
                    <a:pt x="884" y="309"/>
                  </a:lnTo>
                  <a:lnTo>
                    <a:pt x="822" y="289"/>
                  </a:lnTo>
                  <a:lnTo>
                    <a:pt x="754" y="277"/>
                  </a:lnTo>
                  <a:lnTo>
                    <a:pt x="684" y="273"/>
                  </a:lnTo>
                  <a:lnTo>
                    <a:pt x="612" y="277"/>
                  </a:lnTo>
                  <a:lnTo>
                    <a:pt x="543" y="291"/>
                  </a:lnTo>
                  <a:lnTo>
                    <a:pt x="479" y="311"/>
                  </a:lnTo>
                  <a:lnTo>
                    <a:pt x="423" y="339"/>
                  </a:lnTo>
                  <a:lnTo>
                    <a:pt x="373" y="371"/>
                  </a:lnTo>
                  <a:lnTo>
                    <a:pt x="331" y="409"/>
                  </a:lnTo>
                  <a:lnTo>
                    <a:pt x="301" y="452"/>
                  </a:lnTo>
                  <a:lnTo>
                    <a:pt x="281" y="498"/>
                  </a:lnTo>
                  <a:lnTo>
                    <a:pt x="275" y="546"/>
                  </a:lnTo>
                  <a:lnTo>
                    <a:pt x="279" y="588"/>
                  </a:lnTo>
                  <a:lnTo>
                    <a:pt x="293" y="628"/>
                  </a:lnTo>
                  <a:lnTo>
                    <a:pt x="319" y="664"/>
                  </a:lnTo>
                  <a:lnTo>
                    <a:pt x="353" y="698"/>
                  </a:lnTo>
                  <a:lnTo>
                    <a:pt x="397" y="725"/>
                  </a:lnTo>
                  <a:lnTo>
                    <a:pt x="453" y="753"/>
                  </a:lnTo>
                  <a:lnTo>
                    <a:pt x="519" y="777"/>
                  </a:lnTo>
                  <a:lnTo>
                    <a:pt x="594" y="797"/>
                  </a:lnTo>
                  <a:lnTo>
                    <a:pt x="682" y="817"/>
                  </a:lnTo>
                  <a:lnTo>
                    <a:pt x="712" y="821"/>
                  </a:lnTo>
                  <a:lnTo>
                    <a:pt x="818" y="845"/>
                  </a:lnTo>
                  <a:lnTo>
                    <a:pt x="916" y="871"/>
                  </a:lnTo>
                  <a:lnTo>
                    <a:pt x="1001" y="903"/>
                  </a:lnTo>
                  <a:lnTo>
                    <a:pt x="1079" y="937"/>
                  </a:lnTo>
                  <a:lnTo>
                    <a:pt x="1147" y="977"/>
                  </a:lnTo>
                  <a:lnTo>
                    <a:pt x="1207" y="1018"/>
                  </a:lnTo>
                  <a:lnTo>
                    <a:pt x="1257" y="1066"/>
                  </a:lnTo>
                  <a:lnTo>
                    <a:pt x="1296" y="1118"/>
                  </a:lnTo>
                  <a:lnTo>
                    <a:pt x="1328" y="1174"/>
                  </a:lnTo>
                  <a:lnTo>
                    <a:pt x="1350" y="1234"/>
                  </a:lnTo>
                  <a:lnTo>
                    <a:pt x="1362" y="1298"/>
                  </a:lnTo>
                  <a:lnTo>
                    <a:pt x="1368" y="1365"/>
                  </a:lnTo>
                  <a:lnTo>
                    <a:pt x="1362" y="1435"/>
                  </a:lnTo>
                  <a:lnTo>
                    <a:pt x="1346" y="1505"/>
                  </a:lnTo>
                  <a:lnTo>
                    <a:pt x="1318" y="1569"/>
                  </a:lnTo>
                  <a:lnTo>
                    <a:pt x="1282" y="1632"/>
                  </a:lnTo>
                  <a:lnTo>
                    <a:pt x="1235" y="1690"/>
                  </a:lnTo>
                  <a:lnTo>
                    <a:pt x="1179" y="1744"/>
                  </a:lnTo>
                  <a:lnTo>
                    <a:pt x="1151" y="1762"/>
                  </a:lnTo>
                  <a:lnTo>
                    <a:pt x="1123" y="1772"/>
                  </a:lnTo>
                  <a:lnTo>
                    <a:pt x="1091" y="1776"/>
                  </a:lnTo>
                  <a:lnTo>
                    <a:pt x="1061" y="1772"/>
                  </a:lnTo>
                  <a:lnTo>
                    <a:pt x="1035" y="1762"/>
                  </a:lnTo>
                  <a:lnTo>
                    <a:pt x="1009" y="1748"/>
                  </a:lnTo>
                  <a:lnTo>
                    <a:pt x="985" y="1726"/>
                  </a:lnTo>
                  <a:lnTo>
                    <a:pt x="967" y="1696"/>
                  </a:lnTo>
                  <a:lnTo>
                    <a:pt x="955" y="1662"/>
                  </a:lnTo>
                  <a:lnTo>
                    <a:pt x="955" y="1626"/>
                  </a:lnTo>
                  <a:lnTo>
                    <a:pt x="963" y="1593"/>
                  </a:lnTo>
                  <a:lnTo>
                    <a:pt x="979" y="1561"/>
                  </a:lnTo>
                  <a:lnTo>
                    <a:pt x="1003" y="1535"/>
                  </a:lnTo>
                  <a:lnTo>
                    <a:pt x="1025" y="1515"/>
                  </a:lnTo>
                  <a:lnTo>
                    <a:pt x="1045" y="1491"/>
                  </a:lnTo>
                  <a:lnTo>
                    <a:pt x="1065" y="1465"/>
                  </a:lnTo>
                  <a:lnTo>
                    <a:pt x="1079" y="1435"/>
                  </a:lnTo>
                  <a:lnTo>
                    <a:pt x="1091" y="1401"/>
                  </a:lnTo>
                  <a:lnTo>
                    <a:pt x="1093" y="1365"/>
                  </a:lnTo>
                  <a:lnTo>
                    <a:pt x="1089" y="1323"/>
                  </a:lnTo>
                  <a:lnTo>
                    <a:pt x="1075" y="1284"/>
                  </a:lnTo>
                  <a:lnTo>
                    <a:pt x="1049" y="1248"/>
                  </a:lnTo>
                  <a:lnTo>
                    <a:pt x="1015" y="1214"/>
                  </a:lnTo>
                  <a:lnTo>
                    <a:pt x="971" y="1186"/>
                  </a:lnTo>
                  <a:lnTo>
                    <a:pt x="916" y="1158"/>
                  </a:lnTo>
                  <a:lnTo>
                    <a:pt x="850" y="1134"/>
                  </a:lnTo>
                  <a:lnTo>
                    <a:pt x="774" y="1114"/>
                  </a:lnTo>
                  <a:lnTo>
                    <a:pt x="686" y="1094"/>
                  </a:lnTo>
                  <a:lnTo>
                    <a:pt x="656" y="1090"/>
                  </a:lnTo>
                  <a:lnTo>
                    <a:pt x="551" y="1066"/>
                  </a:lnTo>
                  <a:lnTo>
                    <a:pt x="455" y="1040"/>
                  </a:lnTo>
                  <a:lnTo>
                    <a:pt x="367" y="1011"/>
                  </a:lnTo>
                  <a:lnTo>
                    <a:pt x="289" y="975"/>
                  </a:lnTo>
                  <a:lnTo>
                    <a:pt x="221" y="935"/>
                  </a:lnTo>
                  <a:lnTo>
                    <a:pt x="162" y="893"/>
                  </a:lnTo>
                  <a:lnTo>
                    <a:pt x="112" y="845"/>
                  </a:lnTo>
                  <a:lnTo>
                    <a:pt x="72" y="793"/>
                  </a:lnTo>
                  <a:lnTo>
                    <a:pt x="40" y="737"/>
                  </a:lnTo>
                  <a:lnTo>
                    <a:pt x="18" y="678"/>
                  </a:lnTo>
                  <a:lnTo>
                    <a:pt x="6" y="614"/>
                  </a:lnTo>
                  <a:lnTo>
                    <a:pt x="0" y="546"/>
                  </a:lnTo>
                  <a:lnTo>
                    <a:pt x="6" y="472"/>
                  </a:lnTo>
                  <a:lnTo>
                    <a:pt x="26" y="401"/>
                  </a:lnTo>
                  <a:lnTo>
                    <a:pt x="54" y="333"/>
                  </a:lnTo>
                  <a:lnTo>
                    <a:pt x="94" y="271"/>
                  </a:lnTo>
                  <a:lnTo>
                    <a:pt x="144" y="213"/>
                  </a:lnTo>
                  <a:lnTo>
                    <a:pt x="201" y="159"/>
                  </a:lnTo>
                  <a:lnTo>
                    <a:pt x="267" y="114"/>
                  </a:lnTo>
                  <a:lnTo>
                    <a:pt x="339" y="74"/>
                  </a:lnTo>
                  <a:lnTo>
                    <a:pt x="419" y="42"/>
                  </a:lnTo>
                  <a:lnTo>
                    <a:pt x="503" y="20"/>
                  </a:lnTo>
                  <a:lnTo>
                    <a:pt x="592" y="4"/>
                  </a:lnTo>
                  <a:lnTo>
                    <a:pt x="6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Segoe UI"/>
              </a:endParaRPr>
            </a:p>
          </p:txBody>
        </p:sp>
        <p:sp>
          <p:nvSpPr>
            <p:cNvPr id="166" name="Freeform 220">
              <a:extLst>
                <a:ext uri="{FF2B5EF4-FFF2-40B4-BE49-F238E27FC236}">
                  <a16:creationId xmlns:a16="http://schemas.microsoft.com/office/drawing/2014/main" id="{2F871305-DF9D-4665-8806-72D8988BCE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25113" y="2239963"/>
              <a:ext cx="215900" cy="1409700"/>
            </a:xfrm>
            <a:custGeom>
              <a:avLst/>
              <a:gdLst>
                <a:gd name="T0" fmla="*/ 137 w 273"/>
                <a:gd name="T1" fmla="*/ 0 h 1776"/>
                <a:gd name="T2" fmla="*/ 173 w 273"/>
                <a:gd name="T3" fmla="*/ 4 h 1776"/>
                <a:gd name="T4" fmla="*/ 205 w 273"/>
                <a:gd name="T5" fmla="*/ 18 h 1776"/>
                <a:gd name="T6" fmla="*/ 233 w 273"/>
                <a:gd name="T7" fmla="*/ 40 h 1776"/>
                <a:gd name="T8" fmla="*/ 255 w 273"/>
                <a:gd name="T9" fmla="*/ 68 h 1776"/>
                <a:gd name="T10" fmla="*/ 269 w 273"/>
                <a:gd name="T11" fmla="*/ 99 h 1776"/>
                <a:gd name="T12" fmla="*/ 273 w 273"/>
                <a:gd name="T13" fmla="*/ 135 h 1776"/>
                <a:gd name="T14" fmla="*/ 273 w 273"/>
                <a:gd name="T15" fmla="*/ 1638 h 1776"/>
                <a:gd name="T16" fmla="*/ 269 w 273"/>
                <a:gd name="T17" fmla="*/ 1674 h 1776"/>
                <a:gd name="T18" fmla="*/ 255 w 273"/>
                <a:gd name="T19" fmla="*/ 1708 h 1776"/>
                <a:gd name="T20" fmla="*/ 233 w 273"/>
                <a:gd name="T21" fmla="*/ 1734 h 1776"/>
                <a:gd name="T22" fmla="*/ 205 w 273"/>
                <a:gd name="T23" fmla="*/ 1756 h 1776"/>
                <a:gd name="T24" fmla="*/ 173 w 273"/>
                <a:gd name="T25" fmla="*/ 1770 h 1776"/>
                <a:gd name="T26" fmla="*/ 137 w 273"/>
                <a:gd name="T27" fmla="*/ 1776 h 1776"/>
                <a:gd name="T28" fmla="*/ 101 w 273"/>
                <a:gd name="T29" fmla="*/ 1770 h 1776"/>
                <a:gd name="T30" fmla="*/ 67 w 273"/>
                <a:gd name="T31" fmla="*/ 1756 h 1776"/>
                <a:gd name="T32" fmla="*/ 39 w 273"/>
                <a:gd name="T33" fmla="*/ 1734 h 1776"/>
                <a:gd name="T34" fmla="*/ 19 w 273"/>
                <a:gd name="T35" fmla="*/ 1708 h 1776"/>
                <a:gd name="T36" fmla="*/ 5 w 273"/>
                <a:gd name="T37" fmla="*/ 1674 h 1776"/>
                <a:gd name="T38" fmla="*/ 0 w 273"/>
                <a:gd name="T39" fmla="*/ 1638 h 1776"/>
                <a:gd name="T40" fmla="*/ 0 w 273"/>
                <a:gd name="T41" fmla="*/ 135 h 1776"/>
                <a:gd name="T42" fmla="*/ 5 w 273"/>
                <a:gd name="T43" fmla="*/ 99 h 1776"/>
                <a:gd name="T44" fmla="*/ 19 w 273"/>
                <a:gd name="T45" fmla="*/ 68 h 1776"/>
                <a:gd name="T46" fmla="*/ 39 w 273"/>
                <a:gd name="T47" fmla="*/ 40 h 1776"/>
                <a:gd name="T48" fmla="*/ 67 w 273"/>
                <a:gd name="T49" fmla="*/ 18 h 1776"/>
                <a:gd name="T50" fmla="*/ 101 w 273"/>
                <a:gd name="T51" fmla="*/ 4 h 1776"/>
                <a:gd name="T52" fmla="*/ 137 w 273"/>
                <a:gd name="T53" fmla="*/ 0 h 17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73" h="1776">
                  <a:moveTo>
                    <a:pt x="137" y="0"/>
                  </a:moveTo>
                  <a:lnTo>
                    <a:pt x="173" y="4"/>
                  </a:lnTo>
                  <a:lnTo>
                    <a:pt x="205" y="18"/>
                  </a:lnTo>
                  <a:lnTo>
                    <a:pt x="233" y="40"/>
                  </a:lnTo>
                  <a:lnTo>
                    <a:pt x="255" y="68"/>
                  </a:lnTo>
                  <a:lnTo>
                    <a:pt x="269" y="99"/>
                  </a:lnTo>
                  <a:lnTo>
                    <a:pt x="273" y="135"/>
                  </a:lnTo>
                  <a:lnTo>
                    <a:pt x="273" y="1638"/>
                  </a:lnTo>
                  <a:lnTo>
                    <a:pt x="269" y="1674"/>
                  </a:lnTo>
                  <a:lnTo>
                    <a:pt x="255" y="1708"/>
                  </a:lnTo>
                  <a:lnTo>
                    <a:pt x="233" y="1734"/>
                  </a:lnTo>
                  <a:lnTo>
                    <a:pt x="205" y="1756"/>
                  </a:lnTo>
                  <a:lnTo>
                    <a:pt x="173" y="1770"/>
                  </a:lnTo>
                  <a:lnTo>
                    <a:pt x="137" y="1776"/>
                  </a:lnTo>
                  <a:lnTo>
                    <a:pt x="101" y="1770"/>
                  </a:lnTo>
                  <a:lnTo>
                    <a:pt x="67" y="1756"/>
                  </a:lnTo>
                  <a:lnTo>
                    <a:pt x="39" y="1734"/>
                  </a:lnTo>
                  <a:lnTo>
                    <a:pt x="19" y="1708"/>
                  </a:lnTo>
                  <a:lnTo>
                    <a:pt x="5" y="1674"/>
                  </a:lnTo>
                  <a:lnTo>
                    <a:pt x="0" y="1638"/>
                  </a:lnTo>
                  <a:lnTo>
                    <a:pt x="0" y="135"/>
                  </a:lnTo>
                  <a:lnTo>
                    <a:pt x="5" y="99"/>
                  </a:lnTo>
                  <a:lnTo>
                    <a:pt x="19" y="68"/>
                  </a:lnTo>
                  <a:lnTo>
                    <a:pt x="39" y="40"/>
                  </a:lnTo>
                  <a:lnTo>
                    <a:pt x="67" y="18"/>
                  </a:lnTo>
                  <a:lnTo>
                    <a:pt x="101" y="4"/>
                  </a:lnTo>
                  <a:lnTo>
                    <a:pt x="1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Segoe UI"/>
              </a:endParaRPr>
            </a:p>
          </p:txBody>
        </p:sp>
      </p:grpSp>
      <p:sp>
        <p:nvSpPr>
          <p:cNvPr id="167" name="Oval 166">
            <a:extLst>
              <a:ext uri="{FF2B5EF4-FFF2-40B4-BE49-F238E27FC236}">
                <a16:creationId xmlns:a16="http://schemas.microsoft.com/office/drawing/2014/main" id="{1183DF4C-C1D1-42FC-BF62-72F49045E0FB}"/>
              </a:ext>
            </a:extLst>
          </p:cNvPr>
          <p:cNvSpPr/>
          <p:nvPr/>
        </p:nvSpPr>
        <p:spPr>
          <a:xfrm>
            <a:off x="7110072" y="1074709"/>
            <a:ext cx="772998" cy="772998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  <a:effectLst>
            <a:outerShdw blurRad="127000" dist="63500" dir="8100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987"/>
            <a:endParaRPr lang="en-IN" sz="2400">
              <a:solidFill>
                <a:prstClr val="white"/>
              </a:solidFill>
              <a:latin typeface="Segoe UI"/>
            </a:endParaRPr>
          </a:p>
        </p:txBody>
      </p:sp>
      <p:sp>
        <p:nvSpPr>
          <p:cNvPr id="168" name="Oval 167">
            <a:extLst>
              <a:ext uri="{FF2B5EF4-FFF2-40B4-BE49-F238E27FC236}">
                <a16:creationId xmlns:a16="http://schemas.microsoft.com/office/drawing/2014/main" id="{94D1472C-491F-43F9-BFB5-D9D1282345CF}"/>
              </a:ext>
            </a:extLst>
          </p:cNvPr>
          <p:cNvSpPr/>
          <p:nvPr/>
        </p:nvSpPr>
        <p:spPr>
          <a:xfrm flipH="1">
            <a:off x="4302433" y="1074709"/>
            <a:ext cx="772998" cy="772998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  <a:effectLst>
            <a:outerShdw blurRad="127000" dist="63500" dir="8100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987"/>
            <a:endParaRPr lang="en-IN" sz="2400">
              <a:solidFill>
                <a:prstClr val="white"/>
              </a:solidFill>
              <a:latin typeface="Segoe UI"/>
            </a:endParaRPr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E4054F04-00F5-4664-A6EB-28B989551467}"/>
              </a:ext>
            </a:extLst>
          </p:cNvPr>
          <p:cNvSpPr/>
          <p:nvPr/>
        </p:nvSpPr>
        <p:spPr>
          <a:xfrm>
            <a:off x="8162657" y="861036"/>
            <a:ext cx="2436575" cy="553998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/>
          <a:p>
            <a:pPr algn="ctr" defTabSz="1218987"/>
            <a:r>
              <a:rPr lang="en-IN" b="1">
                <a:solidFill>
                  <a:srgbClr val="ECB448"/>
                </a:solidFill>
                <a:ea typeface="Open Sans" panose="020B0606030504020204" pitchFamily="34" charset="0"/>
                <a:cs typeface="Segoe UI Light" panose="020B0502040204020203" pitchFamily="34" charset="0"/>
              </a:rPr>
              <a:t>THERE IS NO CLEAR </a:t>
            </a:r>
          </a:p>
          <a:p>
            <a:pPr algn="ctr" defTabSz="1218987"/>
            <a:r>
              <a:rPr lang="en-IN" b="1">
                <a:solidFill>
                  <a:srgbClr val="ECB448"/>
                </a:solidFill>
                <a:ea typeface="Open Sans" panose="020B0606030504020204" pitchFamily="34" charset="0"/>
                <a:cs typeface="Segoe UI Light" panose="020B0502040204020203" pitchFamily="34" charset="0"/>
              </a:rPr>
              <a:t>PROBLEM DEFINITION</a:t>
            </a:r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FE09E8FF-0C45-448F-BFEF-D019A66557CB}"/>
              </a:ext>
            </a:extLst>
          </p:cNvPr>
          <p:cNvSpPr/>
          <p:nvPr/>
        </p:nvSpPr>
        <p:spPr>
          <a:xfrm>
            <a:off x="478256" y="903969"/>
            <a:ext cx="3602994" cy="553998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/>
          <a:p>
            <a:pPr algn="ctr" defTabSz="1218987"/>
            <a:r>
              <a:rPr lang="en-IN" b="1">
                <a:solidFill>
                  <a:srgbClr val="E35A35"/>
                </a:solidFill>
                <a:latin typeface="Segoe UI"/>
                <a:ea typeface="Open Sans" panose="020B0606030504020204" pitchFamily="34" charset="0"/>
                <a:cs typeface="Segoe UI Light" panose="020B0502040204020203" pitchFamily="34" charset="0"/>
              </a:rPr>
              <a:t>EVERY SOLUTION RAMIFIES THROUGHOUT THE SYSTEM</a:t>
            </a:r>
          </a:p>
        </p:txBody>
      </p: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38E30CC5-4F5C-45D8-90ED-268D1ECFEBC6}"/>
              </a:ext>
            </a:extLst>
          </p:cNvPr>
          <p:cNvGrpSpPr/>
          <p:nvPr/>
        </p:nvGrpSpPr>
        <p:grpSpPr>
          <a:xfrm>
            <a:off x="8229358" y="2375749"/>
            <a:ext cx="303192" cy="303563"/>
            <a:chOff x="-2076451" y="4348163"/>
            <a:chExt cx="3876676" cy="3881438"/>
          </a:xfrm>
          <a:solidFill>
            <a:schemeClr val="bg1"/>
          </a:solidFill>
        </p:grpSpPr>
        <p:sp>
          <p:nvSpPr>
            <p:cNvPr id="174" name="Freeform 9">
              <a:extLst>
                <a:ext uri="{FF2B5EF4-FFF2-40B4-BE49-F238E27FC236}">
                  <a16:creationId xmlns:a16="http://schemas.microsoft.com/office/drawing/2014/main" id="{7C1CB72C-B595-42FD-AB3E-BC140994AE9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2076451" y="5810251"/>
              <a:ext cx="3876676" cy="2419350"/>
            </a:xfrm>
            <a:custGeom>
              <a:avLst/>
              <a:gdLst>
                <a:gd name="T0" fmla="*/ 2347 w 2382"/>
                <a:gd name="T1" fmla="*/ 1417 h 1487"/>
                <a:gd name="T2" fmla="*/ 2121 w 2382"/>
                <a:gd name="T3" fmla="*/ 1417 h 1487"/>
                <a:gd name="T4" fmla="*/ 2121 w 2382"/>
                <a:gd name="T5" fmla="*/ 35 h 1487"/>
                <a:gd name="T6" fmla="*/ 2086 w 2382"/>
                <a:gd name="T7" fmla="*/ 0 h 1487"/>
                <a:gd name="T8" fmla="*/ 1713 w 2382"/>
                <a:gd name="T9" fmla="*/ 0 h 1487"/>
                <a:gd name="T10" fmla="*/ 1678 w 2382"/>
                <a:gd name="T11" fmla="*/ 35 h 1487"/>
                <a:gd name="T12" fmla="*/ 1678 w 2382"/>
                <a:gd name="T13" fmla="*/ 1417 h 1487"/>
                <a:gd name="T14" fmla="*/ 1412 w 2382"/>
                <a:gd name="T15" fmla="*/ 1417 h 1487"/>
                <a:gd name="T16" fmla="*/ 1412 w 2382"/>
                <a:gd name="T17" fmla="*/ 445 h 1487"/>
                <a:gd name="T18" fmla="*/ 1377 w 2382"/>
                <a:gd name="T19" fmla="*/ 410 h 1487"/>
                <a:gd name="T20" fmla="*/ 1005 w 2382"/>
                <a:gd name="T21" fmla="*/ 410 h 1487"/>
                <a:gd name="T22" fmla="*/ 970 w 2382"/>
                <a:gd name="T23" fmla="*/ 445 h 1487"/>
                <a:gd name="T24" fmla="*/ 970 w 2382"/>
                <a:gd name="T25" fmla="*/ 1417 h 1487"/>
                <a:gd name="T26" fmla="*/ 704 w 2382"/>
                <a:gd name="T27" fmla="*/ 1417 h 1487"/>
                <a:gd name="T28" fmla="*/ 704 w 2382"/>
                <a:gd name="T29" fmla="*/ 631 h 1487"/>
                <a:gd name="T30" fmla="*/ 669 w 2382"/>
                <a:gd name="T31" fmla="*/ 597 h 1487"/>
                <a:gd name="T32" fmla="*/ 296 w 2382"/>
                <a:gd name="T33" fmla="*/ 597 h 1487"/>
                <a:gd name="T34" fmla="*/ 261 w 2382"/>
                <a:gd name="T35" fmla="*/ 631 h 1487"/>
                <a:gd name="T36" fmla="*/ 261 w 2382"/>
                <a:gd name="T37" fmla="*/ 1417 h 1487"/>
                <a:gd name="T38" fmla="*/ 35 w 2382"/>
                <a:gd name="T39" fmla="*/ 1417 h 1487"/>
                <a:gd name="T40" fmla="*/ 0 w 2382"/>
                <a:gd name="T41" fmla="*/ 1452 h 1487"/>
                <a:gd name="T42" fmla="*/ 35 w 2382"/>
                <a:gd name="T43" fmla="*/ 1487 h 1487"/>
                <a:gd name="T44" fmla="*/ 2347 w 2382"/>
                <a:gd name="T45" fmla="*/ 1487 h 1487"/>
                <a:gd name="T46" fmla="*/ 2382 w 2382"/>
                <a:gd name="T47" fmla="*/ 1452 h 1487"/>
                <a:gd name="T48" fmla="*/ 2347 w 2382"/>
                <a:gd name="T49" fmla="*/ 1417 h 1487"/>
                <a:gd name="T50" fmla="*/ 634 w 2382"/>
                <a:gd name="T51" fmla="*/ 1417 h 1487"/>
                <a:gd name="T52" fmla="*/ 331 w 2382"/>
                <a:gd name="T53" fmla="*/ 1417 h 1487"/>
                <a:gd name="T54" fmla="*/ 331 w 2382"/>
                <a:gd name="T55" fmla="*/ 666 h 1487"/>
                <a:gd name="T56" fmla="*/ 634 w 2382"/>
                <a:gd name="T57" fmla="*/ 666 h 1487"/>
                <a:gd name="T58" fmla="*/ 634 w 2382"/>
                <a:gd name="T59" fmla="*/ 1417 h 1487"/>
                <a:gd name="T60" fmla="*/ 1342 w 2382"/>
                <a:gd name="T61" fmla="*/ 1417 h 1487"/>
                <a:gd name="T62" fmla="*/ 1040 w 2382"/>
                <a:gd name="T63" fmla="*/ 1417 h 1487"/>
                <a:gd name="T64" fmla="*/ 1040 w 2382"/>
                <a:gd name="T65" fmla="*/ 480 h 1487"/>
                <a:gd name="T66" fmla="*/ 1342 w 2382"/>
                <a:gd name="T67" fmla="*/ 480 h 1487"/>
                <a:gd name="T68" fmla="*/ 1342 w 2382"/>
                <a:gd name="T69" fmla="*/ 1417 h 1487"/>
                <a:gd name="T70" fmla="*/ 2051 w 2382"/>
                <a:gd name="T71" fmla="*/ 1417 h 1487"/>
                <a:gd name="T72" fmla="*/ 1748 w 2382"/>
                <a:gd name="T73" fmla="*/ 1417 h 1487"/>
                <a:gd name="T74" fmla="*/ 1748 w 2382"/>
                <a:gd name="T75" fmla="*/ 70 h 1487"/>
                <a:gd name="T76" fmla="*/ 2051 w 2382"/>
                <a:gd name="T77" fmla="*/ 70 h 1487"/>
                <a:gd name="T78" fmla="*/ 2051 w 2382"/>
                <a:gd name="T79" fmla="*/ 1417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382" h="1487">
                  <a:moveTo>
                    <a:pt x="2347" y="1417"/>
                  </a:moveTo>
                  <a:cubicBezTo>
                    <a:pt x="2121" y="1417"/>
                    <a:pt x="2121" y="1417"/>
                    <a:pt x="2121" y="1417"/>
                  </a:cubicBezTo>
                  <a:cubicBezTo>
                    <a:pt x="2121" y="35"/>
                    <a:pt x="2121" y="35"/>
                    <a:pt x="2121" y="35"/>
                  </a:cubicBezTo>
                  <a:cubicBezTo>
                    <a:pt x="2121" y="16"/>
                    <a:pt x="2105" y="0"/>
                    <a:pt x="2086" y="0"/>
                  </a:cubicBezTo>
                  <a:cubicBezTo>
                    <a:pt x="1713" y="0"/>
                    <a:pt x="1713" y="0"/>
                    <a:pt x="1713" y="0"/>
                  </a:cubicBezTo>
                  <a:cubicBezTo>
                    <a:pt x="1694" y="0"/>
                    <a:pt x="1678" y="16"/>
                    <a:pt x="1678" y="35"/>
                  </a:cubicBezTo>
                  <a:cubicBezTo>
                    <a:pt x="1678" y="1417"/>
                    <a:pt x="1678" y="1417"/>
                    <a:pt x="1678" y="1417"/>
                  </a:cubicBezTo>
                  <a:cubicBezTo>
                    <a:pt x="1412" y="1417"/>
                    <a:pt x="1412" y="1417"/>
                    <a:pt x="1412" y="1417"/>
                  </a:cubicBezTo>
                  <a:cubicBezTo>
                    <a:pt x="1412" y="445"/>
                    <a:pt x="1412" y="445"/>
                    <a:pt x="1412" y="445"/>
                  </a:cubicBezTo>
                  <a:cubicBezTo>
                    <a:pt x="1412" y="426"/>
                    <a:pt x="1397" y="410"/>
                    <a:pt x="1377" y="410"/>
                  </a:cubicBezTo>
                  <a:cubicBezTo>
                    <a:pt x="1005" y="410"/>
                    <a:pt x="1005" y="410"/>
                    <a:pt x="1005" y="410"/>
                  </a:cubicBezTo>
                  <a:cubicBezTo>
                    <a:pt x="985" y="410"/>
                    <a:pt x="970" y="426"/>
                    <a:pt x="970" y="445"/>
                  </a:cubicBezTo>
                  <a:cubicBezTo>
                    <a:pt x="970" y="1417"/>
                    <a:pt x="970" y="1417"/>
                    <a:pt x="970" y="1417"/>
                  </a:cubicBezTo>
                  <a:cubicBezTo>
                    <a:pt x="704" y="1417"/>
                    <a:pt x="704" y="1417"/>
                    <a:pt x="704" y="1417"/>
                  </a:cubicBezTo>
                  <a:cubicBezTo>
                    <a:pt x="704" y="631"/>
                    <a:pt x="704" y="631"/>
                    <a:pt x="704" y="631"/>
                  </a:cubicBezTo>
                  <a:cubicBezTo>
                    <a:pt x="704" y="612"/>
                    <a:pt x="688" y="597"/>
                    <a:pt x="669" y="597"/>
                  </a:cubicBezTo>
                  <a:cubicBezTo>
                    <a:pt x="296" y="597"/>
                    <a:pt x="296" y="597"/>
                    <a:pt x="296" y="597"/>
                  </a:cubicBezTo>
                  <a:cubicBezTo>
                    <a:pt x="277" y="597"/>
                    <a:pt x="261" y="612"/>
                    <a:pt x="261" y="631"/>
                  </a:cubicBezTo>
                  <a:cubicBezTo>
                    <a:pt x="261" y="1417"/>
                    <a:pt x="261" y="1417"/>
                    <a:pt x="261" y="1417"/>
                  </a:cubicBezTo>
                  <a:cubicBezTo>
                    <a:pt x="35" y="1417"/>
                    <a:pt x="35" y="1417"/>
                    <a:pt x="35" y="1417"/>
                  </a:cubicBezTo>
                  <a:cubicBezTo>
                    <a:pt x="16" y="1417"/>
                    <a:pt x="0" y="1432"/>
                    <a:pt x="0" y="1452"/>
                  </a:cubicBezTo>
                  <a:cubicBezTo>
                    <a:pt x="0" y="1471"/>
                    <a:pt x="16" y="1487"/>
                    <a:pt x="35" y="1487"/>
                  </a:cubicBezTo>
                  <a:cubicBezTo>
                    <a:pt x="2347" y="1487"/>
                    <a:pt x="2347" y="1487"/>
                    <a:pt x="2347" y="1487"/>
                  </a:cubicBezTo>
                  <a:cubicBezTo>
                    <a:pt x="2366" y="1487"/>
                    <a:pt x="2382" y="1471"/>
                    <a:pt x="2382" y="1452"/>
                  </a:cubicBezTo>
                  <a:cubicBezTo>
                    <a:pt x="2382" y="1432"/>
                    <a:pt x="2366" y="1417"/>
                    <a:pt x="2347" y="1417"/>
                  </a:cubicBezTo>
                  <a:close/>
                  <a:moveTo>
                    <a:pt x="634" y="1417"/>
                  </a:moveTo>
                  <a:cubicBezTo>
                    <a:pt x="331" y="1417"/>
                    <a:pt x="331" y="1417"/>
                    <a:pt x="331" y="1417"/>
                  </a:cubicBezTo>
                  <a:cubicBezTo>
                    <a:pt x="331" y="666"/>
                    <a:pt x="331" y="666"/>
                    <a:pt x="331" y="666"/>
                  </a:cubicBezTo>
                  <a:cubicBezTo>
                    <a:pt x="634" y="666"/>
                    <a:pt x="634" y="666"/>
                    <a:pt x="634" y="666"/>
                  </a:cubicBezTo>
                  <a:cubicBezTo>
                    <a:pt x="634" y="1417"/>
                    <a:pt x="634" y="1417"/>
                    <a:pt x="634" y="1417"/>
                  </a:cubicBezTo>
                  <a:close/>
                  <a:moveTo>
                    <a:pt x="1342" y="1417"/>
                  </a:moveTo>
                  <a:cubicBezTo>
                    <a:pt x="1040" y="1417"/>
                    <a:pt x="1040" y="1417"/>
                    <a:pt x="1040" y="1417"/>
                  </a:cubicBezTo>
                  <a:cubicBezTo>
                    <a:pt x="1040" y="480"/>
                    <a:pt x="1040" y="480"/>
                    <a:pt x="1040" y="480"/>
                  </a:cubicBezTo>
                  <a:cubicBezTo>
                    <a:pt x="1342" y="480"/>
                    <a:pt x="1342" y="480"/>
                    <a:pt x="1342" y="480"/>
                  </a:cubicBezTo>
                  <a:lnTo>
                    <a:pt x="1342" y="1417"/>
                  </a:lnTo>
                  <a:close/>
                  <a:moveTo>
                    <a:pt x="2051" y="1417"/>
                  </a:moveTo>
                  <a:cubicBezTo>
                    <a:pt x="1748" y="1417"/>
                    <a:pt x="1748" y="1417"/>
                    <a:pt x="1748" y="1417"/>
                  </a:cubicBezTo>
                  <a:cubicBezTo>
                    <a:pt x="1748" y="70"/>
                    <a:pt x="1748" y="70"/>
                    <a:pt x="1748" y="70"/>
                  </a:cubicBezTo>
                  <a:cubicBezTo>
                    <a:pt x="2051" y="70"/>
                    <a:pt x="2051" y="70"/>
                    <a:pt x="2051" y="70"/>
                  </a:cubicBezTo>
                  <a:cubicBezTo>
                    <a:pt x="2051" y="1417"/>
                    <a:pt x="2051" y="1417"/>
                    <a:pt x="2051" y="141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Segoe UI"/>
              </a:endParaRPr>
            </a:p>
          </p:txBody>
        </p:sp>
        <p:sp>
          <p:nvSpPr>
            <p:cNvPr id="175" name="Freeform 10">
              <a:extLst>
                <a:ext uri="{FF2B5EF4-FFF2-40B4-BE49-F238E27FC236}">
                  <a16:creationId xmlns:a16="http://schemas.microsoft.com/office/drawing/2014/main" id="{08177C7F-E7B0-40CE-ACBD-A13289F19714}"/>
                </a:ext>
              </a:extLst>
            </p:cNvPr>
            <p:cNvSpPr>
              <a:spLocks/>
            </p:cNvSpPr>
            <p:nvPr/>
          </p:nvSpPr>
          <p:spPr bwMode="auto">
            <a:xfrm>
              <a:off x="-2017713" y="4348163"/>
              <a:ext cx="3695701" cy="2243138"/>
            </a:xfrm>
            <a:custGeom>
              <a:avLst/>
              <a:gdLst>
                <a:gd name="T0" fmla="*/ 2234 w 2271"/>
                <a:gd name="T1" fmla="*/ 31 h 1378"/>
                <a:gd name="T2" fmla="*/ 2148 w 2271"/>
                <a:gd name="T3" fmla="*/ 4 h 1378"/>
                <a:gd name="T4" fmla="*/ 1850 w 2271"/>
                <a:gd name="T5" fmla="*/ 42 h 1378"/>
                <a:gd name="T6" fmla="*/ 1755 w 2271"/>
                <a:gd name="T7" fmla="*/ 164 h 1378"/>
                <a:gd name="T8" fmla="*/ 1877 w 2271"/>
                <a:gd name="T9" fmla="*/ 259 h 1378"/>
                <a:gd name="T10" fmla="*/ 1901 w 2271"/>
                <a:gd name="T11" fmla="*/ 256 h 1378"/>
                <a:gd name="T12" fmla="*/ 793 w 2271"/>
                <a:gd name="T13" fmla="*/ 1010 h 1378"/>
                <a:gd name="T14" fmla="*/ 108 w 2271"/>
                <a:gd name="T15" fmla="*/ 1159 h 1378"/>
                <a:gd name="T16" fmla="*/ 2 w 2271"/>
                <a:gd name="T17" fmla="*/ 1272 h 1378"/>
                <a:gd name="T18" fmla="*/ 111 w 2271"/>
                <a:gd name="T19" fmla="*/ 1378 h 1378"/>
                <a:gd name="T20" fmla="*/ 115 w 2271"/>
                <a:gd name="T21" fmla="*/ 1378 h 1378"/>
                <a:gd name="T22" fmla="*/ 861 w 2271"/>
                <a:gd name="T23" fmla="*/ 1218 h 1378"/>
                <a:gd name="T24" fmla="*/ 1516 w 2271"/>
                <a:gd name="T25" fmla="*/ 889 h 1378"/>
                <a:gd name="T26" fmla="*/ 1526 w 2271"/>
                <a:gd name="T27" fmla="*/ 840 h 1378"/>
                <a:gd name="T28" fmla="*/ 1477 w 2271"/>
                <a:gd name="T29" fmla="*/ 831 h 1378"/>
                <a:gd name="T30" fmla="*/ 837 w 2271"/>
                <a:gd name="T31" fmla="*/ 1152 h 1378"/>
                <a:gd name="T32" fmla="*/ 112 w 2271"/>
                <a:gd name="T33" fmla="*/ 1308 h 1378"/>
                <a:gd name="T34" fmla="*/ 111 w 2271"/>
                <a:gd name="T35" fmla="*/ 1308 h 1378"/>
                <a:gd name="T36" fmla="*/ 72 w 2271"/>
                <a:gd name="T37" fmla="*/ 1270 h 1378"/>
                <a:gd name="T38" fmla="*/ 110 w 2271"/>
                <a:gd name="T39" fmla="*/ 1229 h 1378"/>
                <a:gd name="T40" fmla="*/ 816 w 2271"/>
                <a:gd name="T41" fmla="*/ 1076 h 1378"/>
                <a:gd name="T42" fmla="*/ 2012 w 2271"/>
                <a:gd name="T43" fmla="*/ 232 h 1378"/>
                <a:gd name="T44" fmla="*/ 1980 w 2271"/>
                <a:gd name="T45" fmla="*/ 176 h 1378"/>
                <a:gd name="T46" fmla="*/ 1868 w 2271"/>
                <a:gd name="T47" fmla="*/ 190 h 1378"/>
                <a:gd name="T48" fmla="*/ 1825 w 2271"/>
                <a:gd name="T49" fmla="*/ 160 h 1378"/>
                <a:gd name="T50" fmla="*/ 1858 w 2271"/>
                <a:gd name="T51" fmla="*/ 111 h 1378"/>
                <a:gd name="T52" fmla="*/ 2157 w 2271"/>
                <a:gd name="T53" fmla="*/ 74 h 1378"/>
                <a:gd name="T54" fmla="*/ 2201 w 2271"/>
                <a:gd name="T55" fmla="*/ 113 h 1378"/>
                <a:gd name="T56" fmla="*/ 2201 w 2271"/>
                <a:gd name="T57" fmla="*/ 411 h 1378"/>
                <a:gd name="T58" fmla="*/ 2162 w 2271"/>
                <a:gd name="T59" fmla="*/ 451 h 1378"/>
                <a:gd name="T60" fmla="*/ 2122 w 2271"/>
                <a:gd name="T61" fmla="*/ 411 h 1378"/>
                <a:gd name="T62" fmla="*/ 2122 w 2271"/>
                <a:gd name="T63" fmla="*/ 321 h 1378"/>
                <a:gd name="T64" fmla="*/ 2099 w 2271"/>
                <a:gd name="T65" fmla="*/ 288 h 1378"/>
                <a:gd name="T66" fmla="*/ 2060 w 2271"/>
                <a:gd name="T67" fmla="*/ 299 h 1378"/>
                <a:gd name="T68" fmla="*/ 1618 w 2271"/>
                <a:gd name="T69" fmla="*/ 729 h 1378"/>
                <a:gd name="T70" fmla="*/ 1612 w 2271"/>
                <a:gd name="T71" fmla="*/ 778 h 1378"/>
                <a:gd name="T72" fmla="*/ 1661 w 2271"/>
                <a:gd name="T73" fmla="*/ 784 h 1378"/>
                <a:gd name="T74" fmla="*/ 2052 w 2271"/>
                <a:gd name="T75" fmla="*/ 416 h 1378"/>
                <a:gd name="T76" fmla="*/ 2162 w 2271"/>
                <a:gd name="T77" fmla="*/ 521 h 1378"/>
                <a:gd name="T78" fmla="*/ 2271 w 2271"/>
                <a:gd name="T79" fmla="*/ 411 h 1378"/>
                <a:gd name="T80" fmla="*/ 2271 w 2271"/>
                <a:gd name="T81" fmla="*/ 113 h 1378"/>
                <a:gd name="T82" fmla="*/ 2234 w 2271"/>
                <a:gd name="T83" fmla="*/ 31 h 1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271" h="1378">
                  <a:moveTo>
                    <a:pt x="2234" y="31"/>
                  </a:moveTo>
                  <a:cubicBezTo>
                    <a:pt x="2210" y="10"/>
                    <a:pt x="2179" y="0"/>
                    <a:pt x="2148" y="4"/>
                  </a:cubicBezTo>
                  <a:cubicBezTo>
                    <a:pt x="1850" y="42"/>
                    <a:pt x="1850" y="42"/>
                    <a:pt x="1850" y="42"/>
                  </a:cubicBezTo>
                  <a:cubicBezTo>
                    <a:pt x="1790" y="49"/>
                    <a:pt x="1747" y="105"/>
                    <a:pt x="1755" y="164"/>
                  </a:cubicBezTo>
                  <a:cubicBezTo>
                    <a:pt x="1762" y="224"/>
                    <a:pt x="1817" y="266"/>
                    <a:pt x="1877" y="259"/>
                  </a:cubicBezTo>
                  <a:cubicBezTo>
                    <a:pt x="1901" y="256"/>
                    <a:pt x="1901" y="256"/>
                    <a:pt x="1901" y="256"/>
                  </a:cubicBezTo>
                  <a:cubicBezTo>
                    <a:pt x="1535" y="680"/>
                    <a:pt x="1100" y="900"/>
                    <a:pt x="793" y="1010"/>
                  </a:cubicBezTo>
                  <a:cubicBezTo>
                    <a:pt x="409" y="1147"/>
                    <a:pt x="111" y="1159"/>
                    <a:pt x="108" y="1159"/>
                  </a:cubicBezTo>
                  <a:cubicBezTo>
                    <a:pt x="48" y="1161"/>
                    <a:pt x="0" y="1212"/>
                    <a:pt x="2" y="1272"/>
                  </a:cubicBezTo>
                  <a:cubicBezTo>
                    <a:pt x="4" y="1331"/>
                    <a:pt x="52" y="1378"/>
                    <a:pt x="111" y="1378"/>
                  </a:cubicBezTo>
                  <a:cubicBezTo>
                    <a:pt x="112" y="1378"/>
                    <a:pt x="113" y="1378"/>
                    <a:pt x="115" y="1378"/>
                  </a:cubicBezTo>
                  <a:cubicBezTo>
                    <a:pt x="128" y="1378"/>
                    <a:pt x="444" y="1366"/>
                    <a:pt x="861" y="1218"/>
                  </a:cubicBezTo>
                  <a:cubicBezTo>
                    <a:pt x="1095" y="1134"/>
                    <a:pt x="1316" y="1024"/>
                    <a:pt x="1516" y="889"/>
                  </a:cubicBezTo>
                  <a:cubicBezTo>
                    <a:pt x="1532" y="878"/>
                    <a:pt x="1536" y="856"/>
                    <a:pt x="1526" y="840"/>
                  </a:cubicBezTo>
                  <a:cubicBezTo>
                    <a:pt x="1515" y="824"/>
                    <a:pt x="1493" y="820"/>
                    <a:pt x="1477" y="831"/>
                  </a:cubicBezTo>
                  <a:cubicBezTo>
                    <a:pt x="1281" y="962"/>
                    <a:pt x="1066" y="1071"/>
                    <a:pt x="837" y="1152"/>
                  </a:cubicBezTo>
                  <a:cubicBezTo>
                    <a:pt x="431" y="1297"/>
                    <a:pt x="125" y="1308"/>
                    <a:pt x="112" y="1308"/>
                  </a:cubicBezTo>
                  <a:cubicBezTo>
                    <a:pt x="111" y="1308"/>
                    <a:pt x="111" y="1308"/>
                    <a:pt x="111" y="1308"/>
                  </a:cubicBezTo>
                  <a:cubicBezTo>
                    <a:pt x="90" y="1308"/>
                    <a:pt x="72" y="1291"/>
                    <a:pt x="72" y="1270"/>
                  </a:cubicBezTo>
                  <a:cubicBezTo>
                    <a:pt x="71" y="1248"/>
                    <a:pt x="88" y="1230"/>
                    <a:pt x="110" y="1229"/>
                  </a:cubicBezTo>
                  <a:cubicBezTo>
                    <a:pt x="113" y="1229"/>
                    <a:pt x="420" y="1218"/>
                    <a:pt x="816" y="1076"/>
                  </a:cubicBezTo>
                  <a:cubicBezTo>
                    <a:pt x="1148" y="957"/>
                    <a:pt x="1625" y="714"/>
                    <a:pt x="2012" y="232"/>
                  </a:cubicBezTo>
                  <a:cubicBezTo>
                    <a:pt x="2031" y="208"/>
                    <a:pt x="2011" y="172"/>
                    <a:pt x="1980" y="176"/>
                  </a:cubicBezTo>
                  <a:cubicBezTo>
                    <a:pt x="1868" y="190"/>
                    <a:pt x="1868" y="190"/>
                    <a:pt x="1868" y="190"/>
                  </a:cubicBezTo>
                  <a:cubicBezTo>
                    <a:pt x="1849" y="192"/>
                    <a:pt x="1830" y="179"/>
                    <a:pt x="1825" y="160"/>
                  </a:cubicBezTo>
                  <a:cubicBezTo>
                    <a:pt x="1819" y="137"/>
                    <a:pt x="1835" y="114"/>
                    <a:pt x="1858" y="111"/>
                  </a:cubicBezTo>
                  <a:cubicBezTo>
                    <a:pt x="2157" y="74"/>
                    <a:pt x="2157" y="74"/>
                    <a:pt x="2157" y="74"/>
                  </a:cubicBezTo>
                  <a:cubicBezTo>
                    <a:pt x="2180" y="71"/>
                    <a:pt x="2201" y="90"/>
                    <a:pt x="2201" y="113"/>
                  </a:cubicBezTo>
                  <a:cubicBezTo>
                    <a:pt x="2201" y="411"/>
                    <a:pt x="2201" y="411"/>
                    <a:pt x="2201" y="411"/>
                  </a:cubicBezTo>
                  <a:cubicBezTo>
                    <a:pt x="2201" y="433"/>
                    <a:pt x="2183" y="451"/>
                    <a:pt x="2162" y="451"/>
                  </a:cubicBezTo>
                  <a:cubicBezTo>
                    <a:pt x="2140" y="451"/>
                    <a:pt x="2122" y="433"/>
                    <a:pt x="2122" y="411"/>
                  </a:cubicBezTo>
                  <a:cubicBezTo>
                    <a:pt x="2122" y="321"/>
                    <a:pt x="2122" y="321"/>
                    <a:pt x="2122" y="321"/>
                  </a:cubicBezTo>
                  <a:cubicBezTo>
                    <a:pt x="2122" y="306"/>
                    <a:pt x="2113" y="293"/>
                    <a:pt x="2099" y="288"/>
                  </a:cubicBezTo>
                  <a:cubicBezTo>
                    <a:pt x="2086" y="283"/>
                    <a:pt x="2069" y="287"/>
                    <a:pt x="2060" y="299"/>
                  </a:cubicBezTo>
                  <a:cubicBezTo>
                    <a:pt x="1929" y="459"/>
                    <a:pt x="1781" y="603"/>
                    <a:pt x="1618" y="729"/>
                  </a:cubicBezTo>
                  <a:cubicBezTo>
                    <a:pt x="1603" y="741"/>
                    <a:pt x="1600" y="763"/>
                    <a:pt x="1612" y="778"/>
                  </a:cubicBezTo>
                  <a:cubicBezTo>
                    <a:pt x="1624" y="793"/>
                    <a:pt x="1646" y="796"/>
                    <a:pt x="1661" y="784"/>
                  </a:cubicBezTo>
                  <a:cubicBezTo>
                    <a:pt x="1802" y="675"/>
                    <a:pt x="1934" y="551"/>
                    <a:pt x="2052" y="416"/>
                  </a:cubicBezTo>
                  <a:cubicBezTo>
                    <a:pt x="2055" y="474"/>
                    <a:pt x="2103" y="521"/>
                    <a:pt x="2162" y="521"/>
                  </a:cubicBezTo>
                  <a:cubicBezTo>
                    <a:pt x="2222" y="521"/>
                    <a:pt x="2271" y="472"/>
                    <a:pt x="2271" y="411"/>
                  </a:cubicBezTo>
                  <a:cubicBezTo>
                    <a:pt x="2271" y="113"/>
                    <a:pt x="2271" y="113"/>
                    <a:pt x="2271" y="113"/>
                  </a:cubicBezTo>
                  <a:cubicBezTo>
                    <a:pt x="2271" y="82"/>
                    <a:pt x="2258" y="52"/>
                    <a:pt x="2234" y="3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Segoe UI"/>
              </a:endParaRPr>
            </a:p>
          </p:txBody>
        </p:sp>
      </p:grp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CEC654FF-737E-4A82-A632-91D9C1305B50}"/>
              </a:ext>
            </a:extLst>
          </p:cNvPr>
          <p:cNvGrpSpPr/>
          <p:nvPr/>
        </p:nvGrpSpPr>
        <p:grpSpPr>
          <a:xfrm>
            <a:off x="7328294" y="1292982"/>
            <a:ext cx="336554" cy="336452"/>
            <a:chOff x="3932238" y="461963"/>
            <a:chExt cx="5205413" cy="5203826"/>
          </a:xfrm>
          <a:solidFill>
            <a:schemeClr val="bg1"/>
          </a:solidFill>
        </p:grpSpPr>
        <p:sp>
          <p:nvSpPr>
            <p:cNvPr id="177" name="Freeform 93">
              <a:extLst>
                <a:ext uri="{FF2B5EF4-FFF2-40B4-BE49-F238E27FC236}">
                  <a16:creationId xmlns:a16="http://schemas.microsoft.com/office/drawing/2014/main" id="{8FEC8AD1-E8A6-4259-91A5-A644BC0548A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2238" y="914401"/>
              <a:ext cx="4754563" cy="4751388"/>
            </a:xfrm>
            <a:custGeom>
              <a:avLst/>
              <a:gdLst>
                <a:gd name="T0" fmla="*/ 3518 w 5990"/>
                <a:gd name="T1" fmla="*/ 46 h 5986"/>
                <a:gd name="T2" fmla="*/ 4183 w 5990"/>
                <a:gd name="T3" fmla="*/ 247 h 5986"/>
                <a:gd name="T4" fmla="*/ 4673 w 5990"/>
                <a:gd name="T5" fmla="*/ 522 h 5986"/>
                <a:gd name="T6" fmla="*/ 4701 w 5990"/>
                <a:gd name="T7" fmla="*/ 660 h 5986"/>
                <a:gd name="T8" fmla="*/ 4595 w 5990"/>
                <a:gd name="T9" fmla="*/ 756 h 5986"/>
                <a:gd name="T10" fmla="*/ 4336 w 5990"/>
                <a:gd name="T11" fmla="*/ 642 h 5986"/>
                <a:gd name="T12" fmla="*/ 3690 w 5990"/>
                <a:gd name="T13" fmla="*/ 377 h 5986"/>
                <a:gd name="T14" fmla="*/ 2994 w 5990"/>
                <a:gd name="T15" fmla="*/ 285 h 5986"/>
                <a:gd name="T16" fmla="*/ 2276 w 5990"/>
                <a:gd name="T17" fmla="*/ 383 h 5986"/>
                <a:gd name="T18" fmla="*/ 1628 w 5990"/>
                <a:gd name="T19" fmla="*/ 656 h 5986"/>
                <a:gd name="T20" fmla="*/ 1079 w 5990"/>
                <a:gd name="T21" fmla="*/ 1080 h 5986"/>
                <a:gd name="T22" fmla="*/ 656 w 5990"/>
                <a:gd name="T23" fmla="*/ 1629 h 5986"/>
                <a:gd name="T24" fmla="*/ 383 w 5990"/>
                <a:gd name="T25" fmla="*/ 2274 h 5986"/>
                <a:gd name="T26" fmla="*/ 285 w 5990"/>
                <a:gd name="T27" fmla="*/ 2994 h 5986"/>
                <a:gd name="T28" fmla="*/ 383 w 5990"/>
                <a:gd name="T29" fmla="*/ 3712 h 5986"/>
                <a:gd name="T30" fmla="*/ 656 w 5990"/>
                <a:gd name="T31" fmla="*/ 4359 h 5986"/>
                <a:gd name="T32" fmla="*/ 1079 w 5990"/>
                <a:gd name="T33" fmla="*/ 4908 h 5986"/>
                <a:gd name="T34" fmla="*/ 1628 w 5990"/>
                <a:gd name="T35" fmla="*/ 5330 h 5986"/>
                <a:gd name="T36" fmla="*/ 2276 w 5990"/>
                <a:gd name="T37" fmla="*/ 5603 h 5986"/>
                <a:gd name="T38" fmla="*/ 2994 w 5990"/>
                <a:gd name="T39" fmla="*/ 5701 h 5986"/>
                <a:gd name="T40" fmla="*/ 3714 w 5990"/>
                <a:gd name="T41" fmla="*/ 5603 h 5986"/>
                <a:gd name="T42" fmla="*/ 4360 w 5990"/>
                <a:gd name="T43" fmla="*/ 5330 h 5986"/>
                <a:gd name="T44" fmla="*/ 4909 w 5990"/>
                <a:gd name="T45" fmla="*/ 4908 h 5986"/>
                <a:gd name="T46" fmla="*/ 5333 w 5990"/>
                <a:gd name="T47" fmla="*/ 4359 h 5986"/>
                <a:gd name="T48" fmla="*/ 5607 w 5990"/>
                <a:gd name="T49" fmla="*/ 3712 h 5986"/>
                <a:gd name="T50" fmla="*/ 5704 w 5990"/>
                <a:gd name="T51" fmla="*/ 2994 h 5986"/>
                <a:gd name="T52" fmla="*/ 5613 w 5990"/>
                <a:gd name="T53" fmla="*/ 2298 h 5986"/>
                <a:gd name="T54" fmla="*/ 5347 w 5990"/>
                <a:gd name="T55" fmla="*/ 1653 h 5986"/>
                <a:gd name="T56" fmla="*/ 5234 w 5990"/>
                <a:gd name="T57" fmla="*/ 1393 h 5986"/>
                <a:gd name="T58" fmla="*/ 5329 w 5990"/>
                <a:gd name="T59" fmla="*/ 1288 h 5986"/>
                <a:gd name="T60" fmla="*/ 5467 w 5990"/>
                <a:gd name="T61" fmla="*/ 1316 h 5986"/>
                <a:gd name="T62" fmla="*/ 5742 w 5990"/>
                <a:gd name="T63" fmla="*/ 1806 h 5986"/>
                <a:gd name="T64" fmla="*/ 5944 w 5990"/>
                <a:gd name="T65" fmla="*/ 2470 h 5986"/>
                <a:gd name="T66" fmla="*/ 5982 w 5990"/>
                <a:gd name="T67" fmla="*/ 3189 h 5986"/>
                <a:gd name="T68" fmla="*/ 5836 w 5990"/>
                <a:gd name="T69" fmla="*/ 3939 h 5986"/>
                <a:gd name="T70" fmla="*/ 5515 w 5990"/>
                <a:gd name="T71" fmla="*/ 4607 h 5986"/>
                <a:gd name="T72" fmla="*/ 5044 w 5990"/>
                <a:gd name="T73" fmla="*/ 5173 h 5986"/>
                <a:gd name="T74" fmla="*/ 4452 w 5990"/>
                <a:gd name="T75" fmla="*/ 5607 h 5986"/>
                <a:gd name="T76" fmla="*/ 3760 w 5990"/>
                <a:gd name="T77" fmla="*/ 5886 h 5986"/>
                <a:gd name="T78" fmla="*/ 2994 w 5990"/>
                <a:gd name="T79" fmla="*/ 5986 h 5986"/>
                <a:gd name="T80" fmla="*/ 2230 w 5990"/>
                <a:gd name="T81" fmla="*/ 5886 h 5986"/>
                <a:gd name="T82" fmla="*/ 1538 w 5990"/>
                <a:gd name="T83" fmla="*/ 5607 h 5986"/>
                <a:gd name="T84" fmla="*/ 943 w 5990"/>
                <a:gd name="T85" fmla="*/ 5173 h 5986"/>
                <a:gd name="T86" fmla="*/ 475 w 5990"/>
                <a:gd name="T87" fmla="*/ 4607 h 5986"/>
                <a:gd name="T88" fmla="*/ 154 w 5990"/>
                <a:gd name="T89" fmla="*/ 3939 h 5986"/>
                <a:gd name="T90" fmla="*/ 6 w 5990"/>
                <a:gd name="T91" fmla="*/ 3189 h 5986"/>
                <a:gd name="T92" fmla="*/ 56 w 5990"/>
                <a:gd name="T93" fmla="*/ 2414 h 5986"/>
                <a:gd name="T94" fmla="*/ 293 w 5990"/>
                <a:gd name="T95" fmla="*/ 1702 h 5986"/>
                <a:gd name="T96" fmla="*/ 692 w 5990"/>
                <a:gd name="T97" fmla="*/ 1082 h 5986"/>
                <a:gd name="T98" fmla="*/ 1227 w 5990"/>
                <a:gd name="T99" fmla="*/ 578 h 5986"/>
                <a:gd name="T100" fmla="*/ 1873 w 5990"/>
                <a:gd name="T101" fmla="*/ 219 h 5986"/>
                <a:gd name="T102" fmla="*/ 2605 w 5990"/>
                <a:gd name="T103" fmla="*/ 26 h 59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990" h="5986">
                  <a:moveTo>
                    <a:pt x="2994" y="0"/>
                  </a:moveTo>
                  <a:lnTo>
                    <a:pt x="3171" y="6"/>
                  </a:lnTo>
                  <a:lnTo>
                    <a:pt x="3345" y="22"/>
                  </a:lnTo>
                  <a:lnTo>
                    <a:pt x="3518" y="46"/>
                  </a:lnTo>
                  <a:lnTo>
                    <a:pt x="3688" y="82"/>
                  </a:lnTo>
                  <a:lnTo>
                    <a:pt x="3855" y="128"/>
                  </a:lnTo>
                  <a:lnTo>
                    <a:pt x="4021" y="181"/>
                  </a:lnTo>
                  <a:lnTo>
                    <a:pt x="4183" y="247"/>
                  </a:lnTo>
                  <a:lnTo>
                    <a:pt x="4342" y="321"/>
                  </a:lnTo>
                  <a:lnTo>
                    <a:pt x="4496" y="405"/>
                  </a:lnTo>
                  <a:lnTo>
                    <a:pt x="4645" y="498"/>
                  </a:lnTo>
                  <a:lnTo>
                    <a:pt x="4673" y="522"/>
                  </a:lnTo>
                  <a:lnTo>
                    <a:pt x="4695" y="554"/>
                  </a:lnTo>
                  <a:lnTo>
                    <a:pt x="4705" y="588"/>
                  </a:lnTo>
                  <a:lnTo>
                    <a:pt x="4709" y="624"/>
                  </a:lnTo>
                  <a:lnTo>
                    <a:pt x="4701" y="660"/>
                  </a:lnTo>
                  <a:lnTo>
                    <a:pt x="4685" y="696"/>
                  </a:lnTo>
                  <a:lnTo>
                    <a:pt x="4659" y="724"/>
                  </a:lnTo>
                  <a:lnTo>
                    <a:pt x="4629" y="744"/>
                  </a:lnTo>
                  <a:lnTo>
                    <a:pt x="4595" y="756"/>
                  </a:lnTo>
                  <a:lnTo>
                    <a:pt x="4558" y="758"/>
                  </a:lnTo>
                  <a:lnTo>
                    <a:pt x="4522" y="752"/>
                  </a:lnTo>
                  <a:lnTo>
                    <a:pt x="4488" y="736"/>
                  </a:lnTo>
                  <a:lnTo>
                    <a:pt x="4336" y="642"/>
                  </a:lnTo>
                  <a:lnTo>
                    <a:pt x="4181" y="560"/>
                  </a:lnTo>
                  <a:lnTo>
                    <a:pt x="4021" y="488"/>
                  </a:lnTo>
                  <a:lnTo>
                    <a:pt x="3857" y="427"/>
                  </a:lnTo>
                  <a:lnTo>
                    <a:pt x="3690" y="377"/>
                  </a:lnTo>
                  <a:lnTo>
                    <a:pt x="3520" y="337"/>
                  </a:lnTo>
                  <a:lnTo>
                    <a:pt x="3347" y="309"/>
                  </a:lnTo>
                  <a:lnTo>
                    <a:pt x="3171" y="291"/>
                  </a:lnTo>
                  <a:lnTo>
                    <a:pt x="2994" y="285"/>
                  </a:lnTo>
                  <a:lnTo>
                    <a:pt x="2808" y="291"/>
                  </a:lnTo>
                  <a:lnTo>
                    <a:pt x="2627" y="311"/>
                  </a:lnTo>
                  <a:lnTo>
                    <a:pt x="2449" y="341"/>
                  </a:lnTo>
                  <a:lnTo>
                    <a:pt x="2276" y="383"/>
                  </a:lnTo>
                  <a:lnTo>
                    <a:pt x="2106" y="435"/>
                  </a:lnTo>
                  <a:lnTo>
                    <a:pt x="1941" y="498"/>
                  </a:lnTo>
                  <a:lnTo>
                    <a:pt x="1781" y="572"/>
                  </a:lnTo>
                  <a:lnTo>
                    <a:pt x="1628" y="656"/>
                  </a:lnTo>
                  <a:lnTo>
                    <a:pt x="1480" y="750"/>
                  </a:lnTo>
                  <a:lnTo>
                    <a:pt x="1340" y="851"/>
                  </a:lnTo>
                  <a:lnTo>
                    <a:pt x="1207" y="961"/>
                  </a:lnTo>
                  <a:lnTo>
                    <a:pt x="1079" y="1080"/>
                  </a:lnTo>
                  <a:lnTo>
                    <a:pt x="961" y="1206"/>
                  </a:lnTo>
                  <a:lnTo>
                    <a:pt x="850" y="1340"/>
                  </a:lnTo>
                  <a:lnTo>
                    <a:pt x="748" y="1481"/>
                  </a:lnTo>
                  <a:lnTo>
                    <a:pt x="656" y="1629"/>
                  </a:lnTo>
                  <a:lnTo>
                    <a:pt x="572" y="1782"/>
                  </a:lnTo>
                  <a:lnTo>
                    <a:pt x="499" y="1940"/>
                  </a:lnTo>
                  <a:lnTo>
                    <a:pt x="435" y="2105"/>
                  </a:lnTo>
                  <a:lnTo>
                    <a:pt x="383" y="2274"/>
                  </a:lnTo>
                  <a:lnTo>
                    <a:pt x="341" y="2448"/>
                  </a:lnTo>
                  <a:lnTo>
                    <a:pt x="309" y="2627"/>
                  </a:lnTo>
                  <a:lnTo>
                    <a:pt x="291" y="2809"/>
                  </a:lnTo>
                  <a:lnTo>
                    <a:pt x="285" y="2994"/>
                  </a:lnTo>
                  <a:lnTo>
                    <a:pt x="291" y="3179"/>
                  </a:lnTo>
                  <a:lnTo>
                    <a:pt x="309" y="3361"/>
                  </a:lnTo>
                  <a:lnTo>
                    <a:pt x="341" y="3538"/>
                  </a:lnTo>
                  <a:lnTo>
                    <a:pt x="383" y="3712"/>
                  </a:lnTo>
                  <a:lnTo>
                    <a:pt x="435" y="3881"/>
                  </a:lnTo>
                  <a:lnTo>
                    <a:pt x="499" y="4047"/>
                  </a:lnTo>
                  <a:lnTo>
                    <a:pt x="572" y="4206"/>
                  </a:lnTo>
                  <a:lnTo>
                    <a:pt x="656" y="4359"/>
                  </a:lnTo>
                  <a:lnTo>
                    <a:pt x="748" y="4507"/>
                  </a:lnTo>
                  <a:lnTo>
                    <a:pt x="850" y="4647"/>
                  </a:lnTo>
                  <a:lnTo>
                    <a:pt x="961" y="4780"/>
                  </a:lnTo>
                  <a:lnTo>
                    <a:pt x="1079" y="4908"/>
                  </a:lnTo>
                  <a:lnTo>
                    <a:pt x="1207" y="5025"/>
                  </a:lnTo>
                  <a:lnTo>
                    <a:pt x="1340" y="5137"/>
                  </a:lnTo>
                  <a:lnTo>
                    <a:pt x="1480" y="5239"/>
                  </a:lnTo>
                  <a:lnTo>
                    <a:pt x="1628" y="5330"/>
                  </a:lnTo>
                  <a:lnTo>
                    <a:pt x="1781" y="5414"/>
                  </a:lnTo>
                  <a:lnTo>
                    <a:pt x="1941" y="5488"/>
                  </a:lnTo>
                  <a:lnTo>
                    <a:pt x="2106" y="5552"/>
                  </a:lnTo>
                  <a:lnTo>
                    <a:pt x="2276" y="5603"/>
                  </a:lnTo>
                  <a:lnTo>
                    <a:pt x="2449" y="5645"/>
                  </a:lnTo>
                  <a:lnTo>
                    <a:pt x="2627" y="5677"/>
                  </a:lnTo>
                  <a:lnTo>
                    <a:pt x="2808" y="5695"/>
                  </a:lnTo>
                  <a:lnTo>
                    <a:pt x="2994" y="5701"/>
                  </a:lnTo>
                  <a:lnTo>
                    <a:pt x="3179" y="5695"/>
                  </a:lnTo>
                  <a:lnTo>
                    <a:pt x="3361" y="5677"/>
                  </a:lnTo>
                  <a:lnTo>
                    <a:pt x="3540" y="5645"/>
                  </a:lnTo>
                  <a:lnTo>
                    <a:pt x="3714" y="5603"/>
                  </a:lnTo>
                  <a:lnTo>
                    <a:pt x="3883" y="5552"/>
                  </a:lnTo>
                  <a:lnTo>
                    <a:pt x="4049" y="5488"/>
                  </a:lnTo>
                  <a:lnTo>
                    <a:pt x="4206" y="5414"/>
                  </a:lnTo>
                  <a:lnTo>
                    <a:pt x="4360" y="5330"/>
                  </a:lnTo>
                  <a:lnTo>
                    <a:pt x="4508" y="5239"/>
                  </a:lnTo>
                  <a:lnTo>
                    <a:pt x="4649" y="5137"/>
                  </a:lnTo>
                  <a:lnTo>
                    <a:pt x="4783" y="5025"/>
                  </a:lnTo>
                  <a:lnTo>
                    <a:pt x="4909" y="4908"/>
                  </a:lnTo>
                  <a:lnTo>
                    <a:pt x="5028" y="4780"/>
                  </a:lnTo>
                  <a:lnTo>
                    <a:pt x="5138" y="4647"/>
                  </a:lnTo>
                  <a:lnTo>
                    <a:pt x="5240" y="4507"/>
                  </a:lnTo>
                  <a:lnTo>
                    <a:pt x="5333" y="4359"/>
                  </a:lnTo>
                  <a:lnTo>
                    <a:pt x="5417" y="4206"/>
                  </a:lnTo>
                  <a:lnTo>
                    <a:pt x="5491" y="4047"/>
                  </a:lnTo>
                  <a:lnTo>
                    <a:pt x="5555" y="3881"/>
                  </a:lnTo>
                  <a:lnTo>
                    <a:pt x="5607" y="3712"/>
                  </a:lnTo>
                  <a:lnTo>
                    <a:pt x="5649" y="3538"/>
                  </a:lnTo>
                  <a:lnTo>
                    <a:pt x="5678" y="3361"/>
                  </a:lnTo>
                  <a:lnTo>
                    <a:pt x="5698" y="3177"/>
                  </a:lnTo>
                  <a:lnTo>
                    <a:pt x="5704" y="2994"/>
                  </a:lnTo>
                  <a:lnTo>
                    <a:pt x="5698" y="2817"/>
                  </a:lnTo>
                  <a:lnTo>
                    <a:pt x="5680" y="2641"/>
                  </a:lnTo>
                  <a:lnTo>
                    <a:pt x="5653" y="2468"/>
                  </a:lnTo>
                  <a:lnTo>
                    <a:pt x="5613" y="2298"/>
                  </a:lnTo>
                  <a:lnTo>
                    <a:pt x="5563" y="2131"/>
                  </a:lnTo>
                  <a:lnTo>
                    <a:pt x="5501" y="1967"/>
                  </a:lnTo>
                  <a:lnTo>
                    <a:pt x="5429" y="1808"/>
                  </a:lnTo>
                  <a:lnTo>
                    <a:pt x="5347" y="1653"/>
                  </a:lnTo>
                  <a:lnTo>
                    <a:pt x="5254" y="1501"/>
                  </a:lnTo>
                  <a:lnTo>
                    <a:pt x="5238" y="1467"/>
                  </a:lnTo>
                  <a:lnTo>
                    <a:pt x="5230" y="1429"/>
                  </a:lnTo>
                  <a:lnTo>
                    <a:pt x="5234" y="1393"/>
                  </a:lnTo>
                  <a:lnTo>
                    <a:pt x="5246" y="1360"/>
                  </a:lnTo>
                  <a:lnTo>
                    <a:pt x="5266" y="1328"/>
                  </a:lnTo>
                  <a:lnTo>
                    <a:pt x="5293" y="1304"/>
                  </a:lnTo>
                  <a:lnTo>
                    <a:pt x="5329" y="1288"/>
                  </a:lnTo>
                  <a:lnTo>
                    <a:pt x="5365" y="1280"/>
                  </a:lnTo>
                  <a:lnTo>
                    <a:pt x="5401" y="1282"/>
                  </a:lnTo>
                  <a:lnTo>
                    <a:pt x="5435" y="1294"/>
                  </a:lnTo>
                  <a:lnTo>
                    <a:pt x="5467" y="1316"/>
                  </a:lnTo>
                  <a:lnTo>
                    <a:pt x="5491" y="1344"/>
                  </a:lnTo>
                  <a:lnTo>
                    <a:pt x="5585" y="1493"/>
                  </a:lnTo>
                  <a:lnTo>
                    <a:pt x="5668" y="1647"/>
                  </a:lnTo>
                  <a:lnTo>
                    <a:pt x="5742" y="1806"/>
                  </a:lnTo>
                  <a:lnTo>
                    <a:pt x="5808" y="1967"/>
                  </a:lnTo>
                  <a:lnTo>
                    <a:pt x="5862" y="2133"/>
                  </a:lnTo>
                  <a:lnTo>
                    <a:pt x="5908" y="2300"/>
                  </a:lnTo>
                  <a:lnTo>
                    <a:pt x="5944" y="2470"/>
                  </a:lnTo>
                  <a:lnTo>
                    <a:pt x="5968" y="2643"/>
                  </a:lnTo>
                  <a:lnTo>
                    <a:pt x="5984" y="2817"/>
                  </a:lnTo>
                  <a:lnTo>
                    <a:pt x="5990" y="2994"/>
                  </a:lnTo>
                  <a:lnTo>
                    <a:pt x="5982" y="3189"/>
                  </a:lnTo>
                  <a:lnTo>
                    <a:pt x="5964" y="3383"/>
                  </a:lnTo>
                  <a:lnTo>
                    <a:pt x="5932" y="3572"/>
                  </a:lnTo>
                  <a:lnTo>
                    <a:pt x="5890" y="3758"/>
                  </a:lnTo>
                  <a:lnTo>
                    <a:pt x="5836" y="3939"/>
                  </a:lnTo>
                  <a:lnTo>
                    <a:pt x="5770" y="4114"/>
                  </a:lnTo>
                  <a:lnTo>
                    <a:pt x="5696" y="4284"/>
                  </a:lnTo>
                  <a:lnTo>
                    <a:pt x="5611" y="4449"/>
                  </a:lnTo>
                  <a:lnTo>
                    <a:pt x="5515" y="4607"/>
                  </a:lnTo>
                  <a:lnTo>
                    <a:pt x="5411" y="4760"/>
                  </a:lnTo>
                  <a:lnTo>
                    <a:pt x="5297" y="4906"/>
                  </a:lnTo>
                  <a:lnTo>
                    <a:pt x="5176" y="5043"/>
                  </a:lnTo>
                  <a:lnTo>
                    <a:pt x="5044" y="5173"/>
                  </a:lnTo>
                  <a:lnTo>
                    <a:pt x="4907" y="5294"/>
                  </a:lnTo>
                  <a:lnTo>
                    <a:pt x="4761" y="5408"/>
                  </a:lnTo>
                  <a:lnTo>
                    <a:pt x="4609" y="5512"/>
                  </a:lnTo>
                  <a:lnTo>
                    <a:pt x="4452" y="5607"/>
                  </a:lnTo>
                  <a:lnTo>
                    <a:pt x="4286" y="5693"/>
                  </a:lnTo>
                  <a:lnTo>
                    <a:pt x="4117" y="5769"/>
                  </a:lnTo>
                  <a:lnTo>
                    <a:pt x="3939" y="5833"/>
                  </a:lnTo>
                  <a:lnTo>
                    <a:pt x="3760" y="5886"/>
                  </a:lnTo>
                  <a:lnTo>
                    <a:pt x="3574" y="5930"/>
                  </a:lnTo>
                  <a:lnTo>
                    <a:pt x="3385" y="5960"/>
                  </a:lnTo>
                  <a:lnTo>
                    <a:pt x="3191" y="5980"/>
                  </a:lnTo>
                  <a:lnTo>
                    <a:pt x="2994" y="5986"/>
                  </a:lnTo>
                  <a:lnTo>
                    <a:pt x="2798" y="5980"/>
                  </a:lnTo>
                  <a:lnTo>
                    <a:pt x="2605" y="5960"/>
                  </a:lnTo>
                  <a:lnTo>
                    <a:pt x="2415" y="5930"/>
                  </a:lnTo>
                  <a:lnTo>
                    <a:pt x="2230" y="5886"/>
                  </a:lnTo>
                  <a:lnTo>
                    <a:pt x="2048" y="5833"/>
                  </a:lnTo>
                  <a:lnTo>
                    <a:pt x="1873" y="5769"/>
                  </a:lnTo>
                  <a:lnTo>
                    <a:pt x="1703" y="5693"/>
                  </a:lnTo>
                  <a:lnTo>
                    <a:pt x="1538" y="5607"/>
                  </a:lnTo>
                  <a:lnTo>
                    <a:pt x="1378" y="5512"/>
                  </a:lnTo>
                  <a:lnTo>
                    <a:pt x="1227" y="5408"/>
                  </a:lnTo>
                  <a:lnTo>
                    <a:pt x="1081" y="5294"/>
                  </a:lnTo>
                  <a:lnTo>
                    <a:pt x="943" y="5173"/>
                  </a:lnTo>
                  <a:lnTo>
                    <a:pt x="814" y="5043"/>
                  </a:lnTo>
                  <a:lnTo>
                    <a:pt x="692" y="4906"/>
                  </a:lnTo>
                  <a:lnTo>
                    <a:pt x="578" y="4760"/>
                  </a:lnTo>
                  <a:lnTo>
                    <a:pt x="475" y="4607"/>
                  </a:lnTo>
                  <a:lnTo>
                    <a:pt x="379" y="4449"/>
                  </a:lnTo>
                  <a:lnTo>
                    <a:pt x="293" y="4284"/>
                  </a:lnTo>
                  <a:lnTo>
                    <a:pt x="217" y="4114"/>
                  </a:lnTo>
                  <a:lnTo>
                    <a:pt x="154" y="3939"/>
                  </a:lnTo>
                  <a:lnTo>
                    <a:pt x="100" y="3758"/>
                  </a:lnTo>
                  <a:lnTo>
                    <a:pt x="56" y="3572"/>
                  </a:lnTo>
                  <a:lnTo>
                    <a:pt x="26" y="3383"/>
                  </a:lnTo>
                  <a:lnTo>
                    <a:pt x="6" y="3189"/>
                  </a:lnTo>
                  <a:lnTo>
                    <a:pt x="0" y="2994"/>
                  </a:lnTo>
                  <a:lnTo>
                    <a:pt x="6" y="2797"/>
                  </a:lnTo>
                  <a:lnTo>
                    <a:pt x="26" y="2603"/>
                  </a:lnTo>
                  <a:lnTo>
                    <a:pt x="56" y="2414"/>
                  </a:lnTo>
                  <a:lnTo>
                    <a:pt x="100" y="2229"/>
                  </a:lnTo>
                  <a:lnTo>
                    <a:pt x="154" y="2049"/>
                  </a:lnTo>
                  <a:lnTo>
                    <a:pt x="217" y="1872"/>
                  </a:lnTo>
                  <a:lnTo>
                    <a:pt x="293" y="1702"/>
                  </a:lnTo>
                  <a:lnTo>
                    <a:pt x="379" y="1537"/>
                  </a:lnTo>
                  <a:lnTo>
                    <a:pt x="475" y="1379"/>
                  </a:lnTo>
                  <a:lnTo>
                    <a:pt x="578" y="1228"/>
                  </a:lnTo>
                  <a:lnTo>
                    <a:pt x="692" y="1082"/>
                  </a:lnTo>
                  <a:lnTo>
                    <a:pt x="814" y="945"/>
                  </a:lnTo>
                  <a:lnTo>
                    <a:pt x="943" y="813"/>
                  </a:lnTo>
                  <a:lnTo>
                    <a:pt x="1081" y="692"/>
                  </a:lnTo>
                  <a:lnTo>
                    <a:pt x="1227" y="578"/>
                  </a:lnTo>
                  <a:lnTo>
                    <a:pt x="1378" y="474"/>
                  </a:lnTo>
                  <a:lnTo>
                    <a:pt x="1538" y="379"/>
                  </a:lnTo>
                  <a:lnTo>
                    <a:pt x="1703" y="293"/>
                  </a:lnTo>
                  <a:lnTo>
                    <a:pt x="1873" y="219"/>
                  </a:lnTo>
                  <a:lnTo>
                    <a:pt x="2048" y="154"/>
                  </a:lnTo>
                  <a:lnTo>
                    <a:pt x="2230" y="100"/>
                  </a:lnTo>
                  <a:lnTo>
                    <a:pt x="2415" y="58"/>
                  </a:lnTo>
                  <a:lnTo>
                    <a:pt x="2605" y="26"/>
                  </a:lnTo>
                  <a:lnTo>
                    <a:pt x="2798" y="8"/>
                  </a:lnTo>
                  <a:lnTo>
                    <a:pt x="29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Segoe UI"/>
              </a:endParaRPr>
            </a:p>
          </p:txBody>
        </p:sp>
        <p:sp>
          <p:nvSpPr>
            <p:cNvPr id="178" name="Freeform 94">
              <a:extLst>
                <a:ext uri="{FF2B5EF4-FFF2-40B4-BE49-F238E27FC236}">
                  <a16:creationId xmlns:a16="http://schemas.microsoft.com/office/drawing/2014/main" id="{19589B95-F635-443B-942F-355855B8D07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43575" y="2724151"/>
              <a:ext cx="1131888" cy="1131888"/>
            </a:xfrm>
            <a:custGeom>
              <a:avLst/>
              <a:gdLst>
                <a:gd name="T0" fmla="*/ 644 w 1426"/>
                <a:gd name="T1" fmla="*/ 291 h 1426"/>
                <a:gd name="T2" fmla="*/ 516 w 1426"/>
                <a:gd name="T3" fmla="*/ 333 h 1426"/>
                <a:gd name="T4" fmla="*/ 411 w 1426"/>
                <a:gd name="T5" fmla="*/ 411 h 1426"/>
                <a:gd name="T6" fmla="*/ 333 w 1426"/>
                <a:gd name="T7" fmla="*/ 517 h 1426"/>
                <a:gd name="T8" fmla="*/ 291 w 1426"/>
                <a:gd name="T9" fmla="*/ 644 h 1426"/>
                <a:gd name="T10" fmla="*/ 291 w 1426"/>
                <a:gd name="T11" fmla="*/ 782 h 1426"/>
                <a:gd name="T12" fmla="*/ 333 w 1426"/>
                <a:gd name="T13" fmla="*/ 909 h 1426"/>
                <a:gd name="T14" fmla="*/ 411 w 1426"/>
                <a:gd name="T15" fmla="*/ 1015 h 1426"/>
                <a:gd name="T16" fmla="*/ 516 w 1426"/>
                <a:gd name="T17" fmla="*/ 1093 h 1426"/>
                <a:gd name="T18" fmla="*/ 644 w 1426"/>
                <a:gd name="T19" fmla="*/ 1135 h 1426"/>
                <a:gd name="T20" fmla="*/ 782 w 1426"/>
                <a:gd name="T21" fmla="*/ 1135 h 1426"/>
                <a:gd name="T22" fmla="*/ 909 w 1426"/>
                <a:gd name="T23" fmla="*/ 1093 h 1426"/>
                <a:gd name="T24" fmla="*/ 1015 w 1426"/>
                <a:gd name="T25" fmla="*/ 1015 h 1426"/>
                <a:gd name="T26" fmla="*/ 1093 w 1426"/>
                <a:gd name="T27" fmla="*/ 909 h 1426"/>
                <a:gd name="T28" fmla="*/ 1135 w 1426"/>
                <a:gd name="T29" fmla="*/ 782 h 1426"/>
                <a:gd name="T30" fmla="*/ 1135 w 1426"/>
                <a:gd name="T31" fmla="*/ 644 h 1426"/>
                <a:gd name="T32" fmla="*/ 1093 w 1426"/>
                <a:gd name="T33" fmla="*/ 517 h 1426"/>
                <a:gd name="T34" fmla="*/ 1015 w 1426"/>
                <a:gd name="T35" fmla="*/ 411 h 1426"/>
                <a:gd name="T36" fmla="*/ 909 w 1426"/>
                <a:gd name="T37" fmla="*/ 333 h 1426"/>
                <a:gd name="T38" fmla="*/ 782 w 1426"/>
                <a:gd name="T39" fmla="*/ 291 h 1426"/>
                <a:gd name="T40" fmla="*/ 712 w 1426"/>
                <a:gd name="T41" fmla="*/ 0 h 1426"/>
                <a:gd name="T42" fmla="*/ 887 w 1426"/>
                <a:gd name="T43" fmla="*/ 22 h 1426"/>
                <a:gd name="T44" fmla="*/ 1047 w 1426"/>
                <a:gd name="T45" fmla="*/ 84 h 1426"/>
                <a:gd name="T46" fmla="*/ 1186 w 1426"/>
                <a:gd name="T47" fmla="*/ 182 h 1426"/>
                <a:gd name="T48" fmla="*/ 1298 w 1426"/>
                <a:gd name="T49" fmla="*/ 307 h 1426"/>
                <a:gd name="T50" fmla="*/ 1378 w 1426"/>
                <a:gd name="T51" fmla="*/ 457 h 1426"/>
                <a:gd name="T52" fmla="*/ 1420 w 1426"/>
                <a:gd name="T53" fmla="*/ 624 h 1426"/>
                <a:gd name="T54" fmla="*/ 1420 w 1426"/>
                <a:gd name="T55" fmla="*/ 802 h 1426"/>
                <a:gd name="T56" fmla="*/ 1378 w 1426"/>
                <a:gd name="T57" fmla="*/ 971 h 1426"/>
                <a:gd name="T58" fmla="*/ 1298 w 1426"/>
                <a:gd name="T59" fmla="*/ 1121 h 1426"/>
                <a:gd name="T60" fmla="*/ 1186 w 1426"/>
                <a:gd name="T61" fmla="*/ 1246 h 1426"/>
                <a:gd name="T62" fmla="*/ 1047 w 1426"/>
                <a:gd name="T63" fmla="*/ 1342 h 1426"/>
                <a:gd name="T64" fmla="*/ 887 w 1426"/>
                <a:gd name="T65" fmla="*/ 1404 h 1426"/>
                <a:gd name="T66" fmla="*/ 712 w 1426"/>
                <a:gd name="T67" fmla="*/ 1426 h 1426"/>
                <a:gd name="T68" fmla="*/ 536 w 1426"/>
                <a:gd name="T69" fmla="*/ 1404 h 1426"/>
                <a:gd name="T70" fmla="*/ 377 w 1426"/>
                <a:gd name="T71" fmla="*/ 1342 h 1426"/>
                <a:gd name="T72" fmla="*/ 239 w 1426"/>
                <a:gd name="T73" fmla="*/ 1246 h 1426"/>
                <a:gd name="T74" fmla="*/ 127 w 1426"/>
                <a:gd name="T75" fmla="*/ 1121 h 1426"/>
                <a:gd name="T76" fmla="*/ 48 w 1426"/>
                <a:gd name="T77" fmla="*/ 971 h 1426"/>
                <a:gd name="T78" fmla="*/ 6 w 1426"/>
                <a:gd name="T79" fmla="*/ 802 h 1426"/>
                <a:gd name="T80" fmla="*/ 6 w 1426"/>
                <a:gd name="T81" fmla="*/ 624 h 1426"/>
                <a:gd name="T82" fmla="*/ 48 w 1426"/>
                <a:gd name="T83" fmla="*/ 457 h 1426"/>
                <a:gd name="T84" fmla="*/ 127 w 1426"/>
                <a:gd name="T85" fmla="*/ 307 h 1426"/>
                <a:gd name="T86" fmla="*/ 239 w 1426"/>
                <a:gd name="T87" fmla="*/ 182 h 1426"/>
                <a:gd name="T88" fmla="*/ 377 w 1426"/>
                <a:gd name="T89" fmla="*/ 84 h 1426"/>
                <a:gd name="T90" fmla="*/ 536 w 1426"/>
                <a:gd name="T91" fmla="*/ 22 h 1426"/>
                <a:gd name="T92" fmla="*/ 712 w 1426"/>
                <a:gd name="T93" fmla="*/ 0 h 1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426" h="1426">
                  <a:moveTo>
                    <a:pt x="712" y="285"/>
                  </a:moveTo>
                  <a:lnTo>
                    <a:pt x="644" y="291"/>
                  </a:lnTo>
                  <a:lnTo>
                    <a:pt x="578" y="307"/>
                  </a:lnTo>
                  <a:lnTo>
                    <a:pt x="516" y="333"/>
                  </a:lnTo>
                  <a:lnTo>
                    <a:pt x="460" y="369"/>
                  </a:lnTo>
                  <a:lnTo>
                    <a:pt x="411" y="411"/>
                  </a:lnTo>
                  <a:lnTo>
                    <a:pt x="367" y="461"/>
                  </a:lnTo>
                  <a:lnTo>
                    <a:pt x="333" y="517"/>
                  </a:lnTo>
                  <a:lnTo>
                    <a:pt x="307" y="579"/>
                  </a:lnTo>
                  <a:lnTo>
                    <a:pt x="291" y="644"/>
                  </a:lnTo>
                  <a:lnTo>
                    <a:pt x="285" y="714"/>
                  </a:lnTo>
                  <a:lnTo>
                    <a:pt x="291" y="782"/>
                  </a:lnTo>
                  <a:lnTo>
                    <a:pt x="307" y="848"/>
                  </a:lnTo>
                  <a:lnTo>
                    <a:pt x="333" y="909"/>
                  </a:lnTo>
                  <a:lnTo>
                    <a:pt x="367" y="965"/>
                  </a:lnTo>
                  <a:lnTo>
                    <a:pt x="411" y="1015"/>
                  </a:lnTo>
                  <a:lnTo>
                    <a:pt x="460" y="1059"/>
                  </a:lnTo>
                  <a:lnTo>
                    <a:pt x="516" y="1093"/>
                  </a:lnTo>
                  <a:lnTo>
                    <a:pt x="578" y="1119"/>
                  </a:lnTo>
                  <a:lnTo>
                    <a:pt x="644" y="1135"/>
                  </a:lnTo>
                  <a:lnTo>
                    <a:pt x="712" y="1141"/>
                  </a:lnTo>
                  <a:lnTo>
                    <a:pt x="782" y="1135"/>
                  </a:lnTo>
                  <a:lnTo>
                    <a:pt x="847" y="1119"/>
                  </a:lnTo>
                  <a:lnTo>
                    <a:pt x="909" y="1093"/>
                  </a:lnTo>
                  <a:lnTo>
                    <a:pt x="965" y="1059"/>
                  </a:lnTo>
                  <a:lnTo>
                    <a:pt x="1015" y="1015"/>
                  </a:lnTo>
                  <a:lnTo>
                    <a:pt x="1057" y="965"/>
                  </a:lnTo>
                  <a:lnTo>
                    <a:pt x="1093" y="909"/>
                  </a:lnTo>
                  <a:lnTo>
                    <a:pt x="1119" y="848"/>
                  </a:lnTo>
                  <a:lnTo>
                    <a:pt x="1135" y="782"/>
                  </a:lnTo>
                  <a:lnTo>
                    <a:pt x="1141" y="714"/>
                  </a:lnTo>
                  <a:lnTo>
                    <a:pt x="1135" y="644"/>
                  </a:lnTo>
                  <a:lnTo>
                    <a:pt x="1119" y="579"/>
                  </a:lnTo>
                  <a:lnTo>
                    <a:pt x="1093" y="517"/>
                  </a:lnTo>
                  <a:lnTo>
                    <a:pt x="1057" y="461"/>
                  </a:lnTo>
                  <a:lnTo>
                    <a:pt x="1015" y="411"/>
                  </a:lnTo>
                  <a:lnTo>
                    <a:pt x="965" y="369"/>
                  </a:lnTo>
                  <a:lnTo>
                    <a:pt x="909" y="333"/>
                  </a:lnTo>
                  <a:lnTo>
                    <a:pt x="847" y="307"/>
                  </a:lnTo>
                  <a:lnTo>
                    <a:pt x="782" y="291"/>
                  </a:lnTo>
                  <a:lnTo>
                    <a:pt x="712" y="285"/>
                  </a:lnTo>
                  <a:close/>
                  <a:moveTo>
                    <a:pt x="712" y="0"/>
                  </a:moveTo>
                  <a:lnTo>
                    <a:pt x="802" y="6"/>
                  </a:lnTo>
                  <a:lnTo>
                    <a:pt x="887" y="22"/>
                  </a:lnTo>
                  <a:lnTo>
                    <a:pt x="969" y="48"/>
                  </a:lnTo>
                  <a:lnTo>
                    <a:pt x="1047" y="84"/>
                  </a:lnTo>
                  <a:lnTo>
                    <a:pt x="1119" y="128"/>
                  </a:lnTo>
                  <a:lnTo>
                    <a:pt x="1186" y="182"/>
                  </a:lnTo>
                  <a:lnTo>
                    <a:pt x="1246" y="240"/>
                  </a:lnTo>
                  <a:lnTo>
                    <a:pt x="1298" y="307"/>
                  </a:lnTo>
                  <a:lnTo>
                    <a:pt x="1342" y="379"/>
                  </a:lnTo>
                  <a:lnTo>
                    <a:pt x="1378" y="457"/>
                  </a:lnTo>
                  <a:lnTo>
                    <a:pt x="1404" y="539"/>
                  </a:lnTo>
                  <a:lnTo>
                    <a:pt x="1420" y="624"/>
                  </a:lnTo>
                  <a:lnTo>
                    <a:pt x="1426" y="714"/>
                  </a:lnTo>
                  <a:lnTo>
                    <a:pt x="1420" y="802"/>
                  </a:lnTo>
                  <a:lnTo>
                    <a:pt x="1404" y="889"/>
                  </a:lnTo>
                  <a:lnTo>
                    <a:pt x="1378" y="971"/>
                  </a:lnTo>
                  <a:lnTo>
                    <a:pt x="1342" y="1047"/>
                  </a:lnTo>
                  <a:lnTo>
                    <a:pt x="1298" y="1121"/>
                  </a:lnTo>
                  <a:lnTo>
                    <a:pt x="1246" y="1186"/>
                  </a:lnTo>
                  <a:lnTo>
                    <a:pt x="1186" y="1246"/>
                  </a:lnTo>
                  <a:lnTo>
                    <a:pt x="1119" y="1298"/>
                  </a:lnTo>
                  <a:lnTo>
                    <a:pt x="1047" y="1342"/>
                  </a:lnTo>
                  <a:lnTo>
                    <a:pt x="969" y="1378"/>
                  </a:lnTo>
                  <a:lnTo>
                    <a:pt x="887" y="1404"/>
                  </a:lnTo>
                  <a:lnTo>
                    <a:pt x="802" y="1420"/>
                  </a:lnTo>
                  <a:lnTo>
                    <a:pt x="712" y="1426"/>
                  </a:lnTo>
                  <a:lnTo>
                    <a:pt x="624" y="1420"/>
                  </a:lnTo>
                  <a:lnTo>
                    <a:pt x="536" y="1404"/>
                  </a:lnTo>
                  <a:lnTo>
                    <a:pt x="455" y="1378"/>
                  </a:lnTo>
                  <a:lnTo>
                    <a:pt x="377" y="1342"/>
                  </a:lnTo>
                  <a:lnTo>
                    <a:pt x="305" y="1298"/>
                  </a:lnTo>
                  <a:lnTo>
                    <a:pt x="239" y="1246"/>
                  </a:lnTo>
                  <a:lnTo>
                    <a:pt x="179" y="1186"/>
                  </a:lnTo>
                  <a:lnTo>
                    <a:pt x="127" y="1121"/>
                  </a:lnTo>
                  <a:lnTo>
                    <a:pt x="84" y="1047"/>
                  </a:lnTo>
                  <a:lnTo>
                    <a:pt x="48" y="971"/>
                  </a:lnTo>
                  <a:lnTo>
                    <a:pt x="22" y="889"/>
                  </a:lnTo>
                  <a:lnTo>
                    <a:pt x="6" y="802"/>
                  </a:lnTo>
                  <a:lnTo>
                    <a:pt x="0" y="714"/>
                  </a:lnTo>
                  <a:lnTo>
                    <a:pt x="6" y="624"/>
                  </a:lnTo>
                  <a:lnTo>
                    <a:pt x="22" y="539"/>
                  </a:lnTo>
                  <a:lnTo>
                    <a:pt x="48" y="457"/>
                  </a:lnTo>
                  <a:lnTo>
                    <a:pt x="84" y="379"/>
                  </a:lnTo>
                  <a:lnTo>
                    <a:pt x="127" y="307"/>
                  </a:lnTo>
                  <a:lnTo>
                    <a:pt x="179" y="240"/>
                  </a:lnTo>
                  <a:lnTo>
                    <a:pt x="239" y="182"/>
                  </a:lnTo>
                  <a:lnTo>
                    <a:pt x="305" y="128"/>
                  </a:lnTo>
                  <a:lnTo>
                    <a:pt x="377" y="84"/>
                  </a:lnTo>
                  <a:lnTo>
                    <a:pt x="455" y="48"/>
                  </a:lnTo>
                  <a:lnTo>
                    <a:pt x="536" y="22"/>
                  </a:lnTo>
                  <a:lnTo>
                    <a:pt x="624" y="6"/>
                  </a:lnTo>
                  <a:lnTo>
                    <a:pt x="7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Segoe UI"/>
              </a:endParaRPr>
            </a:p>
          </p:txBody>
        </p:sp>
        <p:sp>
          <p:nvSpPr>
            <p:cNvPr id="179" name="Freeform 95">
              <a:extLst>
                <a:ext uri="{FF2B5EF4-FFF2-40B4-BE49-F238E27FC236}">
                  <a16:creationId xmlns:a16="http://schemas.microsoft.com/office/drawing/2014/main" id="{96F68D99-3258-4AF5-842E-B604DA98AE7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96013" y="461963"/>
              <a:ext cx="2941638" cy="2941638"/>
            </a:xfrm>
            <a:custGeom>
              <a:avLst/>
              <a:gdLst>
                <a:gd name="T0" fmla="*/ 2852 w 3706"/>
                <a:gd name="T1" fmla="*/ 486 h 3706"/>
                <a:gd name="T2" fmla="*/ 2567 w 3706"/>
                <a:gd name="T3" fmla="*/ 771 h 3706"/>
                <a:gd name="T4" fmla="*/ 2567 w 3706"/>
                <a:gd name="T5" fmla="*/ 1140 h 3706"/>
                <a:gd name="T6" fmla="*/ 2936 w 3706"/>
                <a:gd name="T7" fmla="*/ 1140 h 3706"/>
                <a:gd name="T8" fmla="*/ 3221 w 3706"/>
                <a:gd name="T9" fmla="*/ 855 h 3706"/>
                <a:gd name="T10" fmla="*/ 2994 w 3706"/>
                <a:gd name="T11" fmla="*/ 855 h 3706"/>
                <a:gd name="T12" fmla="*/ 2956 w 3706"/>
                <a:gd name="T13" fmla="*/ 851 h 3706"/>
                <a:gd name="T14" fmla="*/ 2922 w 3706"/>
                <a:gd name="T15" fmla="*/ 837 h 3706"/>
                <a:gd name="T16" fmla="*/ 2894 w 3706"/>
                <a:gd name="T17" fmla="*/ 813 h 3706"/>
                <a:gd name="T18" fmla="*/ 2870 w 3706"/>
                <a:gd name="T19" fmla="*/ 785 h 3706"/>
                <a:gd name="T20" fmla="*/ 2856 w 3706"/>
                <a:gd name="T21" fmla="*/ 751 h 3706"/>
                <a:gd name="T22" fmla="*/ 2852 w 3706"/>
                <a:gd name="T23" fmla="*/ 714 h 3706"/>
                <a:gd name="T24" fmla="*/ 2852 w 3706"/>
                <a:gd name="T25" fmla="*/ 486 h 3706"/>
                <a:gd name="T26" fmla="*/ 2984 w 3706"/>
                <a:gd name="T27" fmla="*/ 0 h 3706"/>
                <a:gd name="T28" fmla="*/ 3016 w 3706"/>
                <a:gd name="T29" fmla="*/ 2 h 3706"/>
                <a:gd name="T30" fmla="*/ 3048 w 3706"/>
                <a:gd name="T31" fmla="*/ 12 h 3706"/>
                <a:gd name="T32" fmla="*/ 3078 w 3706"/>
                <a:gd name="T33" fmla="*/ 28 h 3706"/>
                <a:gd name="T34" fmla="*/ 3104 w 3706"/>
                <a:gd name="T35" fmla="*/ 52 h 3706"/>
                <a:gd name="T36" fmla="*/ 3122 w 3706"/>
                <a:gd name="T37" fmla="*/ 78 h 3706"/>
                <a:gd name="T38" fmla="*/ 3134 w 3706"/>
                <a:gd name="T39" fmla="*/ 110 h 3706"/>
                <a:gd name="T40" fmla="*/ 3138 w 3706"/>
                <a:gd name="T41" fmla="*/ 144 h 3706"/>
                <a:gd name="T42" fmla="*/ 3138 w 3706"/>
                <a:gd name="T43" fmla="*/ 570 h 3706"/>
                <a:gd name="T44" fmla="*/ 3564 w 3706"/>
                <a:gd name="T45" fmla="*/ 570 h 3706"/>
                <a:gd name="T46" fmla="*/ 3598 w 3706"/>
                <a:gd name="T47" fmla="*/ 574 h 3706"/>
                <a:gd name="T48" fmla="*/ 3630 w 3706"/>
                <a:gd name="T49" fmla="*/ 586 h 3706"/>
                <a:gd name="T50" fmla="*/ 3658 w 3706"/>
                <a:gd name="T51" fmla="*/ 604 h 3706"/>
                <a:gd name="T52" fmla="*/ 3680 w 3706"/>
                <a:gd name="T53" fmla="*/ 630 h 3706"/>
                <a:gd name="T54" fmla="*/ 3696 w 3706"/>
                <a:gd name="T55" fmla="*/ 658 h 3706"/>
                <a:gd name="T56" fmla="*/ 3706 w 3706"/>
                <a:gd name="T57" fmla="*/ 692 h 3706"/>
                <a:gd name="T58" fmla="*/ 3706 w 3706"/>
                <a:gd name="T59" fmla="*/ 726 h 3706"/>
                <a:gd name="T60" fmla="*/ 3700 w 3706"/>
                <a:gd name="T61" fmla="*/ 757 h 3706"/>
                <a:gd name="T62" fmla="*/ 3686 w 3706"/>
                <a:gd name="T63" fmla="*/ 787 h 3706"/>
                <a:gd name="T64" fmla="*/ 3666 w 3706"/>
                <a:gd name="T65" fmla="*/ 813 h 3706"/>
                <a:gd name="T66" fmla="*/ 3096 w 3706"/>
                <a:gd name="T67" fmla="*/ 1383 h 3706"/>
                <a:gd name="T68" fmla="*/ 3066 w 3706"/>
                <a:gd name="T69" fmla="*/ 1407 h 3706"/>
                <a:gd name="T70" fmla="*/ 3032 w 3706"/>
                <a:gd name="T71" fmla="*/ 1421 h 3706"/>
                <a:gd name="T72" fmla="*/ 2994 w 3706"/>
                <a:gd name="T73" fmla="*/ 1425 h 3706"/>
                <a:gd name="T74" fmla="*/ 2483 w 3706"/>
                <a:gd name="T75" fmla="*/ 1425 h 3706"/>
                <a:gd name="T76" fmla="*/ 244 w 3706"/>
                <a:gd name="T77" fmla="*/ 3664 h 3706"/>
                <a:gd name="T78" fmla="*/ 214 w 3706"/>
                <a:gd name="T79" fmla="*/ 3688 h 3706"/>
                <a:gd name="T80" fmla="*/ 178 w 3706"/>
                <a:gd name="T81" fmla="*/ 3702 h 3706"/>
                <a:gd name="T82" fmla="*/ 142 w 3706"/>
                <a:gd name="T83" fmla="*/ 3706 h 3706"/>
                <a:gd name="T84" fmla="*/ 106 w 3706"/>
                <a:gd name="T85" fmla="*/ 3702 h 3706"/>
                <a:gd name="T86" fmla="*/ 72 w 3706"/>
                <a:gd name="T87" fmla="*/ 3688 h 3706"/>
                <a:gd name="T88" fmla="*/ 42 w 3706"/>
                <a:gd name="T89" fmla="*/ 3664 h 3706"/>
                <a:gd name="T90" fmla="*/ 18 w 3706"/>
                <a:gd name="T91" fmla="*/ 3634 h 3706"/>
                <a:gd name="T92" fmla="*/ 4 w 3706"/>
                <a:gd name="T93" fmla="*/ 3600 h 3706"/>
                <a:gd name="T94" fmla="*/ 0 w 3706"/>
                <a:gd name="T95" fmla="*/ 3564 h 3706"/>
                <a:gd name="T96" fmla="*/ 4 w 3706"/>
                <a:gd name="T97" fmla="*/ 3528 h 3706"/>
                <a:gd name="T98" fmla="*/ 18 w 3706"/>
                <a:gd name="T99" fmla="*/ 3492 h 3706"/>
                <a:gd name="T100" fmla="*/ 42 w 3706"/>
                <a:gd name="T101" fmla="*/ 3462 h 3706"/>
                <a:gd name="T102" fmla="*/ 2282 w 3706"/>
                <a:gd name="T103" fmla="*/ 1224 h 3706"/>
                <a:gd name="T104" fmla="*/ 2282 w 3706"/>
                <a:gd name="T105" fmla="*/ 714 h 3706"/>
                <a:gd name="T106" fmla="*/ 2286 w 3706"/>
                <a:gd name="T107" fmla="*/ 676 h 3706"/>
                <a:gd name="T108" fmla="*/ 2300 w 3706"/>
                <a:gd name="T109" fmla="*/ 642 h 3706"/>
                <a:gd name="T110" fmla="*/ 2324 w 3706"/>
                <a:gd name="T111" fmla="*/ 612 h 3706"/>
                <a:gd name="T112" fmla="*/ 2894 w 3706"/>
                <a:gd name="T113" fmla="*/ 42 h 3706"/>
                <a:gd name="T114" fmla="*/ 2920 w 3706"/>
                <a:gd name="T115" fmla="*/ 22 h 3706"/>
                <a:gd name="T116" fmla="*/ 2950 w 3706"/>
                <a:gd name="T117" fmla="*/ 8 h 3706"/>
                <a:gd name="T118" fmla="*/ 2984 w 3706"/>
                <a:gd name="T119" fmla="*/ 0 h 3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706" h="3706">
                  <a:moveTo>
                    <a:pt x="2852" y="486"/>
                  </a:moveTo>
                  <a:lnTo>
                    <a:pt x="2567" y="771"/>
                  </a:lnTo>
                  <a:lnTo>
                    <a:pt x="2567" y="1140"/>
                  </a:lnTo>
                  <a:lnTo>
                    <a:pt x="2936" y="1140"/>
                  </a:lnTo>
                  <a:lnTo>
                    <a:pt x="3221" y="855"/>
                  </a:lnTo>
                  <a:lnTo>
                    <a:pt x="2994" y="855"/>
                  </a:lnTo>
                  <a:lnTo>
                    <a:pt x="2956" y="851"/>
                  </a:lnTo>
                  <a:lnTo>
                    <a:pt x="2922" y="837"/>
                  </a:lnTo>
                  <a:lnTo>
                    <a:pt x="2894" y="813"/>
                  </a:lnTo>
                  <a:lnTo>
                    <a:pt x="2870" y="785"/>
                  </a:lnTo>
                  <a:lnTo>
                    <a:pt x="2856" y="751"/>
                  </a:lnTo>
                  <a:lnTo>
                    <a:pt x="2852" y="714"/>
                  </a:lnTo>
                  <a:lnTo>
                    <a:pt x="2852" y="486"/>
                  </a:lnTo>
                  <a:close/>
                  <a:moveTo>
                    <a:pt x="2984" y="0"/>
                  </a:moveTo>
                  <a:lnTo>
                    <a:pt x="3016" y="2"/>
                  </a:lnTo>
                  <a:lnTo>
                    <a:pt x="3048" y="12"/>
                  </a:lnTo>
                  <a:lnTo>
                    <a:pt x="3078" y="28"/>
                  </a:lnTo>
                  <a:lnTo>
                    <a:pt x="3104" y="52"/>
                  </a:lnTo>
                  <a:lnTo>
                    <a:pt x="3122" y="78"/>
                  </a:lnTo>
                  <a:lnTo>
                    <a:pt x="3134" y="110"/>
                  </a:lnTo>
                  <a:lnTo>
                    <a:pt x="3138" y="144"/>
                  </a:lnTo>
                  <a:lnTo>
                    <a:pt x="3138" y="570"/>
                  </a:lnTo>
                  <a:lnTo>
                    <a:pt x="3564" y="570"/>
                  </a:lnTo>
                  <a:lnTo>
                    <a:pt x="3598" y="574"/>
                  </a:lnTo>
                  <a:lnTo>
                    <a:pt x="3630" y="586"/>
                  </a:lnTo>
                  <a:lnTo>
                    <a:pt x="3658" y="604"/>
                  </a:lnTo>
                  <a:lnTo>
                    <a:pt x="3680" y="630"/>
                  </a:lnTo>
                  <a:lnTo>
                    <a:pt x="3696" y="658"/>
                  </a:lnTo>
                  <a:lnTo>
                    <a:pt x="3706" y="692"/>
                  </a:lnTo>
                  <a:lnTo>
                    <a:pt x="3706" y="726"/>
                  </a:lnTo>
                  <a:lnTo>
                    <a:pt x="3700" y="757"/>
                  </a:lnTo>
                  <a:lnTo>
                    <a:pt x="3686" y="787"/>
                  </a:lnTo>
                  <a:lnTo>
                    <a:pt x="3666" y="813"/>
                  </a:lnTo>
                  <a:lnTo>
                    <a:pt x="3096" y="1383"/>
                  </a:lnTo>
                  <a:lnTo>
                    <a:pt x="3066" y="1407"/>
                  </a:lnTo>
                  <a:lnTo>
                    <a:pt x="3032" y="1421"/>
                  </a:lnTo>
                  <a:lnTo>
                    <a:pt x="2994" y="1425"/>
                  </a:lnTo>
                  <a:lnTo>
                    <a:pt x="2483" y="1425"/>
                  </a:lnTo>
                  <a:lnTo>
                    <a:pt x="244" y="3664"/>
                  </a:lnTo>
                  <a:lnTo>
                    <a:pt x="214" y="3688"/>
                  </a:lnTo>
                  <a:lnTo>
                    <a:pt x="178" y="3702"/>
                  </a:lnTo>
                  <a:lnTo>
                    <a:pt x="142" y="3706"/>
                  </a:lnTo>
                  <a:lnTo>
                    <a:pt x="106" y="3702"/>
                  </a:lnTo>
                  <a:lnTo>
                    <a:pt x="72" y="3688"/>
                  </a:lnTo>
                  <a:lnTo>
                    <a:pt x="42" y="3664"/>
                  </a:lnTo>
                  <a:lnTo>
                    <a:pt x="18" y="3634"/>
                  </a:lnTo>
                  <a:lnTo>
                    <a:pt x="4" y="3600"/>
                  </a:lnTo>
                  <a:lnTo>
                    <a:pt x="0" y="3564"/>
                  </a:lnTo>
                  <a:lnTo>
                    <a:pt x="4" y="3528"/>
                  </a:lnTo>
                  <a:lnTo>
                    <a:pt x="18" y="3492"/>
                  </a:lnTo>
                  <a:lnTo>
                    <a:pt x="42" y="3462"/>
                  </a:lnTo>
                  <a:lnTo>
                    <a:pt x="2282" y="1224"/>
                  </a:lnTo>
                  <a:lnTo>
                    <a:pt x="2282" y="714"/>
                  </a:lnTo>
                  <a:lnTo>
                    <a:pt x="2286" y="676"/>
                  </a:lnTo>
                  <a:lnTo>
                    <a:pt x="2300" y="642"/>
                  </a:lnTo>
                  <a:lnTo>
                    <a:pt x="2324" y="612"/>
                  </a:lnTo>
                  <a:lnTo>
                    <a:pt x="2894" y="42"/>
                  </a:lnTo>
                  <a:lnTo>
                    <a:pt x="2920" y="22"/>
                  </a:lnTo>
                  <a:lnTo>
                    <a:pt x="2950" y="8"/>
                  </a:lnTo>
                  <a:lnTo>
                    <a:pt x="29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Segoe UI"/>
              </a:endParaRPr>
            </a:p>
          </p:txBody>
        </p:sp>
        <p:sp>
          <p:nvSpPr>
            <p:cNvPr id="180" name="Freeform 96">
              <a:extLst>
                <a:ext uri="{FF2B5EF4-FFF2-40B4-BE49-F238E27FC236}">
                  <a16:creationId xmlns:a16="http://schemas.microsoft.com/office/drawing/2014/main" id="{38DF7FE8-FD81-43B6-9775-B2094BEDA1F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7113" y="1819276"/>
              <a:ext cx="2943225" cy="2941638"/>
            </a:xfrm>
            <a:custGeom>
              <a:avLst/>
              <a:gdLst>
                <a:gd name="T0" fmla="*/ 2128 w 3708"/>
                <a:gd name="T1" fmla="*/ 20 h 3706"/>
                <a:gd name="T2" fmla="*/ 2523 w 3708"/>
                <a:gd name="T3" fmla="*/ 128 h 3706"/>
                <a:gd name="T4" fmla="*/ 2708 w 3708"/>
                <a:gd name="T5" fmla="*/ 231 h 3706"/>
                <a:gd name="T6" fmla="*/ 2730 w 3708"/>
                <a:gd name="T7" fmla="*/ 337 h 3706"/>
                <a:gd name="T8" fmla="*/ 2669 w 3708"/>
                <a:gd name="T9" fmla="*/ 429 h 3706"/>
                <a:gd name="T10" fmla="*/ 2565 w 3708"/>
                <a:gd name="T11" fmla="*/ 451 h 3706"/>
                <a:gd name="T12" fmla="*/ 2266 w 3708"/>
                <a:gd name="T13" fmla="*/ 341 h 3706"/>
                <a:gd name="T14" fmla="*/ 1853 w 3708"/>
                <a:gd name="T15" fmla="*/ 285 h 3706"/>
                <a:gd name="T16" fmla="*/ 1458 w 3708"/>
                <a:gd name="T17" fmla="*/ 337 h 3706"/>
                <a:gd name="T18" fmla="*/ 1099 w 3708"/>
                <a:gd name="T19" fmla="*/ 479 h 3706"/>
                <a:gd name="T20" fmla="*/ 790 w 3708"/>
                <a:gd name="T21" fmla="*/ 702 h 3706"/>
                <a:gd name="T22" fmla="*/ 544 w 3708"/>
                <a:gd name="T23" fmla="*/ 991 h 3706"/>
                <a:gd name="T24" fmla="*/ 373 w 3708"/>
                <a:gd name="T25" fmla="*/ 1334 h 3706"/>
                <a:gd name="T26" fmla="*/ 291 w 3708"/>
                <a:gd name="T27" fmla="*/ 1719 h 3706"/>
                <a:gd name="T28" fmla="*/ 307 w 3708"/>
                <a:gd name="T29" fmla="*/ 2121 h 3706"/>
                <a:gd name="T30" fmla="*/ 421 w 3708"/>
                <a:gd name="T31" fmla="*/ 2492 h 3706"/>
                <a:gd name="T32" fmla="*/ 618 w 3708"/>
                <a:gd name="T33" fmla="*/ 2819 h 3706"/>
                <a:gd name="T34" fmla="*/ 887 w 3708"/>
                <a:gd name="T35" fmla="*/ 3088 h 3706"/>
                <a:gd name="T36" fmla="*/ 1215 w 3708"/>
                <a:gd name="T37" fmla="*/ 3285 h 3706"/>
                <a:gd name="T38" fmla="*/ 1586 w 3708"/>
                <a:gd name="T39" fmla="*/ 3399 h 3706"/>
                <a:gd name="T40" fmla="*/ 1988 w 3708"/>
                <a:gd name="T41" fmla="*/ 3415 h 3706"/>
                <a:gd name="T42" fmla="*/ 2373 w 3708"/>
                <a:gd name="T43" fmla="*/ 3333 h 3706"/>
                <a:gd name="T44" fmla="*/ 2716 w 3708"/>
                <a:gd name="T45" fmla="*/ 3162 h 3706"/>
                <a:gd name="T46" fmla="*/ 3006 w 3708"/>
                <a:gd name="T47" fmla="*/ 2917 h 3706"/>
                <a:gd name="T48" fmla="*/ 3229 w 3708"/>
                <a:gd name="T49" fmla="*/ 2608 h 3706"/>
                <a:gd name="T50" fmla="*/ 3371 w 3708"/>
                <a:gd name="T51" fmla="*/ 2249 h 3706"/>
                <a:gd name="T52" fmla="*/ 3422 w 3708"/>
                <a:gd name="T53" fmla="*/ 1854 h 3706"/>
                <a:gd name="T54" fmla="*/ 3367 w 3708"/>
                <a:gd name="T55" fmla="*/ 1441 h 3706"/>
                <a:gd name="T56" fmla="*/ 3255 w 3708"/>
                <a:gd name="T57" fmla="*/ 1142 h 3706"/>
                <a:gd name="T58" fmla="*/ 3279 w 3708"/>
                <a:gd name="T59" fmla="*/ 1037 h 3706"/>
                <a:gd name="T60" fmla="*/ 3371 w 3708"/>
                <a:gd name="T61" fmla="*/ 977 h 3706"/>
                <a:gd name="T62" fmla="*/ 3476 w 3708"/>
                <a:gd name="T63" fmla="*/ 999 h 3706"/>
                <a:gd name="T64" fmla="*/ 3580 w 3708"/>
                <a:gd name="T65" fmla="*/ 1184 h 3706"/>
                <a:gd name="T66" fmla="*/ 3688 w 3708"/>
                <a:gd name="T67" fmla="*/ 1579 h 3706"/>
                <a:gd name="T68" fmla="*/ 3702 w 3708"/>
                <a:gd name="T69" fmla="*/ 2006 h 3706"/>
                <a:gd name="T70" fmla="*/ 3612 w 3708"/>
                <a:gd name="T71" fmla="*/ 2438 h 3706"/>
                <a:gd name="T72" fmla="*/ 3428 w 3708"/>
                <a:gd name="T73" fmla="*/ 2829 h 3706"/>
                <a:gd name="T74" fmla="*/ 3163 w 3708"/>
                <a:gd name="T75" fmla="*/ 3164 h 3706"/>
                <a:gd name="T76" fmla="*/ 2830 w 3708"/>
                <a:gd name="T77" fmla="*/ 3429 h 3706"/>
                <a:gd name="T78" fmla="*/ 2439 w 3708"/>
                <a:gd name="T79" fmla="*/ 3612 h 3706"/>
                <a:gd name="T80" fmla="*/ 2004 w 3708"/>
                <a:gd name="T81" fmla="*/ 3700 h 3706"/>
                <a:gd name="T82" fmla="*/ 1554 w 3708"/>
                <a:gd name="T83" fmla="*/ 3682 h 3706"/>
                <a:gd name="T84" fmla="*/ 1133 w 3708"/>
                <a:gd name="T85" fmla="*/ 3560 h 3706"/>
                <a:gd name="T86" fmla="*/ 760 w 3708"/>
                <a:gd name="T87" fmla="*/ 3347 h 3706"/>
                <a:gd name="T88" fmla="*/ 447 w 3708"/>
                <a:gd name="T89" fmla="*/ 3058 h 3706"/>
                <a:gd name="T90" fmla="*/ 207 w 3708"/>
                <a:gd name="T91" fmla="*/ 2703 h 3706"/>
                <a:gd name="T92" fmla="*/ 54 w 3708"/>
                <a:gd name="T93" fmla="*/ 2299 h 3706"/>
                <a:gd name="T94" fmla="*/ 0 w 3708"/>
                <a:gd name="T95" fmla="*/ 1854 h 3706"/>
                <a:gd name="T96" fmla="*/ 54 w 3708"/>
                <a:gd name="T97" fmla="*/ 1410 h 3706"/>
                <a:gd name="T98" fmla="*/ 207 w 3708"/>
                <a:gd name="T99" fmla="*/ 1003 h 3706"/>
                <a:gd name="T100" fmla="*/ 447 w 3708"/>
                <a:gd name="T101" fmla="*/ 648 h 3706"/>
                <a:gd name="T102" fmla="*/ 760 w 3708"/>
                <a:gd name="T103" fmla="*/ 359 h 3706"/>
                <a:gd name="T104" fmla="*/ 1133 w 3708"/>
                <a:gd name="T105" fmla="*/ 146 h 3706"/>
                <a:gd name="T106" fmla="*/ 1554 w 3708"/>
                <a:gd name="T107" fmla="*/ 24 h 3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708" h="3706">
                  <a:moveTo>
                    <a:pt x="1853" y="0"/>
                  </a:moveTo>
                  <a:lnTo>
                    <a:pt x="1990" y="6"/>
                  </a:lnTo>
                  <a:lnTo>
                    <a:pt x="2128" y="20"/>
                  </a:lnTo>
                  <a:lnTo>
                    <a:pt x="2262" y="46"/>
                  </a:lnTo>
                  <a:lnTo>
                    <a:pt x="2393" y="82"/>
                  </a:lnTo>
                  <a:lnTo>
                    <a:pt x="2523" y="128"/>
                  </a:lnTo>
                  <a:lnTo>
                    <a:pt x="2651" y="184"/>
                  </a:lnTo>
                  <a:lnTo>
                    <a:pt x="2683" y="204"/>
                  </a:lnTo>
                  <a:lnTo>
                    <a:pt x="2708" y="231"/>
                  </a:lnTo>
                  <a:lnTo>
                    <a:pt x="2724" y="263"/>
                  </a:lnTo>
                  <a:lnTo>
                    <a:pt x="2732" y="299"/>
                  </a:lnTo>
                  <a:lnTo>
                    <a:pt x="2730" y="337"/>
                  </a:lnTo>
                  <a:lnTo>
                    <a:pt x="2718" y="373"/>
                  </a:lnTo>
                  <a:lnTo>
                    <a:pt x="2696" y="405"/>
                  </a:lnTo>
                  <a:lnTo>
                    <a:pt x="2669" y="429"/>
                  </a:lnTo>
                  <a:lnTo>
                    <a:pt x="2637" y="447"/>
                  </a:lnTo>
                  <a:lnTo>
                    <a:pt x="2601" y="453"/>
                  </a:lnTo>
                  <a:lnTo>
                    <a:pt x="2565" y="451"/>
                  </a:lnTo>
                  <a:lnTo>
                    <a:pt x="2527" y="441"/>
                  </a:lnTo>
                  <a:lnTo>
                    <a:pt x="2397" y="385"/>
                  </a:lnTo>
                  <a:lnTo>
                    <a:pt x="2266" y="341"/>
                  </a:lnTo>
                  <a:lnTo>
                    <a:pt x="2130" y="311"/>
                  </a:lnTo>
                  <a:lnTo>
                    <a:pt x="1992" y="291"/>
                  </a:lnTo>
                  <a:lnTo>
                    <a:pt x="1853" y="285"/>
                  </a:lnTo>
                  <a:lnTo>
                    <a:pt x="1719" y="291"/>
                  </a:lnTo>
                  <a:lnTo>
                    <a:pt x="1586" y="309"/>
                  </a:lnTo>
                  <a:lnTo>
                    <a:pt x="1458" y="337"/>
                  </a:lnTo>
                  <a:lnTo>
                    <a:pt x="1334" y="375"/>
                  </a:lnTo>
                  <a:lnTo>
                    <a:pt x="1215" y="423"/>
                  </a:lnTo>
                  <a:lnTo>
                    <a:pt x="1099" y="479"/>
                  </a:lnTo>
                  <a:lnTo>
                    <a:pt x="991" y="544"/>
                  </a:lnTo>
                  <a:lnTo>
                    <a:pt x="887" y="620"/>
                  </a:lnTo>
                  <a:lnTo>
                    <a:pt x="790" y="702"/>
                  </a:lnTo>
                  <a:lnTo>
                    <a:pt x="702" y="792"/>
                  </a:lnTo>
                  <a:lnTo>
                    <a:pt x="618" y="887"/>
                  </a:lnTo>
                  <a:lnTo>
                    <a:pt x="544" y="991"/>
                  </a:lnTo>
                  <a:lnTo>
                    <a:pt x="479" y="1101"/>
                  </a:lnTo>
                  <a:lnTo>
                    <a:pt x="421" y="1214"/>
                  </a:lnTo>
                  <a:lnTo>
                    <a:pt x="373" y="1334"/>
                  </a:lnTo>
                  <a:lnTo>
                    <a:pt x="335" y="1457"/>
                  </a:lnTo>
                  <a:lnTo>
                    <a:pt x="307" y="1587"/>
                  </a:lnTo>
                  <a:lnTo>
                    <a:pt x="291" y="1719"/>
                  </a:lnTo>
                  <a:lnTo>
                    <a:pt x="285" y="1854"/>
                  </a:lnTo>
                  <a:lnTo>
                    <a:pt x="291" y="1988"/>
                  </a:lnTo>
                  <a:lnTo>
                    <a:pt x="307" y="2121"/>
                  </a:lnTo>
                  <a:lnTo>
                    <a:pt x="335" y="2249"/>
                  </a:lnTo>
                  <a:lnTo>
                    <a:pt x="373" y="2372"/>
                  </a:lnTo>
                  <a:lnTo>
                    <a:pt x="421" y="2492"/>
                  </a:lnTo>
                  <a:lnTo>
                    <a:pt x="479" y="2608"/>
                  </a:lnTo>
                  <a:lnTo>
                    <a:pt x="544" y="2715"/>
                  </a:lnTo>
                  <a:lnTo>
                    <a:pt x="618" y="2819"/>
                  </a:lnTo>
                  <a:lnTo>
                    <a:pt x="702" y="2917"/>
                  </a:lnTo>
                  <a:lnTo>
                    <a:pt x="792" y="3006"/>
                  </a:lnTo>
                  <a:lnTo>
                    <a:pt x="887" y="3088"/>
                  </a:lnTo>
                  <a:lnTo>
                    <a:pt x="991" y="3162"/>
                  </a:lnTo>
                  <a:lnTo>
                    <a:pt x="1099" y="3227"/>
                  </a:lnTo>
                  <a:lnTo>
                    <a:pt x="1215" y="3285"/>
                  </a:lnTo>
                  <a:lnTo>
                    <a:pt x="1334" y="3333"/>
                  </a:lnTo>
                  <a:lnTo>
                    <a:pt x="1458" y="3371"/>
                  </a:lnTo>
                  <a:lnTo>
                    <a:pt x="1586" y="3399"/>
                  </a:lnTo>
                  <a:lnTo>
                    <a:pt x="1719" y="3415"/>
                  </a:lnTo>
                  <a:lnTo>
                    <a:pt x="1853" y="3421"/>
                  </a:lnTo>
                  <a:lnTo>
                    <a:pt x="1988" y="3415"/>
                  </a:lnTo>
                  <a:lnTo>
                    <a:pt x="2120" y="3399"/>
                  </a:lnTo>
                  <a:lnTo>
                    <a:pt x="2250" y="3371"/>
                  </a:lnTo>
                  <a:lnTo>
                    <a:pt x="2373" y="3333"/>
                  </a:lnTo>
                  <a:lnTo>
                    <a:pt x="2493" y="3285"/>
                  </a:lnTo>
                  <a:lnTo>
                    <a:pt x="2607" y="3227"/>
                  </a:lnTo>
                  <a:lnTo>
                    <a:pt x="2716" y="3162"/>
                  </a:lnTo>
                  <a:lnTo>
                    <a:pt x="2820" y="3088"/>
                  </a:lnTo>
                  <a:lnTo>
                    <a:pt x="2916" y="3006"/>
                  </a:lnTo>
                  <a:lnTo>
                    <a:pt x="3006" y="2917"/>
                  </a:lnTo>
                  <a:lnTo>
                    <a:pt x="3087" y="2819"/>
                  </a:lnTo>
                  <a:lnTo>
                    <a:pt x="3163" y="2715"/>
                  </a:lnTo>
                  <a:lnTo>
                    <a:pt x="3229" y="2608"/>
                  </a:lnTo>
                  <a:lnTo>
                    <a:pt x="3285" y="2492"/>
                  </a:lnTo>
                  <a:lnTo>
                    <a:pt x="3333" y="2372"/>
                  </a:lnTo>
                  <a:lnTo>
                    <a:pt x="3371" y="2249"/>
                  </a:lnTo>
                  <a:lnTo>
                    <a:pt x="3399" y="2121"/>
                  </a:lnTo>
                  <a:lnTo>
                    <a:pt x="3417" y="1988"/>
                  </a:lnTo>
                  <a:lnTo>
                    <a:pt x="3422" y="1854"/>
                  </a:lnTo>
                  <a:lnTo>
                    <a:pt x="3417" y="1715"/>
                  </a:lnTo>
                  <a:lnTo>
                    <a:pt x="3397" y="1577"/>
                  </a:lnTo>
                  <a:lnTo>
                    <a:pt x="3367" y="1441"/>
                  </a:lnTo>
                  <a:lnTo>
                    <a:pt x="3323" y="1310"/>
                  </a:lnTo>
                  <a:lnTo>
                    <a:pt x="3267" y="1178"/>
                  </a:lnTo>
                  <a:lnTo>
                    <a:pt x="3255" y="1142"/>
                  </a:lnTo>
                  <a:lnTo>
                    <a:pt x="3253" y="1107"/>
                  </a:lnTo>
                  <a:lnTo>
                    <a:pt x="3261" y="1071"/>
                  </a:lnTo>
                  <a:lnTo>
                    <a:pt x="3279" y="1037"/>
                  </a:lnTo>
                  <a:lnTo>
                    <a:pt x="3303" y="1011"/>
                  </a:lnTo>
                  <a:lnTo>
                    <a:pt x="3335" y="989"/>
                  </a:lnTo>
                  <a:lnTo>
                    <a:pt x="3371" y="977"/>
                  </a:lnTo>
                  <a:lnTo>
                    <a:pt x="3407" y="975"/>
                  </a:lnTo>
                  <a:lnTo>
                    <a:pt x="3442" y="983"/>
                  </a:lnTo>
                  <a:lnTo>
                    <a:pt x="3476" y="999"/>
                  </a:lnTo>
                  <a:lnTo>
                    <a:pt x="3504" y="1023"/>
                  </a:lnTo>
                  <a:lnTo>
                    <a:pt x="3524" y="1057"/>
                  </a:lnTo>
                  <a:lnTo>
                    <a:pt x="3580" y="1184"/>
                  </a:lnTo>
                  <a:lnTo>
                    <a:pt x="3626" y="1314"/>
                  </a:lnTo>
                  <a:lnTo>
                    <a:pt x="3662" y="1445"/>
                  </a:lnTo>
                  <a:lnTo>
                    <a:pt x="3688" y="1579"/>
                  </a:lnTo>
                  <a:lnTo>
                    <a:pt x="3702" y="1717"/>
                  </a:lnTo>
                  <a:lnTo>
                    <a:pt x="3708" y="1854"/>
                  </a:lnTo>
                  <a:lnTo>
                    <a:pt x="3702" y="2006"/>
                  </a:lnTo>
                  <a:lnTo>
                    <a:pt x="3684" y="2153"/>
                  </a:lnTo>
                  <a:lnTo>
                    <a:pt x="3654" y="2299"/>
                  </a:lnTo>
                  <a:lnTo>
                    <a:pt x="3612" y="2438"/>
                  </a:lnTo>
                  <a:lnTo>
                    <a:pt x="3562" y="2574"/>
                  </a:lnTo>
                  <a:lnTo>
                    <a:pt x="3500" y="2703"/>
                  </a:lnTo>
                  <a:lnTo>
                    <a:pt x="3428" y="2829"/>
                  </a:lnTo>
                  <a:lnTo>
                    <a:pt x="3349" y="2946"/>
                  </a:lnTo>
                  <a:lnTo>
                    <a:pt x="3261" y="3058"/>
                  </a:lnTo>
                  <a:lnTo>
                    <a:pt x="3163" y="3164"/>
                  </a:lnTo>
                  <a:lnTo>
                    <a:pt x="3059" y="3259"/>
                  </a:lnTo>
                  <a:lnTo>
                    <a:pt x="2948" y="3347"/>
                  </a:lnTo>
                  <a:lnTo>
                    <a:pt x="2830" y="3429"/>
                  </a:lnTo>
                  <a:lnTo>
                    <a:pt x="2704" y="3499"/>
                  </a:lnTo>
                  <a:lnTo>
                    <a:pt x="2575" y="3560"/>
                  </a:lnTo>
                  <a:lnTo>
                    <a:pt x="2439" y="3612"/>
                  </a:lnTo>
                  <a:lnTo>
                    <a:pt x="2298" y="3652"/>
                  </a:lnTo>
                  <a:lnTo>
                    <a:pt x="2154" y="3682"/>
                  </a:lnTo>
                  <a:lnTo>
                    <a:pt x="2004" y="3700"/>
                  </a:lnTo>
                  <a:lnTo>
                    <a:pt x="1853" y="3706"/>
                  </a:lnTo>
                  <a:lnTo>
                    <a:pt x="1701" y="3700"/>
                  </a:lnTo>
                  <a:lnTo>
                    <a:pt x="1554" y="3682"/>
                  </a:lnTo>
                  <a:lnTo>
                    <a:pt x="1408" y="3652"/>
                  </a:lnTo>
                  <a:lnTo>
                    <a:pt x="1268" y="3612"/>
                  </a:lnTo>
                  <a:lnTo>
                    <a:pt x="1133" y="3560"/>
                  </a:lnTo>
                  <a:lnTo>
                    <a:pt x="1003" y="3499"/>
                  </a:lnTo>
                  <a:lnTo>
                    <a:pt x="877" y="3429"/>
                  </a:lnTo>
                  <a:lnTo>
                    <a:pt x="760" y="3347"/>
                  </a:lnTo>
                  <a:lnTo>
                    <a:pt x="648" y="3259"/>
                  </a:lnTo>
                  <a:lnTo>
                    <a:pt x="542" y="3164"/>
                  </a:lnTo>
                  <a:lnTo>
                    <a:pt x="447" y="3058"/>
                  </a:lnTo>
                  <a:lnTo>
                    <a:pt x="359" y="2946"/>
                  </a:lnTo>
                  <a:lnTo>
                    <a:pt x="277" y="2829"/>
                  </a:lnTo>
                  <a:lnTo>
                    <a:pt x="207" y="2703"/>
                  </a:lnTo>
                  <a:lnTo>
                    <a:pt x="145" y="2574"/>
                  </a:lnTo>
                  <a:lnTo>
                    <a:pt x="94" y="2438"/>
                  </a:lnTo>
                  <a:lnTo>
                    <a:pt x="54" y="2299"/>
                  </a:lnTo>
                  <a:lnTo>
                    <a:pt x="24" y="2153"/>
                  </a:lnTo>
                  <a:lnTo>
                    <a:pt x="6" y="2006"/>
                  </a:lnTo>
                  <a:lnTo>
                    <a:pt x="0" y="1854"/>
                  </a:lnTo>
                  <a:lnTo>
                    <a:pt x="6" y="1703"/>
                  </a:lnTo>
                  <a:lnTo>
                    <a:pt x="24" y="1553"/>
                  </a:lnTo>
                  <a:lnTo>
                    <a:pt x="54" y="1410"/>
                  </a:lnTo>
                  <a:lnTo>
                    <a:pt x="94" y="1268"/>
                  </a:lnTo>
                  <a:lnTo>
                    <a:pt x="145" y="1132"/>
                  </a:lnTo>
                  <a:lnTo>
                    <a:pt x="207" y="1003"/>
                  </a:lnTo>
                  <a:lnTo>
                    <a:pt x="277" y="877"/>
                  </a:lnTo>
                  <a:lnTo>
                    <a:pt x="359" y="760"/>
                  </a:lnTo>
                  <a:lnTo>
                    <a:pt x="447" y="648"/>
                  </a:lnTo>
                  <a:lnTo>
                    <a:pt x="542" y="544"/>
                  </a:lnTo>
                  <a:lnTo>
                    <a:pt x="648" y="447"/>
                  </a:lnTo>
                  <a:lnTo>
                    <a:pt x="760" y="359"/>
                  </a:lnTo>
                  <a:lnTo>
                    <a:pt x="877" y="279"/>
                  </a:lnTo>
                  <a:lnTo>
                    <a:pt x="1003" y="208"/>
                  </a:lnTo>
                  <a:lnTo>
                    <a:pt x="1133" y="146"/>
                  </a:lnTo>
                  <a:lnTo>
                    <a:pt x="1268" y="96"/>
                  </a:lnTo>
                  <a:lnTo>
                    <a:pt x="1408" y="54"/>
                  </a:lnTo>
                  <a:lnTo>
                    <a:pt x="1554" y="24"/>
                  </a:lnTo>
                  <a:lnTo>
                    <a:pt x="1701" y="6"/>
                  </a:lnTo>
                  <a:lnTo>
                    <a:pt x="18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Segoe UI"/>
              </a:endParaRPr>
            </a:p>
          </p:txBody>
        </p:sp>
      </p:grpSp>
      <p:sp>
        <p:nvSpPr>
          <p:cNvPr id="181" name="Freeform 14">
            <a:extLst>
              <a:ext uri="{FF2B5EF4-FFF2-40B4-BE49-F238E27FC236}">
                <a16:creationId xmlns:a16="http://schemas.microsoft.com/office/drawing/2014/main" id="{BA6F1948-C471-45F0-8C8D-C59B504AAB4F}"/>
              </a:ext>
            </a:extLst>
          </p:cNvPr>
          <p:cNvSpPr>
            <a:spLocks noEditPoints="1"/>
          </p:cNvSpPr>
          <p:nvPr/>
        </p:nvSpPr>
        <p:spPr bwMode="auto">
          <a:xfrm>
            <a:off x="4489873" y="1324513"/>
            <a:ext cx="398118" cy="273390"/>
          </a:xfrm>
          <a:custGeom>
            <a:avLst/>
            <a:gdLst>
              <a:gd name="T0" fmla="*/ 1750 w 2048"/>
              <a:gd name="T1" fmla="*/ 177 h 1407"/>
              <a:gd name="T2" fmla="*/ 1988 w 2048"/>
              <a:gd name="T3" fmla="*/ 460 h 1407"/>
              <a:gd name="T4" fmla="*/ 1883 w 2048"/>
              <a:gd name="T5" fmla="*/ 565 h 1407"/>
              <a:gd name="T6" fmla="*/ 1492 w 2048"/>
              <a:gd name="T7" fmla="*/ 166 h 1407"/>
              <a:gd name="T8" fmla="*/ 1651 w 2048"/>
              <a:gd name="T9" fmla="*/ 120 h 1407"/>
              <a:gd name="T10" fmla="*/ 1642 w 2048"/>
              <a:gd name="T11" fmla="*/ 26 h 1407"/>
              <a:gd name="T12" fmla="*/ 1436 w 2048"/>
              <a:gd name="T13" fmla="*/ 200 h 1407"/>
              <a:gd name="T14" fmla="*/ 887 w 2048"/>
              <a:gd name="T15" fmla="*/ 220 h 1407"/>
              <a:gd name="T16" fmla="*/ 712 w 2048"/>
              <a:gd name="T17" fmla="*/ 245 h 1407"/>
              <a:gd name="T18" fmla="*/ 599 w 2048"/>
              <a:gd name="T19" fmla="*/ 124 h 1407"/>
              <a:gd name="T20" fmla="*/ 20 w 2048"/>
              <a:gd name="T21" fmla="*/ 413 h 1407"/>
              <a:gd name="T22" fmla="*/ 117 w 2048"/>
              <a:gd name="T23" fmla="*/ 605 h 1407"/>
              <a:gd name="T24" fmla="*/ 293 w 2048"/>
              <a:gd name="T25" fmla="*/ 713 h 1407"/>
              <a:gd name="T26" fmla="*/ 382 w 2048"/>
              <a:gd name="T27" fmla="*/ 961 h 1407"/>
              <a:gd name="T28" fmla="*/ 378 w 2048"/>
              <a:gd name="T29" fmla="*/ 810 h 1407"/>
              <a:gd name="T30" fmla="*/ 240 w 2048"/>
              <a:gd name="T31" fmla="*/ 578 h 1407"/>
              <a:gd name="T32" fmla="*/ 725 w 2048"/>
              <a:gd name="T33" fmla="*/ 303 h 1407"/>
              <a:gd name="T34" fmla="*/ 885 w 2048"/>
              <a:gd name="T35" fmla="*/ 511 h 1407"/>
              <a:gd name="T36" fmla="*/ 1005 w 2048"/>
              <a:gd name="T37" fmla="*/ 512 h 1407"/>
              <a:gd name="T38" fmla="*/ 1455 w 2048"/>
              <a:gd name="T39" fmla="*/ 1094 h 1407"/>
              <a:gd name="T40" fmla="*/ 978 w 2048"/>
              <a:gd name="T41" fmla="*/ 712 h 1407"/>
              <a:gd name="T42" fmla="*/ 1413 w 2048"/>
              <a:gd name="T43" fmla="*/ 1285 h 1407"/>
              <a:gd name="T44" fmla="*/ 843 w 2048"/>
              <a:gd name="T45" fmla="*/ 847 h 1407"/>
              <a:gd name="T46" fmla="*/ 1188 w 2048"/>
              <a:gd name="T47" fmla="*/ 1328 h 1407"/>
              <a:gd name="T48" fmla="*/ 707 w 2048"/>
              <a:gd name="T49" fmla="*/ 983 h 1407"/>
              <a:gd name="T50" fmla="*/ 889 w 2048"/>
              <a:gd name="T51" fmla="*/ 1235 h 1407"/>
              <a:gd name="T52" fmla="*/ 522 w 2048"/>
              <a:gd name="T53" fmla="*/ 1026 h 1407"/>
              <a:gd name="T54" fmla="*/ 734 w 2048"/>
              <a:gd name="T55" fmla="*/ 1324 h 1407"/>
              <a:gd name="T56" fmla="*/ 1053 w 2048"/>
              <a:gd name="T57" fmla="*/ 1370 h 1407"/>
              <a:gd name="T58" fmla="*/ 1264 w 2048"/>
              <a:gd name="T59" fmla="*/ 1310 h 1407"/>
              <a:gd name="T60" fmla="*/ 1469 w 2048"/>
              <a:gd name="T61" fmla="*/ 1161 h 1407"/>
              <a:gd name="T62" fmla="*/ 1651 w 2048"/>
              <a:gd name="T63" fmla="*/ 991 h 1407"/>
              <a:gd name="T64" fmla="*/ 1858 w 2048"/>
              <a:gd name="T65" fmla="*/ 620 h 1407"/>
              <a:gd name="T66" fmla="*/ 2028 w 2048"/>
              <a:gd name="T67" fmla="*/ 508 h 1407"/>
              <a:gd name="T68" fmla="*/ 556 w 2048"/>
              <a:gd name="T69" fmla="*/ 177 h 1407"/>
              <a:gd name="T70" fmla="*/ 160 w 2048"/>
              <a:gd name="T71" fmla="*/ 563 h 1407"/>
              <a:gd name="T72" fmla="*/ 62 w 2048"/>
              <a:gd name="T73" fmla="*/ 455 h 1407"/>
              <a:gd name="T74" fmla="*/ 459 w 2048"/>
              <a:gd name="T75" fmla="*/ 69 h 1407"/>
              <a:gd name="T76" fmla="*/ 1729 w 2048"/>
              <a:gd name="T77" fmla="*/ 662 h 1407"/>
              <a:gd name="T78" fmla="*/ 1554 w 2048"/>
              <a:gd name="T79" fmla="*/ 1005 h 1407"/>
              <a:gd name="T80" fmla="*/ 1087 w 2048"/>
              <a:gd name="T81" fmla="*/ 509 h 1407"/>
              <a:gd name="T82" fmla="*/ 1335 w 2048"/>
              <a:gd name="T83" fmla="*/ 625 h 1407"/>
              <a:gd name="T84" fmla="*/ 1356 w 2048"/>
              <a:gd name="T85" fmla="*/ 569 h 1407"/>
              <a:gd name="T86" fmla="*/ 886 w 2048"/>
              <a:gd name="T87" fmla="*/ 451 h 1407"/>
              <a:gd name="T88" fmla="*/ 884 w 2048"/>
              <a:gd name="T89" fmla="*/ 280 h 1407"/>
              <a:gd name="T90" fmla="*/ 1145 w 2048"/>
              <a:gd name="T91" fmla="*/ 295 h 1407"/>
              <a:gd name="T92" fmla="*/ 1812 w 2048"/>
              <a:gd name="T93" fmla="*/ 582 h 1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048" h="1407">
                <a:moveTo>
                  <a:pt x="2028" y="413"/>
                </a:moveTo>
                <a:cubicBezTo>
                  <a:pt x="1793" y="177"/>
                  <a:pt x="1793" y="177"/>
                  <a:pt x="1793" y="177"/>
                </a:cubicBezTo>
                <a:cubicBezTo>
                  <a:pt x="1781" y="165"/>
                  <a:pt x="1762" y="165"/>
                  <a:pt x="1750" y="177"/>
                </a:cubicBezTo>
                <a:cubicBezTo>
                  <a:pt x="1739" y="189"/>
                  <a:pt x="1739" y="208"/>
                  <a:pt x="1750" y="219"/>
                </a:cubicBezTo>
                <a:cubicBezTo>
                  <a:pt x="1986" y="455"/>
                  <a:pt x="1986" y="455"/>
                  <a:pt x="1986" y="455"/>
                </a:cubicBezTo>
                <a:cubicBezTo>
                  <a:pt x="1988" y="457"/>
                  <a:pt x="1988" y="459"/>
                  <a:pt x="1988" y="460"/>
                </a:cubicBezTo>
                <a:cubicBezTo>
                  <a:pt x="1988" y="462"/>
                  <a:pt x="1988" y="464"/>
                  <a:pt x="1986" y="465"/>
                </a:cubicBezTo>
                <a:cubicBezTo>
                  <a:pt x="1888" y="563"/>
                  <a:pt x="1888" y="563"/>
                  <a:pt x="1888" y="563"/>
                </a:cubicBezTo>
                <a:cubicBezTo>
                  <a:pt x="1887" y="565"/>
                  <a:pt x="1885" y="565"/>
                  <a:pt x="1883" y="565"/>
                </a:cubicBezTo>
                <a:cubicBezTo>
                  <a:pt x="1882" y="565"/>
                  <a:pt x="1880" y="565"/>
                  <a:pt x="1878" y="563"/>
                </a:cubicBezTo>
                <a:cubicBezTo>
                  <a:pt x="1492" y="177"/>
                  <a:pt x="1492" y="177"/>
                  <a:pt x="1492" y="177"/>
                </a:cubicBezTo>
                <a:cubicBezTo>
                  <a:pt x="1489" y="174"/>
                  <a:pt x="1489" y="169"/>
                  <a:pt x="1492" y="166"/>
                </a:cubicBezTo>
                <a:cubicBezTo>
                  <a:pt x="1589" y="69"/>
                  <a:pt x="1589" y="69"/>
                  <a:pt x="1589" y="69"/>
                </a:cubicBezTo>
                <a:cubicBezTo>
                  <a:pt x="1592" y="66"/>
                  <a:pt x="1597" y="66"/>
                  <a:pt x="1600" y="69"/>
                </a:cubicBezTo>
                <a:cubicBezTo>
                  <a:pt x="1651" y="120"/>
                  <a:pt x="1651" y="120"/>
                  <a:pt x="1651" y="120"/>
                </a:cubicBezTo>
                <a:cubicBezTo>
                  <a:pt x="1663" y="132"/>
                  <a:pt x="1682" y="132"/>
                  <a:pt x="1693" y="120"/>
                </a:cubicBezTo>
                <a:cubicBezTo>
                  <a:pt x="1705" y="108"/>
                  <a:pt x="1705" y="89"/>
                  <a:pt x="1693" y="78"/>
                </a:cubicBezTo>
                <a:cubicBezTo>
                  <a:pt x="1642" y="26"/>
                  <a:pt x="1642" y="26"/>
                  <a:pt x="1642" y="26"/>
                </a:cubicBezTo>
                <a:cubicBezTo>
                  <a:pt x="1616" y="0"/>
                  <a:pt x="1573" y="0"/>
                  <a:pt x="1547" y="26"/>
                </a:cubicBezTo>
                <a:cubicBezTo>
                  <a:pt x="1449" y="124"/>
                  <a:pt x="1449" y="124"/>
                  <a:pt x="1449" y="124"/>
                </a:cubicBezTo>
                <a:cubicBezTo>
                  <a:pt x="1429" y="144"/>
                  <a:pt x="1424" y="175"/>
                  <a:pt x="1436" y="200"/>
                </a:cubicBezTo>
                <a:cubicBezTo>
                  <a:pt x="1367" y="252"/>
                  <a:pt x="1265" y="244"/>
                  <a:pt x="1174" y="237"/>
                </a:cubicBezTo>
                <a:cubicBezTo>
                  <a:pt x="1166" y="236"/>
                  <a:pt x="1051" y="227"/>
                  <a:pt x="1028" y="226"/>
                </a:cubicBezTo>
                <a:cubicBezTo>
                  <a:pt x="986" y="223"/>
                  <a:pt x="937" y="220"/>
                  <a:pt x="887" y="220"/>
                </a:cubicBezTo>
                <a:cubicBezTo>
                  <a:pt x="886" y="220"/>
                  <a:pt x="885" y="220"/>
                  <a:pt x="884" y="220"/>
                </a:cubicBezTo>
                <a:cubicBezTo>
                  <a:pt x="867" y="220"/>
                  <a:pt x="850" y="223"/>
                  <a:pt x="834" y="230"/>
                </a:cubicBezTo>
                <a:cubicBezTo>
                  <a:pt x="792" y="232"/>
                  <a:pt x="752" y="236"/>
                  <a:pt x="712" y="245"/>
                </a:cubicBezTo>
                <a:cubicBezTo>
                  <a:pt x="683" y="251"/>
                  <a:pt x="653" y="243"/>
                  <a:pt x="633" y="222"/>
                </a:cubicBezTo>
                <a:cubicBezTo>
                  <a:pt x="612" y="201"/>
                  <a:pt x="612" y="201"/>
                  <a:pt x="612" y="201"/>
                </a:cubicBezTo>
                <a:cubicBezTo>
                  <a:pt x="624" y="176"/>
                  <a:pt x="619" y="145"/>
                  <a:pt x="599" y="124"/>
                </a:cubicBezTo>
                <a:cubicBezTo>
                  <a:pt x="501" y="26"/>
                  <a:pt x="501" y="26"/>
                  <a:pt x="501" y="26"/>
                </a:cubicBezTo>
                <a:cubicBezTo>
                  <a:pt x="475" y="0"/>
                  <a:pt x="432" y="0"/>
                  <a:pt x="406" y="26"/>
                </a:cubicBezTo>
                <a:cubicBezTo>
                  <a:pt x="20" y="413"/>
                  <a:pt x="20" y="413"/>
                  <a:pt x="20" y="413"/>
                </a:cubicBezTo>
                <a:cubicBezTo>
                  <a:pt x="7" y="425"/>
                  <a:pt x="0" y="442"/>
                  <a:pt x="0" y="460"/>
                </a:cubicBezTo>
                <a:cubicBezTo>
                  <a:pt x="0" y="478"/>
                  <a:pt x="7" y="495"/>
                  <a:pt x="20" y="508"/>
                </a:cubicBezTo>
                <a:cubicBezTo>
                  <a:pt x="117" y="605"/>
                  <a:pt x="117" y="605"/>
                  <a:pt x="117" y="605"/>
                </a:cubicBezTo>
                <a:cubicBezTo>
                  <a:pt x="130" y="618"/>
                  <a:pt x="147" y="625"/>
                  <a:pt x="165" y="625"/>
                </a:cubicBezTo>
                <a:cubicBezTo>
                  <a:pt x="176" y="625"/>
                  <a:pt x="186" y="623"/>
                  <a:pt x="195" y="618"/>
                </a:cubicBezTo>
                <a:cubicBezTo>
                  <a:pt x="195" y="618"/>
                  <a:pt x="282" y="702"/>
                  <a:pt x="293" y="713"/>
                </a:cubicBezTo>
                <a:cubicBezTo>
                  <a:pt x="308" y="728"/>
                  <a:pt x="310" y="752"/>
                  <a:pt x="313" y="780"/>
                </a:cubicBezTo>
                <a:cubicBezTo>
                  <a:pt x="315" y="794"/>
                  <a:pt x="316" y="809"/>
                  <a:pt x="320" y="824"/>
                </a:cubicBezTo>
                <a:cubicBezTo>
                  <a:pt x="332" y="872"/>
                  <a:pt x="352" y="918"/>
                  <a:pt x="382" y="961"/>
                </a:cubicBezTo>
                <a:cubicBezTo>
                  <a:pt x="391" y="975"/>
                  <a:pt x="410" y="978"/>
                  <a:pt x="424" y="969"/>
                </a:cubicBezTo>
                <a:cubicBezTo>
                  <a:pt x="437" y="959"/>
                  <a:pt x="441" y="941"/>
                  <a:pt x="431" y="927"/>
                </a:cubicBezTo>
                <a:cubicBezTo>
                  <a:pt x="406" y="890"/>
                  <a:pt x="388" y="851"/>
                  <a:pt x="378" y="810"/>
                </a:cubicBezTo>
                <a:cubicBezTo>
                  <a:pt x="375" y="799"/>
                  <a:pt x="374" y="786"/>
                  <a:pt x="373" y="773"/>
                </a:cubicBezTo>
                <a:cubicBezTo>
                  <a:pt x="369" y="739"/>
                  <a:pt x="365" y="701"/>
                  <a:pt x="335" y="671"/>
                </a:cubicBezTo>
                <a:cubicBezTo>
                  <a:pt x="324" y="660"/>
                  <a:pt x="240" y="578"/>
                  <a:pt x="240" y="578"/>
                </a:cubicBezTo>
                <a:cubicBezTo>
                  <a:pt x="572" y="246"/>
                  <a:pt x="572" y="246"/>
                  <a:pt x="572" y="246"/>
                </a:cubicBezTo>
                <a:cubicBezTo>
                  <a:pt x="591" y="265"/>
                  <a:pt x="591" y="265"/>
                  <a:pt x="591" y="265"/>
                </a:cubicBezTo>
                <a:cubicBezTo>
                  <a:pt x="626" y="300"/>
                  <a:pt x="676" y="314"/>
                  <a:pt x="725" y="303"/>
                </a:cubicBezTo>
                <a:cubicBezTo>
                  <a:pt x="736" y="301"/>
                  <a:pt x="747" y="299"/>
                  <a:pt x="758" y="297"/>
                </a:cubicBezTo>
                <a:cubicBezTo>
                  <a:pt x="745" y="321"/>
                  <a:pt x="739" y="348"/>
                  <a:pt x="741" y="375"/>
                </a:cubicBezTo>
                <a:cubicBezTo>
                  <a:pt x="746" y="450"/>
                  <a:pt x="809" y="509"/>
                  <a:pt x="885" y="511"/>
                </a:cubicBezTo>
                <a:cubicBezTo>
                  <a:pt x="939" y="512"/>
                  <a:pt x="939" y="512"/>
                  <a:pt x="939" y="512"/>
                </a:cubicBezTo>
                <a:cubicBezTo>
                  <a:pt x="939" y="512"/>
                  <a:pt x="940" y="512"/>
                  <a:pt x="940" y="512"/>
                </a:cubicBezTo>
                <a:cubicBezTo>
                  <a:pt x="1005" y="512"/>
                  <a:pt x="1005" y="512"/>
                  <a:pt x="1005" y="512"/>
                </a:cubicBezTo>
                <a:cubicBezTo>
                  <a:pt x="1052" y="560"/>
                  <a:pt x="1431" y="942"/>
                  <a:pt x="1454" y="963"/>
                </a:cubicBezTo>
                <a:cubicBezTo>
                  <a:pt x="1474" y="982"/>
                  <a:pt x="1498" y="1004"/>
                  <a:pt x="1498" y="1034"/>
                </a:cubicBezTo>
                <a:cubicBezTo>
                  <a:pt x="1499" y="1060"/>
                  <a:pt x="1479" y="1086"/>
                  <a:pt x="1455" y="1094"/>
                </a:cubicBezTo>
                <a:cubicBezTo>
                  <a:pt x="1432" y="1102"/>
                  <a:pt x="1405" y="1096"/>
                  <a:pt x="1387" y="1078"/>
                </a:cubicBezTo>
                <a:cubicBezTo>
                  <a:pt x="1021" y="712"/>
                  <a:pt x="1021" y="712"/>
                  <a:pt x="1021" y="712"/>
                </a:cubicBezTo>
                <a:cubicBezTo>
                  <a:pt x="1009" y="700"/>
                  <a:pt x="990" y="700"/>
                  <a:pt x="978" y="712"/>
                </a:cubicBezTo>
                <a:cubicBezTo>
                  <a:pt x="967" y="724"/>
                  <a:pt x="967" y="743"/>
                  <a:pt x="978" y="754"/>
                </a:cubicBezTo>
                <a:cubicBezTo>
                  <a:pt x="1422" y="1198"/>
                  <a:pt x="1422" y="1198"/>
                  <a:pt x="1422" y="1198"/>
                </a:cubicBezTo>
                <a:cubicBezTo>
                  <a:pt x="1441" y="1225"/>
                  <a:pt x="1437" y="1262"/>
                  <a:pt x="1413" y="1285"/>
                </a:cubicBezTo>
                <a:cubicBezTo>
                  <a:pt x="1388" y="1309"/>
                  <a:pt x="1346" y="1307"/>
                  <a:pt x="1320" y="1281"/>
                </a:cubicBezTo>
                <a:cubicBezTo>
                  <a:pt x="885" y="847"/>
                  <a:pt x="885" y="847"/>
                  <a:pt x="885" y="847"/>
                </a:cubicBezTo>
                <a:cubicBezTo>
                  <a:pt x="874" y="835"/>
                  <a:pt x="855" y="835"/>
                  <a:pt x="843" y="847"/>
                </a:cubicBezTo>
                <a:cubicBezTo>
                  <a:pt x="831" y="859"/>
                  <a:pt x="831" y="878"/>
                  <a:pt x="843" y="890"/>
                </a:cubicBezTo>
                <a:cubicBezTo>
                  <a:pt x="1189" y="1235"/>
                  <a:pt x="1189" y="1235"/>
                  <a:pt x="1189" y="1235"/>
                </a:cubicBezTo>
                <a:cubicBezTo>
                  <a:pt x="1214" y="1261"/>
                  <a:pt x="1214" y="1302"/>
                  <a:pt x="1188" y="1328"/>
                </a:cubicBezTo>
                <a:cubicBezTo>
                  <a:pt x="1163" y="1354"/>
                  <a:pt x="1121" y="1354"/>
                  <a:pt x="1095" y="1328"/>
                </a:cubicBezTo>
                <a:cubicBezTo>
                  <a:pt x="750" y="983"/>
                  <a:pt x="750" y="983"/>
                  <a:pt x="750" y="983"/>
                </a:cubicBezTo>
                <a:cubicBezTo>
                  <a:pt x="738" y="971"/>
                  <a:pt x="719" y="971"/>
                  <a:pt x="707" y="983"/>
                </a:cubicBezTo>
                <a:cubicBezTo>
                  <a:pt x="696" y="995"/>
                  <a:pt x="696" y="1014"/>
                  <a:pt x="707" y="1025"/>
                </a:cubicBezTo>
                <a:cubicBezTo>
                  <a:pt x="707" y="1025"/>
                  <a:pt x="869" y="1187"/>
                  <a:pt x="870" y="1188"/>
                </a:cubicBezTo>
                <a:cubicBezTo>
                  <a:pt x="882" y="1200"/>
                  <a:pt x="889" y="1217"/>
                  <a:pt x="889" y="1235"/>
                </a:cubicBezTo>
                <a:cubicBezTo>
                  <a:pt x="889" y="1252"/>
                  <a:pt x="882" y="1269"/>
                  <a:pt x="870" y="1281"/>
                </a:cubicBezTo>
                <a:cubicBezTo>
                  <a:pt x="844" y="1307"/>
                  <a:pt x="802" y="1307"/>
                  <a:pt x="776" y="1281"/>
                </a:cubicBezTo>
                <a:cubicBezTo>
                  <a:pt x="775" y="1280"/>
                  <a:pt x="617" y="1122"/>
                  <a:pt x="522" y="1026"/>
                </a:cubicBezTo>
                <a:cubicBezTo>
                  <a:pt x="510" y="1014"/>
                  <a:pt x="491" y="1014"/>
                  <a:pt x="479" y="1025"/>
                </a:cubicBezTo>
                <a:cubicBezTo>
                  <a:pt x="468" y="1037"/>
                  <a:pt x="468" y="1056"/>
                  <a:pt x="479" y="1068"/>
                </a:cubicBezTo>
                <a:cubicBezTo>
                  <a:pt x="575" y="1164"/>
                  <a:pt x="732" y="1322"/>
                  <a:pt x="734" y="1324"/>
                </a:cubicBezTo>
                <a:cubicBezTo>
                  <a:pt x="783" y="1373"/>
                  <a:pt x="863" y="1373"/>
                  <a:pt x="912" y="1324"/>
                </a:cubicBezTo>
                <a:cubicBezTo>
                  <a:pt x="929" y="1307"/>
                  <a:pt x="940" y="1286"/>
                  <a:pt x="946" y="1264"/>
                </a:cubicBezTo>
                <a:cubicBezTo>
                  <a:pt x="1053" y="1370"/>
                  <a:pt x="1053" y="1370"/>
                  <a:pt x="1053" y="1370"/>
                </a:cubicBezTo>
                <a:cubicBezTo>
                  <a:pt x="1077" y="1395"/>
                  <a:pt x="1109" y="1407"/>
                  <a:pt x="1142" y="1407"/>
                </a:cubicBezTo>
                <a:cubicBezTo>
                  <a:pt x="1174" y="1407"/>
                  <a:pt x="1206" y="1395"/>
                  <a:pt x="1231" y="1370"/>
                </a:cubicBezTo>
                <a:cubicBezTo>
                  <a:pt x="1248" y="1353"/>
                  <a:pt x="1259" y="1332"/>
                  <a:pt x="1264" y="1310"/>
                </a:cubicBezTo>
                <a:cubicBezTo>
                  <a:pt x="1278" y="1324"/>
                  <a:pt x="1278" y="1324"/>
                  <a:pt x="1278" y="1324"/>
                </a:cubicBezTo>
                <a:cubicBezTo>
                  <a:pt x="1326" y="1372"/>
                  <a:pt x="1405" y="1374"/>
                  <a:pt x="1454" y="1328"/>
                </a:cubicBezTo>
                <a:cubicBezTo>
                  <a:pt x="1501" y="1284"/>
                  <a:pt x="1508" y="1212"/>
                  <a:pt x="1469" y="1161"/>
                </a:cubicBezTo>
                <a:cubicBezTo>
                  <a:pt x="1468" y="1160"/>
                  <a:pt x="1463" y="1154"/>
                  <a:pt x="1463" y="1154"/>
                </a:cubicBezTo>
                <a:cubicBezTo>
                  <a:pt x="1479" y="1153"/>
                  <a:pt x="1503" y="1140"/>
                  <a:pt x="1523" y="1121"/>
                </a:cubicBezTo>
                <a:cubicBezTo>
                  <a:pt x="1524" y="1120"/>
                  <a:pt x="1649" y="994"/>
                  <a:pt x="1651" y="991"/>
                </a:cubicBezTo>
                <a:cubicBezTo>
                  <a:pt x="1707" y="923"/>
                  <a:pt x="1740" y="843"/>
                  <a:pt x="1746" y="760"/>
                </a:cubicBezTo>
                <a:cubicBezTo>
                  <a:pt x="1748" y="738"/>
                  <a:pt x="1757" y="719"/>
                  <a:pt x="1771" y="705"/>
                </a:cubicBezTo>
                <a:cubicBezTo>
                  <a:pt x="1858" y="620"/>
                  <a:pt x="1858" y="620"/>
                  <a:pt x="1858" y="620"/>
                </a:cubicBezTo>
                <a:cubicBezTo>
                  <a:pt x="1866" y="623"/>
                  <a:pt x="1874" y="625"/>
                  <a:pt x="1883" y="625"/>
                </a:cubicBezTo>
                <a:cubicBezTo>
                  <a:pt x="1901" y="625"/>
                  <a:pt x="1918" y="618"/>
                  <a:pt x="1931" y="605"/>
                </a:cubicBezTo>
                <a:cubicBezTo>
                  <a:pt x="2028" y="508"/>
                  <a:pt x="2028" y="508"/>
                  <a:pt x="2028" y="508"/>
                </a:cubicBezTo>
                <a:cubicBezTo>
                  <a:pt x="2041" y="495"/>
                  <a:pt x="2048" y="478"/>
                  <a:pt x="2048" y="460"/>
                </a:cubicBezTo>
                <a:cubicBezTo>
                  <a:pt x="2048" y="442"/>
                  <a:pt x="2041" y="425"/>
                  <a:pt x="2028" y="413"/>
                </a:cubicBezTo>
                <a:close/>
                <a:moveTo>
                  <a:pt x="556" y="177"/>
                </a:moveTo>
                <a:cubicBezTo>
                  <a:pt x="170" y="563"/>
                  <a:pt x="170" y="563"/>
                  <a:pt x="170" y="563"/>
                </a:cubicBezTo>
                <a:cubicBezTo>
                  <a:pt x="168" y="565"/>
                  <a:pt x="166" y="565"/>
                  <a:pt x="165" y="565"/>
                </a:cubicBezTo>
                <a:cubicBezTo>
                  <a:pt x="163" y="565"/>
                  <a:pt x="161" y="565"/>
                  <a:pt x="160" y="563"/>
                </a:cubicBezTo>
                <a:cubicBezTo>
                  <a:pt x="62" y="465"/>
                  <a:pt x="62" y="465"/>
                  <a:pt x="62" y="465"/>
                </a:cubicBezTo>
                <a:cubicBezTo>
                  <a:pt x="60" y="464"/>
                  <a:pt x="60" y="462"/>
                  <a:pt x="60" y="460"/>
                </a:cubicBezTo>
                <a:cubicBezTo>
                  <a:pt x="60" y="459"/>
                  <a:pt x="60" y="457"/>
                  <a:pt x="62" y="455"/>
                </a:cubicBezTo>
                <a:cubicBezTo>
                  <a:pt x="448" y="69"/>
                  <a:pt x="448" y="69"/>
                  <a:pt x="448" y="69"/>
                </a:cubicBezTo>
                <a:cubicBezTo>
                  <a:pt x="450" y="67"/>
                  <a:pt x="452" y="67"/>
                  <a:pt x="454" y="67"/>
                </a:cubicBezTo>
                <a:cubicBezTo>
                  <a:pt x="455" y="67"/>
                  <a:pt x="457" y="67"/>
                  <a:pt x="459" y="69"/>
                </a:cubicBezTo>
                <a:cubicBezTo>
                  <a:pt x="556" y="166"/>
                  <a:pt x="556" y="166"/>
                  <a:pt x="556" y="166"/>
                </a:cubicBezTo>
                <a:cubicBezTo>
                  <a:pt x="559" y="169"/>
                  <a:pt x="559" y="174"/>
                  <a:pt x="556" y="177"/>
                </a:cubicBezTo>
                <a:close/>
                <a:moveTo>
                  <a:pt x="1729" y="662"/>
                </a:moveTo>
                <a:cubicBezTo>
                  <a:pt x="1704" y="686"/>
                  <a:pt x="1689" y="720"/>
                  <a:pt x="1686" y="755"/>
                </a:cubicBezTo>
                <a:cubicBezTo>
                  <a:pt x="1681" y="826"/>
                  <a:pt x="1653" y="894"/>
                  <a:pt x="1605" y="953"/>
                </a:cubicBezTo>
                <a:cubicBezTo>
                  <a:pt x="1603" y="955"/>
                  <a:pt x="1594" y="965"/>
                  <a:pt x="1554" y="1005"/>
                </a:cubicBezTo>
                <a:cubicBezTo>
                  <a:pt x="1552" y="995"/>
                  <a:pt x="1548" y="986"/>
                  <a:pt x="1544" y="978"/>
                </a:cubicBezTo>
                <a:cubicBezTo>
                  <a:pt x="1534" y="959"/>
                  <a:pt x="1519" y="945"/>
                  <a:pt x="1505" y="930"/>
                </a:cubicBezTo>
                <a:cubicBezTo>
                  <a:pt x="1087" y="509"/>
                  <a:pt x="1087" y="509"/>
                  <a:pt x="1087" y="509"/>
                </a:cubicBezTo>
                <a:cubicBezTo>
                  <a:pt x="1126" y="508"/>
                  <a:pt x="1168" y="506"/>
                  <a:pt x="1197" y="501"/>
                </a:cubicBezTo>
                <a:cubicBezTo>
                  <a:pt x="1199" y="501"/>
                  <a:pt x="1200" y="503"/>
                  <a:pt x="1201" y="503"/>
                </a:cubicBezTo>
                <a:cubicBezTo>
                  <a:pt x="1215" y="534"/>
                  <a:pt x="1261" y="598"/>
                  <a:pt x="1335" y="625"/>
                </a:cubicBezTo>
                <a:cubicBezTo>
                  <a:pt x="1338" y="627"/>
                  <a:pt x="1342" y="627"/>
                  <a:pt x="1345" y="627"/>
                </a:cubicBezTo>
                <a:cubicBezTo>
                  <a:pt x="1357" y="627"/>
                  <a:pt x="1369" y="620"/>
                  <a:pt x="1373" y="608"/>
                </a:cubicBezTo>
                <a:cubicBezTo>
                  <a:pt x="1379" y="592"/>
                  <a:pt x="1371" y="575"/>
                  <a:pt x="1356" y="569"/>
                </a:cubicBezTo>
                <a:cubicBezTo>
                  <a:pt x="1304" y="550"/>
                  <a:pt x="1266" y="503"/>
                  <a:pt x="1255" y="478"/>
                </a:cubicBezTo>
                <a:cubicBezTo>
                  <a:pt x="1245" y="456"/>
                  <a:pt x="1216" y="436"/>
                  <a:pt x="1191" y="441"/>
                </a:cubicBezTo>
                <a:cubicBezTo>
                  <a:pt x="1092" y="460"/>
                  <a:pt x="986" y="453"/>
                  <a:pt x="886" y="451"/>
                </a:cubicBezTo>
                <a:cubicBezTo>
                  <a:pt x="841" y="450"/>
                  <a:pt x="803" y="415"/>
                  <a:pt x="801" y="371"/>
                </a:cubicBezTo>
                <a:cubicBezTo>
                  <a:pt x="799" y="348"/>
                  <a:pt x="808" y="325"/>
                  <a:pt x="825" y="307"/>
                </a:cubicBezTo>
                <a:cubicBezTo>
                  <a:pt x="841" y="290"/>
                  <a:pt x="862" y="280"/>
                  <a:pt x="884" y="280"/>
                </a:cubicBezTo>
                <a:cubicBezTo>
                  <a:pt x="933" y="280"/>
                  <a:pt x="982" y="283"/>
                  <a:pt x="1024" y="286"/>
                </a:cubicBezTo>
                <a:cubicBezTo>
                  <a:pt x="1046" y="287"/>
                  <a:pt x="1068" y="289"/>
                  <a:pt x="1090" y="291"/>
                </a:cubicBezTo>
                <a:cubicBezTo>
                  <a:pt x="1108" y="292"/>
                  <a:pt x="1126" y="294"/>
                  <a:pt x="1145" y="295"/>
                </a:cubicBezTo>
                <a:cubicBezTo>
                  <a:pt x="1153" y="295"/>
                  <a:pt x="1161" y="296"/>
                  <a:pt x="1169" y="297"/>
                </a:cubicBezTo>
                <a:cubicBezTo>
                  <a:pt x="1267" y="305"/>
                  <a:pt x="1388" y="314"/>
                  <a:pt x="1475" y="245"/>
                </a:cubicBezTo>
                <a:cubicBezTo>
                  <a:pt x="1812" y="582"/>
                  <a:pt x="1812" y="582"/>
                  <a:pt x="1812" y="582"/>
                </a:cubicBezTo>
                <a:lnTo>
                  <a:pt x="1729" y="6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18987"/>
            <a:endParaRPr lang="en-IN" sz="2400">
              <a:solidFill>
                <a:prstClr val="black"/>
              </a:solidFill>
              <a:latin typeface="Segoe U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73C3E1E-D769-B5D8-DDCE-F66FF0524871}"/>
              </a:ext>
            </a:extLst>
          </p:cNvPr>
          <p:cNvSpPr txBox="1"/>
          <p:nvPr/>
        </p:nvSpPr>
        <p:spPr>
          <a:xfrm>
            <a:off x="558830" y="6573651"/>
            <a:ext cx="1121813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solidFill>
                  <a:schemeClr val="bg1"/>
                </a:solidFill>
              </a:rPr>
              <a:t>Horst Rittel, UC Berkley, introduced as  a part of his work on systems thinking arguing that the traditional scientific approaches were not adequate in addressing the complexity &amp; ambiguity of these types of challenges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74E28E-710F-FDBA-50E9-A8A6162BE7D8}"/>
              </a:ext>
            </a:extLst>
          </p:cNvPr>
          <p:cNvSpPr txBox="1"/>
          <p:nvPr/>
        </p:nvSpPr>
        <p:spPr>
          <a:xfrm>
            <a:off x="442622" y="206019"/>
            <a:ext cx="115968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>
                <a:solidFill>
                  <a:schemeClr val="bg1"/>
                </a:solidFill>
              </a:rPr>
              <a:t>ECONOMIC &amp; WORKFORCE DEVELOPMENT IMPACT OF GROWTH OF THIS MAGNITUDE TO OUR COUNTY</a:t>
            </a:r>
          </a:p>
          <a:p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44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/>
      <p:bldP spid="112" grpId="0"/>
      <p:bldP spid="114" grpId="0"/>
      <p:bldP spid="116" grpId="0"/>
      <p:bldP spid="119" grpId="0"/>
      <p:bldP spid="170" grpId="0"/>
      <p:bldP spid="17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2DF58-2EB8-9D0B-06BC-144CF47C3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28436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>
                <a:solidFill>
                  <a:srgbClr val="E8A614"/>
                </a:solidFill>
              </a:rPr>
              <a:t>“Systems thinking helps us see the big picture, connect the dots, and create smarter solutions that actually stick, particularly for wicked challenges.”</a:t>
            </a:r>
            <a:br>
              <a:rPr lang="en-US">
                <a:solidFill>
                  <a:srgbClr val="E8A614"/>
                </a:solidFill>
              </a:rPr>
            </a:br>
            <a:endParaRPr lang="en-US">
              <a:solidFill>
                <a:srgbClr val="E8A614"/>
              </a:solidFill>
            </a:endParaRPr>
          </a:p>
        </p:txBody>
      </p:sp>
      <p:pic>
        <p:nvPicPr>
          <p:cNvPr id="42" name="Picture 41" descr="A white letter on a black background&#10;&#10;AI-generated content may be incorrect.">
            <a:extLst>
              <a:ext uri="{FF2B5EF4-FFF2-40B4-BE49-F238E27FC236}">
                <a16:creationId xmlns:a16="http://schemas.microsoft.com/office/drawing/2014/main" id="{7AF0B394-9587-8970-0F6D-18BA112D4F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881" y="5538951"/>
            <a:ext cx="1204237" cy="784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228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06">
            <a:extLst>
              <a:ext uri="{FF2B5EF4-FFF2-40B4-BE49-F238E27FC236}">
                <a16:creationId xmlns:a16="http://schemas.microsoft.com/office/drawing/2014/main" id="{A9BD07C9-96BD-4B35-A4FE-D5C72BE65C4F}"/>
              </a:ext>
            </a:extLst>
          </p:cNvPr>
          <p:cNvSpPr/>
          <p:nvPr/>
        </p:nvSpPr>
        <p:spPr>
          <a:xfrm>
            <a:off x="9322638" y="4538987"/>
            <a:ext cx="2628565" cy="229556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 defTabSz="1218987"/>
            <a:endParaRPr lang="ru-RU" sz="2400">
              <a:solidFill>
                <a:prstClr val="whit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F0B380B-F887-4D44-91CE-10D192DBB7AD}"/>
              </a:ext>
            </a:extLst>
          </p:cNvPr>
          <p:cNvGrpSpPr/>
          <p:nvPr/>
        </p:nvGrpSpPr>
        <p:grpSpPr>
          <a:xfrm>
            <a:off x="9284682" y="2306821"/>
            <a:ext cx="2660471" cy="2542774"/>
            <a:chOff x="8959532" y="2281082"/>
            <a:chExt cx="3035710" cy="2542774"/>
          </a:xfrm>
        </p:grpSpPr>
        <p:pic>
          <p:nvPicPr>
            <p:cNvPr id="5" name="Shadow" descr="D:\andrew\Работа\Андрей\00_Presentations\WOW\PPT ready\3413.png">
              <a:extLst>
                <a:ext uri="{FF2B5EF4-FFF2-40B4-BE49-F238E27FC236}">
                  <a16:creationId xmlns:a16="http://schemas.microsoft.com/office/drawing/2014/main" id="{CD10FC23-1409-477F-9451-EC2A2CFC54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033921" y="4538720"/>
              <a:ext cx="2847736" cy="28513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Shape E">
              <a:extLst>
                <a:ext uri="{FF2B5EF4-FFF2-40B4-BE49-F238E27FC236}">
                  <a16:creationId xmlns:a16="http://schemas.microsoft.com/office/drawing/2014/main" id="{AB7E058F-7A60-4957-91F7-7FEB674CAFEB}"/>
                </a:ext>
              </a:extLst>
            </p:cNvPr>
            <p:cNvSpPr/>
            <p:nvPr/>
          </p:nvSpPr>
          <p:spPr>
            <a:xfrm>
              <a:off x="8959532" y="2281082"/>
              <a:ext cx="3035710" cy="2489029"/>
            </a:xfrm>
            <a:custGeom>
              <a:avLst/>
              <a:gdLst/>
              <a:ahLst/>
              <a:cxnLst/>
              <a:rect l="0" t="0" r="0" b="0"/>
              <a:pathLst>
                <a:path w="4572000" h="4988788">
                  <a:moveTo>
                    <a:pt x="0" y="0"/>
                  </a:moveTo>
                  <a:lnTo>
                    <a:pt x="4064000" y="0"/>
                  </a:lnTo>
                  <a:cubicBezTo>
                    <a:pt x="4344568" y="0"/>
                    <a:pt x="4572000" y="227444"/>
                    <a:pt x="4572000" y="508000"/>
                  </a:cubicBezTo>
                  <a:lnTo>
                    <a:pt x="4572000" y="4572000"/>
                  </a:lnTo>
                  <a:lnTo>
                    <a:pt x="2742996" y="4572000"/>
                  </a:lnTo>
                  <a:lnTo>
                    <a:pt x="2375801" y="4939195"/>
                  </a:lnTo>
                  <a:cubicBezTo>
                    <a:pt x="2326208" y="4988788"/>
                    <a:pt x="2245791" y="4988788"/>
                    <a:pt x="2196198" y="4939195"/>
                  </a:cubicBezTo>
                  <a:lnTo>
                    <a:pt x="1829003" y="4572000"/>
                  </a:lnTo>
                  <a:lnTo>
                    <a:pt x="0" y="4572000"/>
                  </a:lnTo>
                  <a:close/>
                </a:path>
              </a:pathLst>
            </a:custGeom>
            <a:solidFill>
              <a:schemeClr val="accent5">
                <a:alpha val="99000"/>
              </a:schemeClr>
            </a:solidFill>
            <a:ln w="12700" cmpd="sng">
              <a:noFill/>
              <a:prstDash val="solid"/>
            </a:ln>
          </p:spPr>
          <p:txBody>
            <a:bodyPr anchor="ctr">
              <a:spAutoFit/>
            </a:bodyPr>
            <a:lstStyle/>
            <a:p>
              <a:pPr algn="ctr" defTabSz="1218987"/>
              <a:endParaRPr lang="en-US" sz="2400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" name="White circle">
              <a:extLst>
                <a:ext uri="{FF2B5EF4-FFF2-40B4-BE49-F238E27FC236}">
                  <a16:creationId xmlns:a16="http://schemas.microsoft.com/office/drawing/2014/main" id="{4CDF03BB-BFA5-4B7E-9FDC-2565D9335042}"/>
                </a:ext>
              </a:extLst>
            </p:cNvPr>
            <p:cNvSpPr/>
            <p:nvPr/>
          </p:nvSpPr>
          <p:spPr>
            <a:xfrm>
              <a:off x="10418945" y="4489636"/>
              <a:ext cx="116877" cy="116899"/>
            </a:xfrm>
            <a:custGeom>
              <a:avLst/>
              <a:gdLst/>
              <a:ahLst/>
              <a:cxnLst/>
              <a:rect l="0" t="0" r="0" b="0"/>
              <a:pathLst>
                <a:path w="234289" h="234302">
                  <a:moveTo>
                    <a:pt x="234289" y="117157"/>
                  </a:moveTo>
                  <a:cubicBezTo>
                    <a:pt x="234289" y="52450"/>
                    <a:pt x="181851" y="0"/>
                    <a:pt x="117144" y="0"/>
                  </a:cubicBezTo>
                  <a:cubicBezTo>
                    <a:pt x="52451" y="0"/>
                    <a:pt x="0" y="52450"/>
                    <a:pt x="0" y="117157"/>
                  </a:cubicBezTo>
                  <a:cubicBezTo>
                    <a:pt x="0" y="181851"/>
                    <a:pt x="52451" y="234302"/>
                    <a:pt x="117144" y="234302"/>
                  </a:cubicBezTo>
                  <a:cubicBezTo>
                    <a:pt x="181851" y="234302"/>
                    <a:pt x="234289" y="181851"/>
                    <a:pt x="234289" y="117157"/>
                  </a:cubicBezTo>
                  <a:close/>
                </a:path>
              </a:pathLst>
            </a:custGeom>
            <a:solidFill>
              <a:srgbClr val="FFFFFF">
                <a:alpha val="99000"/>
              </a:srgbClr>
            </a:solidFill>
            <a:ln w="12700" cmpd="sng">
              <a:noFill/>
              <a:prstDash val="solid"/>
            </a:ln>
          </p:spPr>
          <p:txBody>
            <a:bodyPr anchor="ctr">
              <a:spAutoFit/>
            </a:bodyPr>
            <a:lstStyle/>
            <a:p>
              <a:pPr algn="ctr" defTabSz="1218987"/>
              <a:endParaRPr lang="en-US" sz="2400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24CF88F7-BA47-6F77-2766-FA7C67B9421E}"/>
              </a:ext>
            </a:extLst>
          </p:cNvPr>
          <p:cNvGrpSpPr/>
          <p:nvPr/>
        </p:nvGrpSpPr>
        <p:grpSpPr>
          <a:xfrm>
            <a:off x="6950991" y="2331500"/>
            <a:ext cx="2617728" cy="2281083"/>
            <a:chOff x="3167925" y="2281083"/>
            <a:chExt cx="3415173" cy="2281083"/>
          </a:xfrm>
        </p:grpSpPr>
        <p:pic>
          <p:nvPicPr>
            <p:cNvPr id="35" name="Shadow" descr="D:\andrew\Работа\Андрей\00_Presentations\WOW\PPT ready\3413.png">
              <a:extLst>
                <a:ext uri="{FF2B5EF4-FFF2-40B4-BE49-F238E27FC236}">
                  <a16:creationId xmlns:a16="http://schemas.microsoft.com/office/drawing/2014/main" id="{0BA3B32A-A90C-4B61-BE83-AB7785B964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6200000">
              <a:off x="5252825" y="3231893"/>
              <a:ext cx="2281082" cy="37946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6" name="Shape C">
              <a:extLst>
                <a:ext uri="{FF2B5EF4-FFF2-40B4-BE49-F238E27FC236}">
                  <a16:creationId xmlns:a16="http://schemas.microsoft.com/office/drawing/2014/main" id="{FDE97B07-D80C-57DF-4A4D-AD4F945D53D5}"/>
                </a:ext>
              </a:extLst>
            </p:cNvPr>
            <p:cNvSpPr/>
            <p:nvPr/>
          </p:nvSpPr>
          <p:spPr>
            <a:xfrm>
              <a:off x="3167925" y="2281083"/>
              <a:ext cx="3312449" cy="2281082"/>
            </a:xfrm>
            <a:custGeom>
              <a:avLst/>
              <a:gdLst/>
              <a:ahLst/>
              <a:cxnLst/>
              <a:rect l="0" t="0" r="0" b="0"/>
              <a:pathLst>
                <a:path w="4988788" h="4572000">
                  <a:moveTo>
                    <a:pt x="0" y="0"/>
                  </a:moveTo>
                  <a:lnTo>
                    <a:pt x="0" y="4572000"/>
                  </a:lnTo>
                  <a:lnTo>
                    <a:pt x="4572000" y="4572000"/>
                  </a:lnTo>
                  <a:lnTo>
                    <a:pt x="4572000" y="2742996"/>
                  </a:lnTo>
                  <a:lnTo>
                    <a:pt x="4939195" y="2375801"/>
                  </a:lnTo>
                  <a:cubicBezTo>
                    <a:pt x="4988788" y="2326208"/>
                    <a:pt x="4988788" y="2245791"/>
                    <a:pt x="4939195" y="2196198"/>
                  </a:cubicBezTo>
                  <a:lnTo>
                    <a:pt x="4572000" y="1829003"/>
                  </a:lnTo>
                  <a:lnTo>
                    <a:pt x="4572000" y="0"/>
                  </a:lnTo>
                  <a:close/>
                </a:path>
              </a:pathLst>
            </a:custGeom>
            <a:solidFill>
              <a:schemeClr val="accent3">
                <a:alpha val="99000"/>
              </a:schemeClr>
            </a:solidFill>
            <a:ln w="12700" cmpd="sng">
              <a:noFill/>
              <a:prstDash val="solid"/>
            </a:ln>
          </p:spPr>
          <p:txBody>
            <a:bodyPr anchor="ctr">
              <a:spAutoFit/>
            </a:bodyPr>
            <a:lstStyle/>
            <a:p>
              <a:pPr algn="ctr" defTabSz="1218987"/>
              <a:endParaRPr lang="en-US" sz="240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7" name="White circle">
              <a:extLst>
                <a:ext uri="{FF2B5EF4-FFF2-40B4-BE49-F238E27FC236}">
                  <a16:creationId xmlns:a16="http://schemas.microsoft.com/office/drawing/2014/main" id="{85ED30A6-D05E-AACD-AFA3-9D9EF5093A1F}"/>
                </a:ext>
              </a:extLst>
            </p:cNvPr>
            <p:cNvSpPr/>
            <p:nvPr/>
          </p:nvSpPr>
          <p:spPr>
            <a:xfrm>
              <a:off x="6095657" y="3363175"/>
              <a:ext cx="116877" cy="116899"/>
            </a:xfrm>
            <a:custGeom>
              <a:avLst/>
              <a:gdLst/>
              <a:ahLst/>
              <a:cxnLst/>
              <a:rect l="0" t="0" r="0" b="0"/>
              <a:pathLst>
                <a:path w="234289" h="234302">
                  <a:moveTo>
                    <a:pt x="117144" y="234302"/>
                  </a:moveTo>
                  <a:cubicBezTo>
                    <a:pt x="52438" y="234302"/>
                    <a:pt x="0" y="181851"/>
                    <a:pt x="0" y="117144"/>
                  </a:cubicBezTo>
                  <a:cubicBezTo>
                    <a:pt x="0" y="52450"/>
                    <a:pt x="52438" y="0"/>
                    <a:pt x="117144" y="0"/>
                  </a:cubicBezTo>
                  <a:cubicBezTo>
                    <a:pt x="181838" y="0"/>
                    <a:pt x="234289" y="52450"/>
                    <a:pt x="234289" y="117144"/>
                  </a:cubicBezTo>
                  <a:cubicBezTo>
                    <a:pt x="234289" y="181851"/>
                    <a:pt x="181838" y="234302"/>
                    <a:pt x="117144" y="234302"/>
                  </a:cubicBezTo>
                  <a:close/>
                </a:path>
              </a:pathLst>
            </a:custGeom>
            <a:solidFill>
              <a:srgbClr val="FFFFFF">
                <a:alpha val="99000"/>
              </a:srgbClr>
            </a:solidFill>
            <a:ln w="12700" cmpd="sng">
              <a:noFill/>
              <a:prstDash val="solid"/>
            </a:ln>
          </p:spPr>
          <p:txBody>
            <a:bodyPr anchor="ctr">
              <a:spAutoFit/>
            </a:bodyPr>
            <a:lstStyle/>
            <a:p>
              <a:pPr algn="ctr" defTabSz="1218987"/>
              <a:endParaRPr lang="en-US" sz="240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928CEEE-CC4B-46F8-AC09-74931E910BDC}"/>
              </a:ext>
            </a:extLst>
          </p:cNvPr>
          <p:cNvGrpSpPr/>
          <p:nvPr/>
        </p:nvGrpSpPr>
        <p:grpSpPr>
          <a:xfrm>
            <a:off x="4666646" y="2316719"/>
            <a:ext cx="2603901" cy="2281083"/>
            <a:chOff x="5987325" y="2281083"/>
            <a:chExt cx="3415174" cy="2281083"/>
          </a:xfrm>
        </p:grpSpPr>
        <p:pic>
          <p:nvPicPr>
            <p:cNvPr id="9" name="Shadow" descr="D:\andrew\Работа\Андрей\00_Presentations\WOW\PPT ready\3413.png">
              <a:extLst>
                <a:ext uri="{FF2B5EF4-FFF2-40B4-BE49-F238E27FC236}">
                  <a16:creationId xmlns:a16="http://schemas.microsoft.com/office/drawing/2014/main" id="{3558DCD5-3F6C-4BC4-AACF-1CE42F93C3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6200000">
              <a:off x="8072226" y="3231893"/>
              <a:ext cx="2281082" cy="37946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Shape D">
              <a:extLst>
                <a:ext uri="{FF2B5EF4-FFF2-40B4-BE49-F238E27FC236}">
                  <a16:creationId xmlns:a16="http://schemas.microsoft.com/office/drawing/2014/main" id="{12718D31-2D6D-477B-8204-E0AE04FDC353}"/>
                </a:ext>
              </a:extLst>
            </p:cNvPr>
            <p:cNvSpPr/>
            <p:nvPr/>
          </p:nvSpPr>
          <p:spPr>
            <a:xfrm>
              <a:off x="5987325" y="2281083"/>
              <a:ext cx="3312450" cy="2281082"/>
            </a:xfrm>
            <a:custGeom>
              <a:avLst/>
              <a:gdLst/>
              <a:ahLst/>
              <a:cxnLst/>
              <a:rect l="0" t="0" r="0" b="0"/>
              <a:pathLst>
                <a:path w="4988788" h="4572000">
                  <a:moveTo>
                    <a:pt x="0" y="0"/>
                  </a:moveTo>
                  <a:lnTo>
                    <a:pt x="0" y="4572000"/>
                  </a:lnTo>
                  <a:lnTo>
                    <a:pt x="4572000" y="4572000"/>
                  </a:lnTo>
                  <a:lnTo>
                    <a:pt x="4572000" y="2742996"/>
                  </a:lnTo>
                  <a:lnTo>
                    <a:pt x="4939195" y="2375801"/>
                  </a:lnTo>
                  <a:cubicBezTo>
                    <a:pt x="4988788" y="2326208"/>
                    <a:pt x="4988788" y="2245791"/>
                    <a:pt x="4939195" y="2196198"/>
                  </a:cubicBezTo>
                  <a:lnTo>
                    <a:pt x="4572000" y="1829003"/>
                  </a:lnTo>
                  <a:lnTo>
                    <a:pt x="4572000" y="0"/>
                  </a:lnTo>
                  <a:close/>
                </a:path>
              </a:pathLst>
            </a:custGeom>
            <a:solidFill>
              <a:schemeClr val="accent4">
                <a:alpha val="99000"/>
              </a:schemeClr>
            </a:solidFill>
            <a:ln w="12700" cmpd="sng">
              <a:noFill/>
              <a:prstDash val="solid"/>
            </a:ln>
          </p:spPr>
          <p:txBody>
            <a:bodyPr anchor="ctr">
              <a:spAutoFit/>
            </a:bodyPr>
            <a:lstStyle/>
            <a:p>
              <a:pPr algn="ctr" defTabSz="1218987"/>
              <a:endParaRPr lang="en-US" sz="240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" name="White circle">
              <a:extLst>
                <a:ext uri="{FF2B5EF4-FFF2-40B4-BE49-F238E27FC236}">
                  <a16:creationId xmlns:a16="http://schemas.microsoft.com/office/drawing/2014/main" id="{0453066F-EE87-4BE5-B49F-E7E795D00165}"/>
                </a:ext>
              </a:extLst>
            </p:cNvPr>
            <p:cNvSpPr/>
            <p:nvPr/>
          </p:nvSpPr>
          <p:spPr>
            <a:xfrm>
              <a:off x="8915049" y="3363175"/>
              <a:ext cx="116884" cy="116899"/>
            </a:xfrm>
            <a:custGeom>
              <a:avLst/>
              <a:gdLst/>
              <a:ahLst/>
              <a:cxnLst/>
              <a:rect l="0" t="0" r="0" b="0"/>
              <a:pathLst>
                <a:path w="234302" h="234302">
                  <a:moveTo>
                    <a:pt x="117157" y="234302"/>
                  </a:moveTo>
                  <a:cubicBezTo>
                    <a:pt x="52450" y="234302"/>
                    <a:pt x="0" y="181851"/>
                    <a:pt x="0" y="117144"/>
                  </a:cubicBezTo>
                  <a:cubicBezTo>
                    <a:pt x="0" y="52450"/>
                    <a:pt x="52450" y="0"/>
                    <a:pt x="117157" y="0"/>
                  </a:cubicBezTo>
                  <a:cubicBezTo>
                    <a:pt x="181851" y="0"/>
                    <a:pt x="234302" y="52450"/>
                    <a:pt x="234302" y="117144"/>
                  </a:cubicBezTo>
                  <a:cubicBezTo>
                    <a:pt x="234302" y="181851"/>
                    <a:pt x="181851" y="234302"/>
                    <a:pt x="117157" y="234302"/>
                  </a:cubicBezTo>
                  <a:close/>
                </a:path>
              </a:pathLst>
            </a:custGeom>
            <a:solidFill>
              <a:srgbClr val="FFFFFF">
                <a:alpha val="99000"/>
              </a:srgbClr>
            </a:solidFill>
            <a:ln w="12700" cmpd="sng">
              <a:noFill/>
              <a:prstDash val="solid"/>
            </a:ln>
          </p:spPr>
          <p:txBody>
            <a:bodyPr anchor="ctr">
              <a:spAutoFit/>
            </a:bodyPr>
            <a:lstStyle/>
            <a:p>
              <a:pPr algn="ctr" defTabSz="1218987"/>
              <a:endParaRPr lang="en-US" sz="240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B6F63EE-9111-4093-895A-96457678440C}"/>
              </a:ext>
            </a:extLst>
          </p:cNvPr>
          <p:cNvGrpSpPr/>
          <p:nvPr/>
        </p:nvGrpSpPr>
        <p:grpSpPr>
          <a:xfrm>
            <a:off x="2510083" y="2316720"/>
            <a:ext cx="2439923" cy="2281083"/>
            <a:chOff x="3167925" y="2281083"/>
            <a:chExt cx="3415173" cy="2281083"/>
          </a:xfrm>
        </p:grpSpPr>
        <p:pic>
          <p:nvPicPr>
            <p:cNvPr id="13" name="Shadow" descr="D:\andrew\Работа\Андрей\00_Presentations\WOW\PPT ready\3413.png">
              <a:extLst>
                <a:ext uri="{FF2B5EF4-FFF2-40B4-BE49-F238E27FC236}">
                  <a16:creationId xmlns:a16="http://schemas.microsoft.com/office/drawing/2014/main" id="{7CEE7DAC-4192-4CCA-962F-B8460AF9C4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6200000">
              <a:off x="5252825" y="3231893"/>
              <a:ext cx="2281082" cy="37946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" name="Shape C">
              <a:extLst>
                <a:ext uri="{FF2B5EF4-FFF2-40B4-BE49-F238E27FC236}">
                  <a16:creationId xmlns:a16="http://schemas.microsoft.com/office/drawing/2014/main" id="{8B703F7D-8F1A-474C-85F6-71F7D1B42AB5}"/>
                </a:ext>
              </a:extLst>
            </p:cNvPr>
            <p:cNvSpPr/>
            <p:nvPr/>
          </p:nvSpPr>
          <p:spPr>
            <a:xfrm>
              <a:off x="3167925" y="2281083"/>
              <a:ext cx="3312449" cy="2281082"/>
            </a:xfrm>
            <a:custGeom>
              <a:avLst/>
              <a:gdLst/>
              <a:ahLst/>
              <a:cxnLst/>
              <a:rect l="0" t="0" r="0" b="0"/>
              <a:pathLst>
                <a:path w="4988788" h="4572000">
                  <a:moveTo>
                    <a:pt x="0" y="0"/>
                  </a:moveTo>
                  <a:lnTo>
                    <a:pt x="0" y="4572000"/>
                  </a:lnTo>
                  <a:lnTo>
                    <a:pt x="4572000" y="4572000"/>
                  </a:lnTo>
                  <a:lnTo>
                    <a:pt x="4572000" y="2742996"/>
                  </a:lnTo>
                  <a:lnTo>
                    <a:pt x="4939195" y="2375801"/>
                  </a:lnTo>
                  <a:cubicBezTo>
                    <a:pt x="4988788" y="2326208"/>
                    <a:pt x="4988788" y="2245791"/>
                    <a:pt x="4939195" y="2196198"/>
                  </a:cubicBezTo>
                  <a:lnTo>
                    <a:pt x="4572000" y="1829003"/>
                  </a:lnTo>
                  <a:lnTo>
                    <a:pt x="4572000" y="0"/>
                  </a:lnTo>
                  <a:close/>
                </a:path>
              </a:pathLst>
            </a:custGeom>
            <a:solidFill>
              <a:schemeClr val="accent3">
                <a:alpha val="99000"/>
              </a:schemeClr>
            </a:solidFill>
            <a:ln w="12700" cmpd="sng">
              <a:noFill/>
              <a:prstDash val="solid"/>
            </a:ln>
          </p:spPr>
          <p:txBody>
            <a:bodyPr anchor="ctr">
              <a:spAutoFit/>
            </a:bodyPr>
            <a:lstStyle/>
            <a:p>
              <a:pPr algn="ctr" defTabSz="1218987"/>
              <a:endParaRPr lang="en-US" sz="240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" name="White circle">
              <a:extLst>
                <a:ext uri="{FF2B5EF4-FFF2-40B4-BE49-F238E27FC236}">
                  <a16:creationId xmlns:a16="http://schemas.microsoft.com/office/drawing/2014/main" id="{61DE7A68-B6D3-4D5B-8DA2-2D93FE8D9D47}"/>
                </a:ext>
              </a:extLst>
            </p:cNvPr>
            <p:cNvSpPr/>
            <p:nvPr/>
          </p:nvSpPr>
          <p:spPr>
            <a:xfrm>
              <a:off x="6095657" y="3363175"/>
              <a:ext cx="116877" cy="116899"/>
            </a:xfrm>
            <a:custGeom>
              <a:avLst/>
              <a:gdLst/>
              <a:ahLst/>
              <a:cxnLst/>
              <a:rect l="0" t="0" r="0" b="0"/>
              <a:pathLst>
                <a:path w="234289" h="234302">
                  <a:moveTo>
                    <a:pt x="117144" y="234302"/>
                  </a:moveTo>
                  <a:cubicBezTo>
                    <a:pt x="52438" y="234302"/>
                    <a:pt x="0" y="181851"/>
                    <a:pt x="0" y="117144"/>
                  </a:cubicBezTo>
                  <a:cubicBezTo>
                    <a:pt x="0" y="52450"/>
                    <a:pt x="52438" y="0"/>
                    <a:pt x="117144" y="0"/>
                  </a:cubicBezTo>
                  <a:cubicBezTo>
                    <a:pt x="181838" y="0"/>
                    <a:pt x="234289" y="52450"/>
                    <a:pt x="234289" y="117144"/>
                  </a:cubicBezTo>
                  <a:cubicBezTo>
                    <a:pt x="234289" y="181851"/>
                    <a:pt x="181838" y="234302"/>
                    <a:pt x="117144" y="234302"/>
                  </a:cubicBezTo>
                  <a:close/>
                </a:path>
              </a:pathLst>
            </a:custGeom>
            <a:solidFill>
              <a:srgbClr val="FFFFFF">
                <a:alpha val="99000"/>
              </a:srgbClr>
            </a:solidFill>
            <a:ln w="12700" cmpd="sng">
              <a:noFill/>
              <a:prstDash val="solid"/>
            </a:ln>
          </p:spPr>
          <p:txBody>
            <a:bodyPr anchor="ctr">
              <a:spAutoFit/>
            </a:bodyPr>
            <a:lstStyle/>
            <a:p>
              <a:pPr algn="ctr" defTabSz="1218987"/>
              <a:endParaRPr lang="en-US" sz="240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C5D66D4-705D-4F2A-A082-4E011F9CE819}"/>
              </a:ext>
            </a:extLst>
          </p:cNvPr>
          <p:cNvGrpSpPr/>
          <p:nvPr/>
        </p:nvGrpSpPr>
        <p:grpSpPr>
          <a:xfrm>
            <a:off x="260991" y="2273050"/>
            <a:ext cx="2627456" cy="2324751"/>
            <a:chOff x="242252" y="2281083"/>
            <a:chExt cx="3414499" cy="2281083"/>
          </a:xfrm>
        </p:grpSpPr>
        <p:pic>
          <p:nvPicPr>
            <p:cNvPr id="17" name="Shadow" descr="D:\andrew\Работа\Андрей\00_Presentations\WOW\PPT ready\3413.png">
              <a:extLst>
                <a:ext uri="{FF2B5EF4-FFF2-40B4-BE49-F238E27FC236}">
                  <a16:creationId xmlns:a16="http://schemas.microsoft.com/office/drawing/2014/main" id="{EE3D2AB1-7929-4C94-A0DE-BE63E9D514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6200000">
              <a:off x="2326478" y="3231893"/>
              <a:ext cx="2281082" cy="37946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" name="Shape B">
              <a:extLst>
                <a:ext uri="{FF2B5EF4-FFF2-40B4-BE49-F238E27FC236}">
                  <a16:creationId xmlns:a16="http://schemas.microsoft.com/office/drawing/2014/main" id="{18A625BD-B49B-4875-B4B8-EA123F5D0369}"/>
                </a:ext>
              </a:extLst>
            </p:cNvPr>
            <p:cNvSpPr/>
            <p:nvPr/>
          </p:nvSpPr>
          <p:spPr>
            <a:xfrm>
              <a:off x="242252" y="2281083"/>
              <a:ext cx="3312449" cy="2281082"/>
            </a:xfrm>
            <a:custGeom>
              <a:avLst/>
              <a:gdLst/>
              <a:ahLst/>
              <a:cxnLst/>
              <a:rect l="0" t="0" r="0" b="0"/>
              <a:pathLst>
                <a:path w="4988788" h="4572000">
                  <a:moveTo>
                    <a:pt x="0" y="0"/>
                  </a:moveTo>
                  <a:lnTo>
                    <a:pt x="0" y="4064000"/>
                  </a:lnTo>
                  <a:cubicBezTo>
                    <a:pt x="0" y="4344568"/>
                    <a:pt x="227444" y="4572000"/>
                    <a:pt x="508000" y="4572000"/>
                  </a:cubicBezTo>
                  <a:lnTo>
                    <a:pt x="4572000" y="4572000"/>
                  </a:lnTo>
                  <a:lnTo>
                    <a:pt x="4572000" y="2742996"/>
                  </a:lnTo>
                  <a:lnTo>
                    <a:pt x="4939195" y="2375801"/>
                  </a:lnTo>
                  <a:cubicBezTo>
                    <a:pt x="4988788" y="2326208"/>
                    <a:pt x="4988788" y="2245791"/>
                    <a:pt x="4939195" y="2196198"/>
                  </a:cubicBezTo>
                  <a:lnTo>
                    <a:pt x="4572000" y="1829003"/>
                  </a:lnTo>
                  <a:lnTo>
                    <a:pt x="4572000" y="0"/>
                  </a:lnTo>
                  <a:close/>
                </a:path>
              </a:pathLst>
            </a:custGeom>
            <a:solidFill>
              <a:schemeClr val="accent2">
                <a:alpha val="99000"/>
              </a:schemeClr>
            </a:solidFill>
            <a:ln w="12700" cmpd="sng">
              <a:noFill/>
              <a:prstDash val="solid"/>
            </a:ln>
          </p:spPr>
          <p:txBody>
            <a:bodyPr anchor="ctr">
              <a:spAutoFit/>
            </a:bodyPr>
            <a:lstStyle/>
            <a:p>
              <a:pPr algn="ctr" defTabSz="1218987"/>
              <a:endParaRPr lang="en-US" sz="240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" name="White circle">
              <a:extLst>
                <a:ext uri="{FF2B5EF4-FFF2-40B4-BE49-F238E27FC236}">
                  <a16:creationId xmlns:a16="http://schemas.microsoft.com/office/drawing/2014/main" id="{56B0D19A-FB78-4A49-8723-74CF006C8DBA}"/>
                </a:ext>
              </a:extLst>
            </p:cNvPr>
            <p:cNvSpPr/>
            <p:nvPr/>
          </p:nvSpPr>
          <p:spPr>
            <a:xfrm>
              <a:off x="3169983" y="3363175"/>
              <a:ext cx="116877" cy="116899"/>
            </a:xfrm>
            <a:custGeom>
              <a:avLst/>
              <a:gdLst/>
              <a:ahLst/>
              <a:cxnLst/>
              <a:rect l="0" t="0" r="0" b="0"/>
              <a:pathLst>
                <a:path w="234289" h="234302">
                  <a:moveTo>
                    <a:pt x="117144" y="234302"/>
                  </a:moveTo>
                  <a:cubicBezTo>
                    <a:pt x="52438" y="234302"/>
                    <a:pt x="0" y="181851"/>
                    <a:pt x="0" y="117144"/>
                  </a:cubicBezTo>
                  <a:cubicBezTo>
                    <a:pt x="0" y="52450"/>
                    <a:pt x="52438" y="0"/>
                    <a:pt x="117144" y="0"/>
                  </a:cubicBezTo>
                  <a:cubicBezTo>
                    <a:pt x="181838" y="0"/>
                    <a:pt x="234289" y="52450"/>
                    <a:pt x="234289" y="117144"/>
                  </a:cubicBezTo>
                  <a:cubicBezTo>
                    <a:pt x="234289" y="181851"/>
                    <a:pt x="181838" y="234302"/>
                    <a:pt x="117144" y="234302"/>
                  </a:cubicBezTo>
                  <a:close/>
                </a:path>
              </a:pathLst>
            </a:custGeom>
            <a:solidFill>
              <a:srgbClr val="FFFFFF">
                <a:alpha val="99000"/>
              </a:srgbClr>
            </a:solidFill>
            <a:ln w="12700" cmpd="sng">
              <a:noFill/>
              <a:prstDash val="solid"/>
            </a:ln>
          </p:spPr>
          <p:txBody>
            <a:bodyPr anchor="ctr">
              <a:spAutoFit/>
            </a:bodyPr>
            <a:lstStyle/>
            <a:p>
              <a:pPr algn="ctr" defTabSz="1218987"/>
              <a:endParaRPr lang="en-US" sz="240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FC80125-7E67-419E-9151-71883AD99EC8}"/>
              </a:ext>
            </a:extLst>
          </p:cNvPr>
          <p:cNvGrpSpPr/>
          <p:nvPr/>
        </p:nvGrpSpPr>
        <p:grpSpPr>
          <a:xfrm>
            <a:off x="244429" y="41478"/>
            <a:ext cx="2877730" cy="2489029"/>
            <a:chOff x="-425322" y="789538"/>
            <a:chExt cx="3689819" cy="2489029"/>
          </a:xfrm>
        </p:grpSpPr>
        <p:pic>
          <p:nvPicPr>
            <p:cNvPr id="21" name="Shadow" descr="D:\andrew\Работа\Андрей\00_Presentations\WOW\PPT ready\3413.png">
              <a:extLst>
                <a:ext uri="{FF2B5EF4-FFF2-40B4-BE49-F238E27FC236}">
                  <a16:creationId xmlns:a16="http://schemas.microsoft.com/office/drawing/2014/main" id="{C0A687E4-DE18-4C75-886F-DF262C94C5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8786" y="2270923"/>
              <a:ext cx="3035711" cy="28513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" name="Shape A">
              <a:extLst>
                <a:ext uri="{FF2B5EF4-FFF2-40B4-BE49-F238E27FC236}">
                  <a16:creationId xmlns:a16="http://schemas.microsoft.com/office/drawing/2014/main" id="{5792EADE-A866-41FD-86E3-4D86E58F93E1}"/>
                </a:ext>
              </a:extLst>
            </p:cNvPr>
            <p:cNvSpPr/>
            <p:nvPr/>
          </p:nvSpPr>
          <p:spPr>
            <a:xfrm>
              <a:off x="-425322" y="789538"/>
              <a:ext cx="3035711" cy="2489029"/>
            </a:xfrm>
            <a:custGeom>
              <a:avLst/>
              <a:gdLst/>
              <a:ahLst/>
              <a:cxnLst/>
              <a:rect l="0" t="0" r="0" b="0"/>
              <a:pathLst>
                <a:path w="4572000" h="4988788">
                  <a:moveTo>
                    <a:pt x="4572000" y="0"/>
                  </a:moveTo>
                  <a:lnTo>
                    <a:pt x="0" y="0"/>
                  </a:lnTo>
                  <a:lnTo>
                    <a:pt x="0" y="4572000"/>
                  </a:lnTo>
                  <a:lnTo>
                    <a:pt x="1829003" y="4572000"/>
                  </a:lnTo>
                  <a:lnTo>
                    <a:pt x="2196198" y="4939195"/>
                  </a:lnTo>
                  <a:cubicBezTo>
                    <a:pt x="2245791" y="4988788"/>
                    <a:pt x="2326208" y="4988788"/>
                    <a:pt x="2375801" y="4939195"/>
                  </a:cubicBezTo>
                  <a:lnTo>
                    <a:pt x="2742996" y="4572000"/>
                  </a:lnTo>
                  <a:lnTo>
                    <a:pt x="4572000" y="4572000"/>
                  </a:lnTo>
                  <a:close/>
                </a:path>
              </a:pathLst>
            </a:custGeom>
            <a:solidFill>
              <a:schemeClr val="accent1">
                <a:alpha val="99000"/>
              </a:schemeClr>
            </a:solidFill>
            <a:ln w="12700" cmpd="sng">
              <a:noFill/>
              <a:prstDash val="solid"/>
            </a:ln>
          </p:spPr>
          <p:txBody>
            <a:bodyPr anchor="ctr">
              <a:spAutoFit/>
            </a:bodyPr>
            <a:lstStyle/>
            <a:p>
              <a:pPr algn="ctr" defTabSz="1218987"/>
              <a:endParaRPr lang="en-US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" name="White circle">
              <a:extLst>
                <a:ext uri="{FF2B5EF4-FFF2-40B4-BE49-F238E27FC236}">
                  <a16:creationId xmlns:a16="http://schemas.microsoft.com/office/drawing/2014/main" id="{3946DB97-8126-463A-9187-8277D2B623AA}"/>
                </a:ext>
              </a:extLst>
            </p:cNvPr>
            <p:cNvSpPr/>
            <p:nvPr/>
          </p:nvSpPr>
          <p:spPr>
            <a:xfrm>
              <a:off x="1694156" y="2185410"/>
              <a:ext cx="116877" cy="116893"/>
            </a:xfrm>
            <a:custGeom>
              <a:avLst/>
              <a:gdLst/>
              <a:ahLst/>
              <a:cxnLst/>
              <a:rect l="0" t="0" r="0" b="0"/>
              <a:pathLst>
                <a:path w="234289" h="234289">
                  <a:moveTo>
                    <a:pt x="0" y="117144"/>
                  </a:moveTo>
                  <a:cubicBezTo>
                    <a:pt x="0" y="52438"/>
                    <a:pt x="52450" y="0"/>
                    <a:pt x="117144" y="0"/>
                  </a:cubicBezTo>
                  <a:cubicBezTo>
                    <a:pt x="181838" y="0"/>
                    <a:pt x="234289" y="52438"/>
                    <a:pt x="234289" y="117144"/>
                  </a:cubicBezTo>
                  <a:cubicBezTo>
                    <a:pt x="234289" y="181838"/>
                    <a:pt x="181838" y="234289"/>
                    <a:pt x="117144" y="234289"/>
                  </a:cubicBezTo>
                  <a:cubicBezTo>
                    <a:pt x="52450" y="234289"/>
                    <a:pt x="0" y="181838"/>
                    <a:pt x="0" y="117144"/>
                  </a:cubicBezTo>
                  <a:close/>
                </a:path>
              </a:pathLst>
            </a:custGeom>
            <a:solidFill>
              <a:srgbClr val="FFFFFF">
                <a:alpha val="99000"/>
              </a:srgbClr>
            </a:solidFill>
            <a:ln w="12700" cmpd="sng">
              <a:noFill/>
              <a:prstDash val="solid"/>
            </a:ln>
          </p:spPr>
          <p:txBody>
            <a:bodyPr anchor="ctr">
              <a:spAutoFit/>
            </a:bodyPr>
            <a:lstStyle/>
            <a:p>
              <a:pPr algn="ctr" defTabSz="1218987"/>
              <a:endParaRPr lang="en-US" sz="24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49" name="TextBox">
            <a:extLst>
              <a:ext uri="{FF2B5EF4-FFF2-40B4-BE49-F238E27FC236}">
                <a16:creationId xmlns:a16="http://schemas.microsoft.com/office/drawing/2014/main" id="{DD259CA1-D748-4739-9EAB-331232C5E92D}"/>
              </a:ext>
            </a:extLst>
          </p:cNvPr>
          <p:cNvSpPr txBox="1"/>
          <p:nvPr/>
        </p:nvSpPr>
        <p:spPr>
          <a:xfrm>
            <a:off x="244429" y="472728"/>
            <a:ext cx="23422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987"/>
            <a:r>
              <a:rPr lang="en" b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Workforce and Economic Development Summit</a:t>
            </a:r>
            <a:endParaRPr lang="ru-RU" b="1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" name="TextBox">
            <a:extLst>
              <a:ext uri="{FF2B5EF4-FFF2-40B4-BE49-F238E27FC236}">
                <a16:creationId xmlns:a16="http://schemas.microsoft.com/office/drawing/2014/main" id="{3F7EBF59-CFF0-4535-B650-85AF79D1A553}"/>
              </a:ext>
            </a:extLst>
          </p:cNvPr>
          <p:cNvSpPr txBox="1"/>
          <p:nvPr/>
        </p:nvSpPr>
        <p:spPr>
          <a:xfrm>
            <a:off x="292736" y="2969003"/>
            <a:ext cx="2342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bg1">
                    <a:lumMod val="95000"/>
                  </a:schemeClr>
                </a:solidFill>
              </a:rPr>
              <a:t>Seeing the system </a:t>
            </a:r>
          </a:p>
          <a:p>
            <a:pPr algn="ctr"/>
            <a:r>
              <a:rPr lang="en-US" b="1">
                <a:solidFill>
                  <a:schemeClr val="bg1">
                    <a:lumMod val="95000"/>
                  </a:schemeClr>
                </a:solidFill>
              </a:rPr>
              <a:t>and challenge</a:t>
            </a:r>
          </a:p>
        </p:txBody>
      </p:sp>
      <p:sp>
        <p:nvSpPr>
          <p:cNvPr id="51" name="TextBox">
            <a:extLst>
              <a:ext uri="{FF2B5EF4-FFF2-40B4-BE49-F238E27FC236}">
                <a16:creationId xmlns:a16="http://schemas.microsoft.com/office/drawing/2014/main" id="{FB848CB2-8348-43EA-AFE6-F1BB056D09E2}"/>
              </a:ext>
            </a:extLst>
          </p:cNvPr>
          <p:cNvSpPr txBox="1"/>
          <p:nvPr/>
        </p:nvSpPr>
        <p:spPr>
          <a:xfrm>
            <a:off x="2520363" y="2798646"/>
            <a:ext cx="22798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987"/>
            <a:r>
              <a:rPr lang="en-US" b="1">
                <a:solidFill>
                  <a:schemeClr val="bg1">
                    <a:lumMod val="95000"/>
                  </a:schemeClr>
                </a:solidFill>
              </a:rPr>
              <a:t>Mapping stakeholders, boundaries, and barriers</a:t>
            </a:r>
            <a:endParaRPr lang="ru-RU" b="1">
              <a:solidFill>
                <a:schemeClr val="bg1">
                  <a:lumMod val="95000"/>
                </a:schemeClr>
              </a:solidFill>
              <a:latin typeface="Segoe UI" panose="020B0502040204020203" pitchFamily="34" charset="0"/>
              <a:ea typeface="Roboto Condensed" panose="02000000000000000000" pitchFamily="2" charset="0"/>
              <a:cs typeface="Segoe UI" panose="020B0502040204020203" pitchFamily="34" charset="0"/>
            </a:endParaRPr>
          </a:p>
        </p:txBody>
      </p:sp>
      <p:sp>
        <p:nvSpPr>
          <p:cNvPr id="52" name="TextBox">
            <a:extLst>
              <a:ext uri="{FF2B5EF4-FFF2-40B4-BE49-F238E27FC236}">
                <a16:creationId xmlns:a16="http://schemas.microsoft.com/office/drawing/2014/main" id="{38F50B6D-E93F-49B8-B867-BD4D5529673F}"/>
              </a:ext>
            </a:extLst>
          </p:cNvPr>
          <p:cNvSpPr txBox="1"/>
          <p:nvPr/>
        </p:nvSpPr>
        <p:spPr>
          <a:xfrm>
            <a:off x="4652537" y="2787420"/>
            <a:ext cx="23422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987"/>
            <a:r>
              <a:rPr lang="en-US" b="1">
                <a:solidFill>
                  <a:schemeClr val="bg1">
                    <a:lumMod val="95000"/>
                  </a:schemeClr>
                </a:solidFill>
              </a:rPr>
              <a:t>Understanding dynamics and feedback</a:t>
            </a:r>
            <a:endParaRPr lang="ru-RU" b="1">
              <a:solidFill>
                <a:schemeClr val="bg1">
                  <a:lumMod val="95000"/>
                </a:schemeClr>
              </a:solidFill>
              <a:latin typeface="Segoe UI" panose="020B0502040204020203" pitchFamily="34" charset="0"/>
              <a:ea typeface="Roboto Condensed" panose="02000000000000000000" pitchFamily="2" charset="0"/>
              <a:cs typeface="Segoe UI" panose="020B0502040204020203" pitchFamily="34" charset="0"/>
            </a:endParaRPr>
          </a:p>
        </p:txBody>
      </p:sp>
      <p:sp>
        <p:nvSpPr>
          <p:cNvPr id="53" name="TextBox">
            <a:extLst>
              <a:ext uri="{FF2B5EF4-FFF2-40B4-BE49-F238E27FC236}">
                <a16:creationId xmlns:a16="http://schemas.microsoft.com/office/drawing/2014/main" id="{86E81D1F-4CD1-4D30-9BD8-7C2FA6D73BF8}"/>
              </a:ext>
            </a:extLst>
          </p:cNvPr>
          <p:cNvSpPr txBox="1"/>
          <p:nvPr/>
        </p:nvSpPr>
        <p:spPr>
          <a:xfrm>
            <a:off x="9498427" y="2925920"/>
            <a:ext cx="2342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bg1">
                    <a:lumMod val="95000"/>
                  </a:schemeClr>
                </a:solidFill>
              </a:rPr>
              <a:t>Designing systemic interventions</a:t>
            </a:r>
          </a:p>
        </p:txBody>
      </p:sp>
      <p:sp>
        <p:nvSpPr>
          <p:cNvPr id="54" name="TextBox">
            <a:extLst>
              <a:ext uri="{FF2B5EF4-FFF2-40B4-BE49-F238E27FC236}">
                <a16:creationId xmlns:a16="http://schemas.microsoft.com/office/drawing/2014/main" id="{99C265C7-50B3-4FA0-8D86-517509C0512B}"/>
              </a:ext>
            </a:extLst>
          </p:cNvPr>
          <p:cNvSpPr txBox="1"/>
          <p:nvPr/>
        </p:nvSpPr>
        <p:spPr>
          <a:xfrm>
            <a:off x="9465801" y="5305632"/>
            <a:ext cx="2342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b="1">
                <a:solidFill>
                  <a:schemeClr val="bg1">
                    <a:lumMod val="95000"/>
                  </a:schemeClr>
                </a:solidFill>
              </a:rPr>
              <a:t>Aligning metrics and sustaining action</a:t>
            </a:r>
          </a:p>
        </p:txBody>
      </p:sp>
      <p:sp>
        <p:nvSpPr>
          <p:cNvPr id="62" name="Title 1">
            <a:extLst>
              <a:ext uri="{FF2B5EF4-FFF2-40B4-BE49-F238E27FC236}">
                <a16:creationId xmlns:a16="http://schemas.microsoft.com/office/drawing/2014/main" id="{842ACAB2-959E-40C2-B59E-A5F305E3D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6182" y="369115"/>
            <a:ext cx="8414062" cy="711081"/>
          </a:xfrm>
        </p:spPr>
        <p:txBody>
          <a:bodyPr/>
          <a:lstStyle/>
          <a:p>
            <a:pPr algn="ctr"/>
            <a:r>
              <a:rPr lang="en-US"/>
              <a:t>Series of Sessions Planned Utilizing System Thinking</a:t>
            </a:r>
            <a:endParaRPr lang="es-UY"/>
          </a:p>
        </p:txBody>
      </p:sp>
      <p:sp>
        <p:nvSpPr>
          <p:cNvPr id="38" name="TextBox">
            <a:extLst>
              <a:ext uri="{FF2B5EF4-FFF2-40B4-BE49-F238E27FC236}">
                <a16:creationId xmlns:a16="http://schemas.microsoft.com/office/drawing/2014/main" id="{37648EFE-A14F-EC83-BC26-1BE4ADF8D8F8}"/>
              </a:ext>
            </a:extLst>
          </p:cNvPr>
          <p:cNvSpPr txBox="1"/>
          <p:nvPr/>
        </p:nvSpPr>
        <p:spPr>
          <a:xfrm>
            <a:off x="7013945" y="2914787"/>
            <a:ext cx="2342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bg1">
                    <a:lumMod val="95000"/>
                  </a:schemeClr>
                </a:solidFill>
              </a:rPr>
              <a:t>Identifying patterns and leverage points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AE74F06-7F58-415B-B3D7-D80562A7E8E5}"/>
              </a:ext>
            </a:extLst>
          </p:cNvPr>
          <p:cNvSpPr txBox="1"/>
          <p:nvPr/>
        </p:nvSpPr>
        <p:spPr>
          <a:xfrm>
            <a:off x="1251973" y="199826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/>
              <a:t>1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8E73F1E-CFAE-0A50-1080-EF64662675FC}"/>
              </a:ext>
            </a:extLst>
          </p:cNvPr>
          <p:cNvSpPr txBox="1"/>
          <p:nvPr/>
        </p:nvSpPr>
        <p:spPr>
          <a:xfrm>
            <a:off x="1245469" y="407127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/>
              <a:t>2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03A23AD-7509-8ED0-7277-F67395DC6F86}"/>
              </a:ext>
            </a:extLst>
          </p:cNvPr>
          <p:cNvSpPr txBox="1"/>
          <p:nvPr/>
        </p:nvSpPr>
        <p:spPr>
          <a:xfrm>
            <a:off x="3413282" y="4081709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/>
              <a:t>3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959A444-C70C-D37F-7754-1E70E3C34D2B}"/>
              </a:ext>
            </a:extLst>
          </p:cNvPr>
          <p:cNvSpPr txBox="1"/>
          <p:nvPr/>
        </p:nvSpPr>
        <p:spPr>
          <a:xfrm>
            <a:off x="5620295" y="4027199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/>
              <a:t>4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7D152ED-904D-A729-53D4-492FA6787C66}"/>
              </a:ext>
            </a:extLst>
          </p:cNvPr>
          <p:cNvSpPr txBox="1"/>
          <p:nvPr/>
        </p:nvSpPr>
        <p:spPr>
          <a:xfrm>
            <a:off x="7926802" y="400642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/>
              <a:t>5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AFA6E1B-F19F-6F64-2FD8-E94805E57312}"/>
              </a:ext>
            </a:extLst>
          </p:cNvPr>
          <p:cNvSpPr txBox="1"/>
          <p:nvPr/>
        </p:nvSpPr>
        <p:spPr>
          <a:xfrm>
            <a:off x="10409541" y="4013921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/>
              <a:t>6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361398E-71F0-46D7-312F-1246D754C50A}"/>
              </a:ext>
            </a:extLst>
          </p:cNvPr>
          <p:cNvSpPr txBox="1"/>
          <p:nvPr/>
        </p:nvSpPr>
        <p:spPr>
          <a:xfrm>
            <a:off x="10466841" y="6286934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031940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ED48DAA9-B66C-9C31-F991-B51DC01ADC5C}"/>
              </a:ext>
            </a:extLst>
          </p:cNvPr>
          <p:cNvGrpSpPr/>
          <p:nvPr/>
        </p:nvGrpSpPr>
        <p:grpSpPr>
          <a:xfrm>
            <a:off x="3333068" y="1021585"/>
            <a:ext cx="3036437" cy="3096278"/>
            <a:chOff x="3646554" y="1586670"/>
            <a:chExt cx="2518876" cy="2546760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088489C7-459B-C75C-61B2-6F18F51AE01A}"/>
                </a:ext>
              </a:extLst>
            </p:cNvPr>
            <p:cNvSpPr/>
            <p:nvPr/>
          </p:nvSpPr>
          <p:spPr>
            <a:xfrm>
              <a:off x="3646554" y="1586670"/>
              <a:ext cx="2518876" cy="2546760"/>
            </a:xfrm>
            <a:prstGeom prst="ellipse">
              <a:avLst/>
            </a:prstGeom>
            <a:gradFill>
              <a:gsLst>
                <a:gs pos="0">
                  <a:schemeClr val="accent1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3500000" scaled="1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87"/>
              <a:endParaRPr lang="en-IN" sz="2400">
                <a:solidFill>
                  <a:prstClr val="white"/>
                </a:solidFill>
                <a:latin typeface="Segoe UI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129BE5B-AFDF-AC64-93E5-0994DDBFB9CF}"/>
                </a:ext>
              </a:extLst>
            </p:cNvPr>
            <p:cNvSpPr txBox="1"/>
            <p:nvPr/>
          </p:nvSpPr>
          <p:spPr>
            <a:xfrm flipH="1">
              <a:off x="3815025" y="2038819"/>
              <a:ext cx="1787761" cy="71108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r" defTabSz="1218987">
                <a:lnSpc>
                  <a:spcPct val="90000"/>
                </a:lnSpc>
              </a:pPr>
              <a:r>
                <a:rPr lang="en-US" sz="2000" b="1">
                  <a:solidFill>
                    <a:prstClr val="white"/>
                  </a:solidFill>
                  <a:latin typeface="Segoe UI"/>
                </a:rPr>
                <a:t>WORKFORCE DEVELOPMENT</a:t>
              </a:r>
              <a:endParaRPr lang="en-IN" sz="2000" b="1">
                <a:solidFill>
                  <a:prstClr val="white"/>
                </a:solidFill>
                <a:latin typeface="Segoe UI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FA822FE-5C26-E003-17F2-8ED4E71838DA}"/>
              </a:ext>
            </a:extLst>
          </p:cNvPr>
          <p:cNvGrpSpPr/>
          <p:nvPr/>
        </p:nvGrpSpPr>
        <p:grpSpPr>
          <a:xfrm>
            <a:off x="21747" y="1114989"/>
            <a:ext cx="3608061" cy="1115903"/>
            <a:chOff x="3030064" y="1699808"/>
            <a:chExt cx="1918773" cy="1115903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9FC24B5A-FD97-82D1-C65A-E7632BBF3375}"/>
                </a:ext>
              </a:extLst>
            </p:cNvPr>
            <p:cNvSpPr txBox="1"/>
            <p:nvPr/>
          </p:nvSpPr>
          <p:spPr>
            <a:xfrm flipH="1">
              <a:off x="3125629" y="2104630"/>
              <a:ext cx="1823208" cy="71108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marL="285750" indent="-285750" defTabSz="1218987">
                <a:buFont typeface="Arial" panose="020B0604020202020204" pitchFamily="34" charset="0"/>
                <a:buChar char="•"/>
              </a:pPr>
              <a:r>
                <a:rPr lang="en-US">
                  <a:solidFill>
                    <a:prstClr val="black">
                      <a:lumMod val="85000"/>
                      <a:lumOff val="15000"/>
                    </a:prstClr>
                  </a:solidFill>
                  <a:latin typeface="Segoe UI"/>
                </a:rPr>
                <a:t>Producing Skilled Talent</a:t>
              </a:r>
            </a:p>
            <a:p>
              <a:pPr marL="285750" indent="-285750" defTabSz="1218987">
                <a:buFont typeface="Arial" panose="020B0604020202020204" pitchFamily="34" charset="0"/>
                <a:buChar char="•"/>
              </a:pPr>
              <a:r>
                <a:rPr lang="en-US">
                  <a:solidFill>
                    <a:prstClr val="black">
                      <a:lumMod val="85000"/>
                      <a:lumOff val="15000"/>
                    </a:prstClr>
                  </a:solidFill>
                  <a:latin typeface="Segoe UI"/>
                </a:rPr>
                <a:t>Upskilling Talent</a:t>
              </a:r>
            </a:p>
            <a:p>
              <a:pPr marL="285750" indent="-285750" defTabSz="1218987">
                <a:buFont typeface="Arial" panose="020B0604020202020204" pitchFamily="34" charset="0"/>
                <a:buChar char="•"/>
              </a:pPr>
              <a:r>
                <a:rPr lang="en-US">
                  <a:solidFill>
                    <a:prstClr val="black">
                      <a:lumMod val="85000"/>
                      <a:lumOff val="15000"/>
                    </a:prstClr>
                  </a:solidFill>
                  <a:latin typeface="Segoe UI"/>
                </a:rPr>
                <a:t>Increasing Employability</a:t>
              </a:r>
            </a:p>
            <a:p>
              <a:pPr marL="285750" indent="-285750" defTabSz="1218987">
                <a:buFont typeface="Arial" panose="020B0604020202020204" pitchFamily="34" charset="0"/>
                <a:buChar char="•"/>
              </a:pPr>
              <a:r>
                <a:rPr lang="en-US">
                  <a:solidFill>
                    <a:prstClr val="black">
                      <a:lumMod val="85000"/>
                      <a:lumOff val="15000"/>
                    </a:prstClr>
                  </a:solidFill>
                  <a:latin typeface="Segoe UI"/>
                </a:rPr>
                <a:t>Decreasing  </a:t>
              </a:r>
            </a:p>
            <a:p>
              <a:pPr defTabSz="1218987"/>
              <a:r>
                <a:rPr lang="en-US">
                  <a:solidFill>
                    <a:prstClr val="black">
                      <a:lumMod val="85000"/>
                      <a:lumOff val="15000"/>
                    </a:prstClr>
                  </a:solidFill>
                  <a:latin typeface="Segoe UI"/>
                </a:rPr>
                <a:t>     Unemployment </a:t>
              </a:r>
            </a:p>
            <a:p>
              <a:pPr defTabSz="1218987"/>
              <a:r>
                <a:rPr lang="en-US">
                  <a:solidFill>
                    <a:prstClr val="black">
                      <a:lumMod val="85000"/>
                      <a:lumOff val="15000"/>
                    </a:prstClr>
                  </a:solidFill>
                  <a:latin typeface="Segoe UI"/>
                </a:rPr>
                <a:t>     &amp; Underemployment</a:t>
              </a:r>
            </a:p>
            <a:p>
              <a:pPr defTabSz="1218987"/>
              <a:endParaRPr lang="en-US">
                <a:solidFill>
                  <a:prstClr val="black">
                    <a:lumMod val="85000"/>
                    <a:lumOff val="15000"/>
                  </a:prstClr>
                </a:solidFill>
                <a:latin typeface="Segoe UI"/>
              </a:endParaRPr>
            </a:p>
            <a:p>
              <a:pPr algn="r" defTabSz="1218987"/>
              <a:r>
                <a:rPr lang="en-US" sz="1400">
                  <a:solidFill>
                    <a:prstClr val="black">
                      <a:lumMod val="85000"/>
                      <a:lumOff val="15000"/>
                    </a:prstClr>
                  </a:solidFill>
                  <a:latin typeface="Segoe UI"/>
                </a:rPr>
                <a:t> </a:t>
              </a:r>
              <a:endParaRPr lang="en-IN" sz="1400">
                <a:solidFill>
                  <a:prstClr val="black">
                    <a:lumMod val="85000"/>
                    <a:lumOff val="15000"/>
                  </a:prstClr>
                </a:solidFill>
                <a:latin typeface="Segoe UI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A116614-78B0-0C11-B30A-D7725019114C}"/>
                </a:ext>
              </a:extLst>
            </p:cNvPr>
            <p:cNvSpPr txBox="1"/>
            <p:nvPr/>
          </p:nvSpPr>
          <p:spPr>
            <a:xfrm flipH="1">
              <a:off x="3030064" y="1699808"/>
              <a:ext cx="1472262" cy="26125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r" defTabSz="1218987"/>
              <a:r>
                <a:rPr lang="en-US" sz="2400" b="1">
                  <a:solidFill>
                    <a:prstClr val="black">
                      <a:lumMod val="85000"/>
                      <a:lumOff val="15000"/>
                    </a:prstClr>
                  </a:solidFill>
                  <a:latin typeface="Segoe UI"/>
                </a:rPr>
                <a:t>BUILDING PEOPLE</a:t>
              </a:r>
              <a:endParaRPr lang="en-IN" sz="2400" b="1">
                <a:solidFill>
                  <a:prstClr val="black">
                    <a:lumMod val="85000"/>
                    <a:lumOff val="15000"/>
                  </a:prstClr>
                </a:solidFill>
                <a:latin typeface="Segoe UI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CA104F9-F50F-1D0A-4D62-DFB03CDEBA1C}"/>
              </a:ext>
            </a:extLst>
          </p:cNvPr>
          <p:cNvGrpSpPr/>
          <p:nvPr/>
        </p:nvGrpSpPr>
        <p:grpSpPr>
          <a:xfrm>
            <a:off x="5669042" y="2692028"/>
            <a:ext cx="3148060" cy="3109512"/>
            <a:chOff x="5717897" y="3578586"/>
            <a:chExt cx="1784346" cy="1784346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F99E1279-273D-B574-8682-6F2A7A4E5084}"/>
                </a:ext>
              </a:extLst>
            </p:cNvPr>
            <p:cNvSpPr/>
            <p:nvPr/>
          </p:nvSpPr>
          <p:spPr>
            <a:xfrm>
              <a:off x="5717897" y="3578586"/>
              <a:ext cx="1784346" cy="1784346"/>
            </a:xfrm>
            <a:prstGeom prst="ellipse">
              <a:avLst/>
            </a:prstGeom>
            <a:gradFill>
              <a:gsLst>
                <a:gs pos="0">
                  <a:schemeClr val="accent5">
                    <a:lumMod val="50000"/>
                  </a:schemeClr>
                </a:gs>
                <a:gs pos="100000">
                  <a:schemeClr val="accent5">
                    <a:lumMod val="75000"/>
                  </a:schemeClr>
                </a:gs>
              </a:gsLst>
              <a:lin ang="13500000" scaled="1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87"/>
              <a:endParaRPr lang="en-IN" sz="2400">
                <a:solidFill>
                  <a:prstClr val="white"/>
                </a:solidFill>
                <a:latin typeface="Segoe UI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D023371D-1C64-C189-8F2B-4EED5F2BFC9D}"/>
                </a:ext>
              </a:extLst>
            </p:cNvPr>
            <p:cNvSpPr txBox="1"/>
            <p:nvPr/>
          </p:nvSpPr>
          <p:spPr>
            <a:xfrm flipH="1">
              <a:off x="6146384" y="4102258"/>
              <a:ext cx="1197534" cy="71108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r" defTabSz="1218987">
                <a:lnSpc>
                  <a:spcPct val="90000"/>
                </a:lnSpc>
              </a:pPr>
              <a:r>
                <a:rPr lang="en-US" sz="2000" b="1">
                  <a:solidFill>
                    <a:prstClr val="white"/>
                  </a:solidFill>
                  <a:latin typeface="Segoe UI"/>
                </a:rPr>
                <a:t>ECONOMIC DEVELOPMENT</a:t>
              </a:r>
              <a:endParaRPr lang="en-IN" sz="2000" b="1">
                <a:solidFill>
                  <a:prstClr val="white"/>
                </a:solidFill>
                <a:latin typeface="Segoe UI"/>
              </a:endParaRPr>
            </a:p>
          </p:txBody>
        </p: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4C440420-E44D-5C87-327A-D2E541ECDB32}"/>
              </a:ext>
            </a:extLst>
          </p:cNvPr>
          <p:cNvSpPr/>
          <p:nvPr/>
        </p:nvSpPr>
        <p:spPr>
          <a:xfrm>
            <a:off x="2736407" y="960531"/>
            <a:ext cx="1240547" cy="635466"/>
          </a:xfrm>
          <a:custGeom>
            <a:avLst/>
            <a:gdLst>
              <a:gd name="connsiteX0" fmla="*/ 0 w 943928"/>
              <a:gd name="connsiteY0" fmla="*/ 0 h 810488"/>
              <a:gd name="connsiteX1" fmla="*/ 943928 w 943928"/>
              <a:gd name="connsiteY1" fmla="*/ 0 h 810488"/>
              <a:gd name="connsiteX2" fmla="*/ 943928 w 943928"/>
              <a:gd name="connsiteY2" fmla="*/ 810488 h 810488"/>
              <a:gd name="connsiteX3" fmla="*/ 0 w 943928"/>
              <a:gd name="connsiteY3" fmla="*/ 810488 h 810488"/>
              <a:gd name="connsiteX4" fmla="*/ 0 w 943928"/>
              <a:gd name="connsiteY4" fmla="*/ 0 h 810488"/>
              <a:gd name="connsiteX0" fmla="*/ 0 w 943928"/>
              <a:gd name="connsiteY0" fmla="*/ 810488 h 901928"/>
              <a:gd name="connsiteX1" fmla="*/ 0 w 943928"/>
              <a:gd name="connsiteY1" fmla="*/ 0 h 901928"/>
              <a:gd name="connsiteX2" fmla="*/ 943928 w 943928"/>
              <a:gd name="connsiteY2" fmla="*/ 0 h 901928"/>
              <a:gd name="connsiteX3" fmla="*/ 943928 w 943928"/>
              <a:gd name="connsiteY3" fmla="*/ 810488 h 901928"/>
              <a:gd name="connsiteX4" fmla="*/ 91440 w 943928"/>
              <a:gd name="connsiteY4" fmla="*/ 901928 h 901928"/>
              <a:gd name="connsiteX0" fmla="*/ 0 w 943928"/>
              <a:gd name="connsiteY0" fmla="*/ 810488 h 810488"/>
              <a:gd name="connsiteX1" fmla="*/ 0 w 943928"/>
              <a:gd name="connsiteY1" fmla="*/ 0 h 810488"/>
              <a:gd name="connsiteX2" fmla="*/ 943928 w 943928"/>
              <a:gd name="connsiteY2" fmla="*/ 0 h 810488"/>
              <a:gd name="connsiteX3" fmla="*/ 943928 w 943928"/>
              <a:gd name="connsiteY3" fmla="*/ 810488 h 810488"/>
              <a:gd name="connsiteX0" fmla="*/ 0 w 943928"/>
              <a:gd name="connsiteY0" fmla="*/ 0 h 810488"/>
              <a:gd name="connsiteX1" fmla="*/ 943928 w 943928"/>
              <a:gd name="connsiteY1" fmla="*/ 0 h 810488"/>
              <a:gd name="connsiteX2" fmla="*/ 943928 w 943928"/>
              <a:gd name="connsiteY2" fmla="*/ 810488 h 810488"/>
              <a:gd name="connsiteX0" fmla="*/ 0 w 943928"/>
              <a:gd name="connsiteY0" fmla="*/ 961 h 811449"/>
              <a:gd name="connsiteX1" fmla="*/ 717058 w 943928"/>
              <a:gd name="connsiteY1" fmla="*/ 0 h 811449"/>
              <a:gd name="connsiteX2" fmla="*/ 943928 w 943928"/>
              <a:gd name="connsiteY2" fmla="*/ 961 h 811449"/>
              <a:gd name="connsiteX3" fmla="*/ 943928 w 943928"/>
              <a:gd name="connsiteY3" fmla="*/ 811449 h 811449"/>
              <a:gd name="connsiteX0" fmla="*/ 0 w 943928"/>
              <a:gd name="connsiteY0" fmla="*/ 961 h 811449"/>
              <a:gd name="connsiteX1" fmla="*/ 717058 w 943928"/>
              <a:gd name="connsiteY1" fmla="*/ 0 h 811449"/>
              <a:gd name="connsiteX2" fmla="*/ 943928 w 943928"/>
              <a:gd name="connsiteY2" fmla="*/ 811449 h 811449"/>
              <a:gd name="connsiteX0" fmla="*/ 0 w 1267886"/>
              <a:gd name="connsiteY0" fmla="*/ 961 h 649470"/>
              <a:gd name="connsiteX1" fmla="*/ 717058 w 1267886"/>
              <a:gd name="connsiteY1" fmla="*/ 0 h 649470"/>
              <a:gd name="connsiteX2" fmla="*/ 1267886 w 1267886"/>
              <a:gd name="connsiteY2" fmla="*/ 649470 h 649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67886" h="649470">
                <a:moveTo>
                  <a:pt x="0" y="961"/>
                </a:moveTo>
                <a:lnTo>
                  <a:pt x="717058" y="0"/>
                </a:lnTo>
                <a:lnTo>
                  <a:pt x="1267886" y="649470"/>
                </a:ln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  <a:headEnd type="oval" w="lg" len="lg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987"/>
            <a:endParaRPr lang="en-IN" sz="2400">
              <a:solidFill>
                <a:prstClr val="white"/>
              </a:solidFill>
              <a:latin typeface="Segoe UI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CE9D264-EBA8-7F2A-4BAD-39CF1FBBEDE9}"/>
              </a:ext>
            </a:extLst>
          </p:cNvPr>
          <p:cNvGrpSpPr/>
          <p:nvPr/>
        </p:nvGrpSpPr>
        <p:grpSpPr>
          <a:xfrm>
            <a:off x="4599858" y="2154621"/>
            <a:ext cx="2946122" cy="2851240"/>
            <a:chOff x="4861367" y="2849327"/>
            <a:chExt cx="2152891" cy="2152891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869999A2-B086-9F07-A1AF-127DEAFF3A92}"/>
                </a:ext>
              </a:extLst>
            </p:cNvPr>
            <p:cNvSpPr/>
            <p:nvPr/>
          </p:nvSpPr>
          <p:spPr>
            <a:xfrm>
              <a:off x="4861367" y="2849327"/>
              <a:ext cx="2152891" cy="2152891"/>
            </a:xfrm>
            <a:prstGeom prst="ellipse">
              <a:avLst/>
            </a:prstGeom>
            <a:solidFill>
              <a:schemeClr val="tx1">
                <a:alpha val="36000"/>
              </a:schemeClr>
            </a:solidFill>
            <a:ln w="76200">
              <a:noFill/>
            </a:ln>
            <a:effectLst>
              <a:softEdge rad="2413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87"/>
              <a:endParaRPr lang="en-IN" sz="2400">
                <a:solidFill>
                  <a:prstClr val="white"/>
                </a:solidFill>
                <a:latin typeface="Segoe UI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8C3F6F79-8759-D009-EA08-07000F067CD2}"/>
                </a:ext>
              </a:extLst>
            </p:cNvPr>
            <p:cNvSpPr/>
            <p:nvPr/>
          </p:nvSpPr>
          <p:spPr>
            <a:xfrm>
              <a:off x="5086300" y="2956621"/>
              <a:ext cx="1557570" cy="1557570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lin ang="13500000" scaled="1"/>
              <a:tileRect/>
            </a:gra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87"/>
              <a:endParaRPr lang="en-IN" sz="2400">
                <a:solidFill>
                  <a:prstClr val="white"/>
                </a:solidFill>
                <a:latin typeface="Segoe UI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75DBBCEC-FFF8-FA05-A8C9-3FEF54ADC0C1}"/>
                </a:ext>
              </a:extLst>
            </p:cNvPr>
            <p:cNvSpPr txBox="1"/>
            <p:nvPr/>
          </p:nvSpPr>
          <p:spPr>
            <a:xfrm>
              <a:off x="5104163" y="3337383"/>
              <a:ext cx="1521845" cy="79604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1218987"/>
              <a:r>
                <a:rPr lang="en-IN" sz="1600">
                  <a:solidFill>
                    <a:prstClr val="white"/>
                  </a:solidFill>
                  <a:latin typeface="Segoe UI"/>
                </a:rPr>
                <a:t>SUSTAINABLE ECONOMIC VITALITY &amp; REGIONAL PROSPERITY</a:t>
              </a:r>
            </a:p>
          </p:txBody>
        </p:sp>
      </p:grpSp>
      <p:sp>
        <p:nvSpPr>
          <p:cNvPr id="60" name="Rectangle 49">
            <a:extLst>
              <a:ext uri="{FF2B5EF4-FFF2-40B4-BE49-F238E27FC236}">
                <a16:creationId xmlns:a16="http://schemas.microsoft.com/office/drawing/2014/main" id="{2C700FFB-D3F3-CC31-FF91-52928BEBF040}"/>
              </a:ext>
            </a:extLst>
          </p:cNvPr>
          <p:cNvSpPr/>
          <p:nvPr/>
        </p:nvSpPr>
        <p:spPr>
          <a:xfrm flipH="1" flipV="1">
            <a:off x="8474603" y="4814995"/>
            <a:ext cx="1240547" cy="635466"/>
          </a:xfrm>
          <a:custGeom>
            <a:avLst/>
            <a:gdLst>
              <a:gd name="connsiteX0" fmla="*/ 0 w 943928"/>
              <a:gd name="connsiteY0" fmla="*/ 0 h 810488"/>
              <a:gd name="connsiteX1" fmla="*/ 943928 w 943928"/>
              <a:gd name="connsiteY1" fmla="*/ 0 h 810488"/>
              <a:gd name="connsiteX2" fmla="*/ 943928 w 943928"/>
              <a:gd name="connsiteY2" fmla="*/ 810488 h 810488"/>
              <a:gd name="connsiteX3" fmla="*/ 0 w 943928"/>
              <a:gd name="connsiteY3" fmla="*/ 810488 h 810488"/>
              <a:gd name="connsiteX4" fmla="*/ 0 w 943928"/>
              <a:gd name="connsiteY4" fmla="*/ 0 h 810488"/>
              <a:gd name="connsiteX0" fmla="*/ 0 w 943928"/>
              <a:gd name="connsiteY0" fmla="*/ 810488 h 901928"/>
              <a:gd name="connsiteX1" fmla="*/ 0 w 943928"/>
              <a:gd name="connsiteY1" fmla="*/ 0 h 901928"/>
              <a:gd name="connsiteX2" fmla="*/ 943928 w 943928"/>
              <a:gd name="connsiteY2" fmla="*/ 0 h 901928"/>
              <a:gd name="connsiteX3" fmla="*/ 943928 w 943928"/>
              <a:gd name="connsiteY3" fmla="*/ 810488 h 901928"/>
              <a:gd name="connsiteX4" fmla="*/ 91440 w 943928"/>
              <a:gd name="connsiteY4" fmla="*/ 901928 h 901928"/>
              <a:gd name="connsiteX0" fmla="*/ 0 w 943928"/>
              <a:gd name="connsiteY0" fmla="*/ 810488 h 810488"/>
              <a:gd name="connsiteX1" fmla="*/ 0 w 943928"/>
              <a:gd name="connsiteY1" fmla="*/ 0 h 810488"/>
              <a:gd name="connsiteX2" fmla="*/ 943928 w 943928"/>
              <a:gd name="connsiteY2" fmla="*/ 0 h 810488"/>
              <a:gd name="connsiteX3" fmla="*/ 943928 w 943928"/>
              <a:gd name="connsiteY3" fmla="*/ 810488 h 810488"/>
              <a:gd name="connsiteX0" fmla="*/ 0 w 943928"/>
              <a:gd name="connsiteY0" fmla="*/ 0 h 810488"/>
              <a:gd name="connsiteX1" fmla="*/ 943928 w 943928"/>
              <a:gd name="connsiteY1" fmla="*/ 0 h 810488"/>
              <a:gd name="connsiteX2" fmla="*/ 943928 w 943928"/>
              <a:gd name="connsiteY2" fmla="*/ 810488 h 810488"/>
              <a:gd name="connsiteX0" fmla="*/ 0 w 943928"/>
              <a:gd name="connsiteY0" fmla="*/ 961 h 811449"/>
              <a:gd name="connsiteX1" fmla="*/ 717058 w 943928"/>
              <a:gd name="connsiteY1" fmla="*/ 0 h 811449"/>
              <a:gd name="connsiteX2" fmla="*/ 943928 w 943928"/>
              <a:gd name="connsiteY2" fmla="*/ 961 h 811449"/>
              <a:gd name="connsiteX3" fmla="*/ 943928 w 943928"/>
              <a:gd name="connsiteY3" fmla="*/ 811449 h 811449"/>
              <a:gd name="connsiteX0" fmla="*/ 0 w 943928"/>
              <a:gd name="connsiteY0" fmla="*/ 961 h 811449"/>
              <a:gd name="connsiteX1" fmla="*/ 717058 w 943928"/>
              <a:gd name="connsiteY1" fmla="*/ 0 h 811449"/>
              <a:gd name="connsiteX2" fmla="*/ 943928 w 943928"/>
              <a:gd name="connsiteY2" fmla="*/ 811449 h 811449"/>
              <a:gd name="connsiteX0" fmla="*/ 0 w 1267886"/>
              <a:gd name="connsiteY0" fmla="*/ 961 h 649470"/>
              <a:gd name="connsiteX1" fmla="*/ 717058 w 1267886"/>
              <a:gd name="connsiteY1" fmla="*/ 0 h 649470"/>
              <a:gd name="connsiteX2" fmla="*/ 1267886 w 1267886"/>
              <a:gd name="connsiteY2" fmla="*/ 649470 h 649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67886" h="649470">
                <a:moveTo>
                  <a:pt x="0" y="961"/>
                </a:moveTo>
                <a:lnTo>
                  <a:pt x="717058" y="0"/>
                </a:lnTo>
                <a:lnTo>
                  <a:pt x="1267886" y="649470"/>
                </a:ln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  <a:headEnd type="oval" w="lg" len="lg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987"/>
            <a:endParaRPr lang="en-IN" sz="2400">
              <a:solidFill>
                <a:prstClr val="white"/>
              </a:solidFill>
              <a:latin typeface="Segoe UI"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E7653BDB-5553-353E-8A7E-81E44EA4958C}"/>
              </a:ext>
            </a:extLst>
          </p:cNvPr>
          <p:cNvGrpSpPr/>
          <p:nvPr/>
        </p:nvGrpSpPr>
        <p:grpSpPr>
          <a:xfrm flipH="1">
            <a:off x="9392897" y="3530305"/>
            <a:ext cx="2227620" cy="1175116"/>
            <a:chOff x="3530249" y="2133452"/>
            <a:chExt cx="1494252" cy="1175116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42F13C8-DA52-CD02-4229-6FD0E4A9C3D1}"/>
                </a:ext>
              </a:extLst>
            </p:cNvPr>
            <p:cNvSpPr txBox="1"/>
            <p:nvPr/>
          </p:nvSpPr>
          <p:spPr>
            <a:xfrm flipH="1">
              <a:off x="3530249" y="2597487"/>
              <a:ext cx="1494252" cy="71108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noAutofit/>
            </a:bodyPr>
            <a:lstStyle/>
            <a:p>
              <a:pPr marL="285750" indent="-285750" defTabSz="1218987">
                <a:buFont typeface="Arial" panose="020B0604020202020204" pitchFamily="34" charset="0"/>
                <a:buChar char="•"/>
              </a:pPr>
              <a:r>
                <a:rPr lang="en-US">
                  <a:solidFill>
                    <a:prstClr val="black">
                      <a:lumMod val="85000"/>
                      <a:lumOff val="15000"/>
                    </a:prstClr>
                  </a:solidFill>
                  <a:latin typeface="Segoe UI"/>
                </a:rPr>
                <a:t>Fostering Business Investment</a:t>
              </a:r>
            </a:p>
            <a:p>
              <a:pPr marL="285750" indent="-285750" defTabSz="1218987">
                <a:buFont typeface="Arial" panose="020B0604020202020204" pitchFamily="34" charset="0"/>
                <a:buChar char="•"/>
              </a:pPr>
              <a:r>
                <a:rPr lang="en-US">
                  <a:solidFill>
                    <a:prstClr val="black">
                      <a:lumMod val="85000"/>
                      <a:lumOff val="15000"/>
                    </a:prstClr>
                  </a:solidFill>
                  <a:latin typeface="Segoe UI"/>
                </a:rPr>
                <a:t>Increasing Tax Base</a:t>
              </a:r>
            </a:p>
            <a:p>
              <a:pPr marL="285750" indent="-285750" defTabSz="1218987">
                <a:buFont typeface="Arial" panose="020B0604020202020204" pitchFamily="34" charset="0"/>
                <a:buChar char="•"/>
              </a:pPr>
              <a:r>
                <a:rPr lang="en-US">
                  <a:solidFill>
                    <a:prstClr val="black">
                      <a:lumMod val="85000"/>
                      <a:lumOff val="15000"/>
                    </a:prstClr>
                  </a:solidFill>
                  <a:latin typeface="Segoe UI"/>
                </a:rPr>
                <a:t>Attracting Industry</a:t>
              </a:r>
              <a:endParaRPr lang="en-IN">
                <a:solidFill>
                  <a:prstClr val="black">
                    <a:lumMod val="85000"/>
                    <a:lumOff val="15000"/>
                  </a:prstClr>
                </a:solidFill>
                <a:latin typeface="Segoe UI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92EB4DBC-7A22-2EE3-3F7C-EF46BD246D93}"/>
                </a:ext>
              </a:extLst>
            </p:cNvPr>
            <p:cNvSpPr txBox="1"/>
            <p:nvPr/>
          </p:nvSpPr>
          <p:spPr>
            <a:xfrm flipH="1">
              <a:off x="3530249" y="2133452"/>
              <a:ext cx="1472262" cy="26125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defTabSz="1218987"/>
              <a:r>
                <a:rPr lang="en-US" sz="2400" b="1">
                  <a:solidFill>
                    <a:prstClr val="black">
                      <a:lumMod val="85000"/>
                      <a:lumOff val="15000"/>
                    </a:prstClr>
                  </a:solidFill>
                  <a:latin typeface="Segoe UI"/>
                </a:rPr>
                <a:t>BUILDING ECONOMIES &amp; COMMUNITY</a:t>
              </a:r>
            </a:p>
            <a:p>
              <a:pPr defTabSz="1218987"/>
              <a:endParaRPr lang="en-US" sz="2400" b="1">
                <a:solidFill>
                  <a:prstClr val="black">
                    <a:lumMod val="85000"/>
                    <a:lumOff val="15000"/>
                  </a:prstClr>
                </a:solidFill>
                <a:latin typeface="Segoe UI"/>
              </a:endParaRPr>
            </a:p>
            <a:p>
              <a:pPr defTabSz="1218987"/>
              <a:endParaRPr lang="en-IN" b="1">
                <a:solidFill>
                  <a:prstClr val="black">
                    <a:lumMod val="85000"/>
                    <a:lumOff val="15000"/>
                  </a:prstClr>
                </a:solidFill>
                <a:latin typeface="Segoe UI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F51571A-BB14-7A1C-C28E-2EE21735B816}"/>
              </a:ext>
            </a:extLst>
          </p:cNvPr>
          <p:cNvGrpSpPr/>
          <p:nvPr/>
        </p:nvGrpSpPr>
        <p:grpSpPr>
          <a:xfrm>
            <a:off x="3629808" y="3009433"/>
            <a:ext cx="862760" cy="884133"/>
            <a:chOff x="3618594" y="2723707"/>
            <a:chExt cx="862760" cy="884133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33CC1301-64FA-3C2E-6C9E-E3096445AD46}"/>
                </a:ext>
              </a:extLst>
            </p:cNvPr>
            <p:cNvSpPr/>
            <p:nvPr/>
          </p:nvSpPr>
          <p:spPr>
            <a:xfrm>
              <a:off x="3618594" y="2745080"/>
              <a:ext cx="862760" cy="862760"/>
            </a:xfrm>
            <a:prstGeom prst="ellipse">
              <a:avLst/>
            </a:prstGeom>
            <a:solidFill>
              <a:schemeClr val="tx1">
                <a:alpha val="41000"/>
              </a:schemeClr>
            </a:solidFill>
            <a:ln w="38100">
              <a:noFill/>
            </a:ln>
            <a:effectLst>
              <a:softEdge rad="2032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87"/>
              <a:endParaRPr lang="en-IN" sz="2400">
                <a:solidFill>
                  <a:prstClr val="white"/>
                </a:solidFill>
                <a:latin typeface="Segoe UI"/>
              </a:endParaRP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7C2861D3-CCCF-7FCA-2945-C3055026AC0C}"/>
                </a:ext>
              </a:extLst>
            </p:cNvPr>
            <p:cNvSpPr/>
            <p:nvPr/>
          </p:nvSpPr>
          <p:spPr>
            <a:xfrm>
              <a:off x="3818893" y="2723707"/>
              <a:ext cx="628416" cy="628416"/>
            </a:xfrm>
            <a:prstGeom prst="ellipse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2">
                    <a:lumMod val="75000"/>
                  </a:schemeClr>
                </a:gs>
              </a:gsLst>
              <a:lin ang="13500000" scaled="1"/>
            </a:gra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87"/>
              <a:endParaRPr lang="en-IN" sz="2400">
                <a:solidFill>
                  <a:prstClr val="white"/>
                </a:solidFill>
                <a:latin typeface="Segoe UI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6BA1589-A366-24F0-19A8-38D065611245}"/>
              </a:ext>
            </a:extLst>
          </p:cNvPr>
          <p:cNvGrpSpPr/>
          <p:nvPr/>
        </p:nvGrpSpPr>
        <p:grpSpPr>
          <a:xfrm>
            <a:off x="6364666" y="4894833"/>
            <a:ext cx="878406" cy="897654"/>
            <a:chOff x="6209728" y="5181036"/>
            <a:chExt cx="878406" cy="897654"/>
          </a:xfrm>
        </p:grpSpPr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309EA85B-1A4A-02AD-C3BC-F733D7E91572}"/>
                </a:ext>
              </a:extLst>
            </p:cNvPr>
            <p:cNvSpPr/>
            <p:nvPr/>
          </p:nvSpPr>
          <p:spPr>
            <a:xfrm>
              <a:off x="6209728" y="5200284"/>
              <a:ext cx="878406" cy="878406"/>
            </a:xfrm>
            <a:prstGeom prst="ellipse">
              <a:avLst/>
            </a:prstGeom>
            <a:solidFill>
              <a:schemeClr val="tx1">
                <a:alpha val="41000"/>
              </a:schemeClr>
            </a:solidFill>
            <a:ln w="38100">
              <a:noFill/>
            </a:ln>
            <a:effectLst>
              <a:softEdge rad="2032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87"/>
              <a:endParaRPr lang="en-IN" sz="2400">
                <a:solidFill>
                  <a:prstClr val="white"/>
                </a:solidFill>
                <a:latin typeface="Segoe UI"/>
              </a:endParaRP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423A4B89-B128-7C88-1204-2940CE2E67FF}"/>
                </a:ext>
              </a:extLst>
            </p:cNvPr>
            <p:cNvSpPr/>
            <p:nvPr/>
          </p:nvSpPr>
          <p:spPr>
            <a:xfrm>
              <a:off x="6412152" y="5181036"/>
              <a:ext cx="639812" cy="639812"/>
            </a:xfrm>
            <a:prstGeom prst="ellipse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5">
                    <a:lumMod val="75000"/>
                  </a:schemeClr>
                </a:gs>
              </a:gsLst>
              <a:lin ang="13500000" scaled="1"/>
            </a:gra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87"/>
              <a:endParaRPr lang="en-IN" sz="2400">
                <a:solidFill>
                  <a:prstClr val="white"/>
                </a:solidFill>
                <a:latin typeface="Segoe UI"/>
              </a:endParaRPr>
            </a:p>
          </p:txBody>
        </p:sp>
        <p:pic>
          <p:nvPicPr>
            <p:cNvPr id="10" name="Graphic 9" descr="Hierarchy with solid fill">
              <a:extLst>
                <a:ext uri="{FF2B5EF4-FFF2-40B4-BE49-F238E27FC236}">
                  <a16:creationId xmlns:a16="http://schemas.microsoft.com/office/drawing/2014/main" id="{91A27134-CA28-C97B-DA19-F765433D5B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520117" y="5289001"/>
              <a:ext cx="423883" cy="423883"/>
            </a:xfrm>
            <a:prstGeom prst="rect">
              <a:avLst/>
            </a:prstGeom>
          </p:spPr>
        </p:pic>
      </p:grpSp>
      <p:pic>
        <p:nvPicPr>
          <p:cNvPr id="9" name="Graphic 8" descr="Remote work outline">
            <a:extLst>
              <a:ext uri="{FF2B5EF4-FFF2-40B4-BE49-F238E27FC236}">
                <a16:creationId xmlns:a16="http://schemas.microsoft.com/office/drawing/2014/main" id="{622EAB27-5D41-D1BA-2C19-79C9D37571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54683" y="3094488"/>
            <a:ext cx="458305" cy="458305"/>
          </a:xfrm>
          <a:prstGeom prst="rect">
            <a:avLst/>
          </a:prstGeom>
        </p:spPr>
      </p:pic>
      <p:pic>
        <p:nvPicPr>
          <p:cNvPr id="11" name="Picture 2" descr="logo">
            <a:extLst>
              <a:ext uri="{FF2B5EF4-FFF2-40B4-BE49-F238E27FC236}">
                <a16:creationId xmlns:a16="http://schemas.microsoft.com/office/drawing/2014/main" id="{ADD2F28D-8ABB-D106-8CFC-3BA924BDA2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013" y="6247567"/>
            <a:ext cx="858303" cy="30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12760E1-ED3F-E1DA-C59E-0E32B8A37B84}"/>
              </a:ext>
            </a:extLst>
          </p:cNvPr>
          <p:cNvSpPr txBox="1"/>
          <p:nvPr/>
        </p:nvSpPr>
        <p:spPr>
          <a:xfrm>
            <a:off x="1054619" y="183887"/>
            <a:ext cx="110249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WORKFORCE DEVELOPMENT &amp; ECONOMIC DEVELOPMENT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FEED29-2385-06D1-E963-C0578CB4D986}"/>
              </a:ext>
            </a:extLst>
          </p:cNvPr>
          <p:cNvSpPr txBox="1"/>
          <p:nvPr/>
        </p:nvSpPr>
        <p:spPr>
          <a:xfrm>
            <a:off x="2321910" y="6220530"/>
            <a:ext cx="750201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/>
              <a:t>INTERDEPENDENCE &amp; INTERCONNECTION </a:t>
            </a: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82014AFD-BD4F-06C1-3D88-AB7E0C87C998}"/>
              </a:ext>
            </a:extLst>
          </p:cNvPr>
          <p:cNvSpPr/>
          <p:nvPr/>
        </p:nvSpPr>
        <p:spPr>
          <a:xfrm rot="10800000">
            <a:off x="5709009" y="4072657"/>
            <a:ext cx="484632" cy="1985103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008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60" grpId="0" animBg="1"/>
      <p:bldP spid="3" grpId="0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91AE00-3229-EB1B-BCA6-FAA785929E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6">
            <a:extLst>
              <a:ext uri="{FF2B5EF4-FFF2-40B4-BE49-F238E27FC236}">
                <a16:creationId xmlns:a16="http://schemas.microsoft.com/office/drawing/2014/main" id="{B735550C-C913-0C03-236C-5C18D7B9CABE}"/>
              </a:ext>
            </a:extLst>
          </p:cNvPr>
          <p:cNvSpPr txBox="1"/>
          <p:nvPr/>
        </p:nvSpPr>
        <p:spPr>
          <a:xfrm>
            <a:off x="0" y="-46023"/>
            <a:ext cx="12192000" cy="405447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1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‘The Yavapai County Workforce and Economic Development Ecosystem’</a:t>
            </a:r>
            <a:endParaRPr kumimoji="0" lang="en-US" b="1" i="0" u="none" strike="noStrike" kern="1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C1C33EEE-E56F-12C9-CBAB-7E990C5A63A0}"/>
              </a:ext>
            </a:extLst>
          </p:cNvPr>
          <p:cNvSpPr txBox="1"/>
          <p:nvPr/>
        </p:nvSpPr>
        <p:spPr>
          <a:xfrm>
            <a:off x="3466102" y="614985"/>
            <a:ext cx="5000487" cy="52397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75000"/>
              </a:schemeClr>
            </a:solidFill>
            <a:prstDash val="solid"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307EC01A-19F3-CB06-A0F2-C4E7B39C5E1A}"/>
              </a:ext>
            </a:extLst>
          </p:cNvPr>
          <p:cNvSpPr txBox="1"/>
          <p:nvPr/>
        </p:nvSpPr>
        <p:spPr>
          <a:xfrm>
            <a:off x="3909929" y="450850"/>
            <a:ext cx="4010025" cy="433705"/>
          </a:xfrm>
          <a:prstGeom prst="rect">
            <a:avLst/>
          </a:prstGeom>
          <a:solidFill>
            <a:schemeClr val="lt1"/>
          </a:solidFill>
          <a:ln w="19050">
            <a:solidFill>
              <a:schemeClr val="accent6">
                <a:lumMod val="75000"/>
              </a:schemeClr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00" cap="none" spc="0" normalizeH="0" baseline="0" noProof="0">
                <a:ln>
                  <a:noFill/>
                </a:ln>
                <a:solidFill>
                  <a:srgbClr val="3A7C22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Yavapai College - County Partnership</a:t>
            </a:r>
            <a:endParaRPr kumimoji="0" lang="en-US" sz="1200" b="0" i="0" u="none" strike="noStrike" kern="1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31736FC-19E5-D6BE-575D-BD2CF99CD0CC}"/>
              </a:ext>
            </a:extLst>
          </p:cNvPr>
          <p:cNvGrpSpPr/>
          <p:nvPr/>
        </p:nvGrpSpPr>
        <p:grpSpPr>
          <a:xfrm>
            <a:off x="8035997" y="400604"/>
            <a:ext cx="1068390" cy="534195"/>
            <a:chOff x="255719" y="3"/>
            <a:chExt cx="1068390" cy="534195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8305128-D8AF-102A-3807-D3EEC8C80995}"/>
                </a:ext>
              </a:extLst>
            </p:cNvPr>
            <p:cNvSpPr/>
            <p:nvPr/>
          </p:nvSpPr>
          <p:spPr>
            <a:xfrm>
              <a:off x="255719" y="3"/>
              <a:ext cx="1068390" cy="53419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DBDF4DF-0E58-4F4C-5607-7662E96B584F}"/>
                </a:ext>
              </a:extLst>
            </p:cNvPr>
            <p:cNvSpPr txBox="1"/>
            <p:nvPr/>
          </p:nvSpPr>
          <p:spPr>
            <a:xfrm>
              <a:off x="255719" y="3"/>
              <a:ext cx="1068390" cy="53419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" tIns="5715" rIns="5715" bIns="5715" numCol="1" spcCol="1270" anchor="ctr" anchorCtr="0">
              <a:noAutofit/>
            </a:bodyPr>
            <a:lstStyle/>
            <a:p>
              <a:pPr marL="0" marR="0" lvl="0" indent="0" algn="ctr" defTabSz="4000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>
                  <a:ln>
                    <a:noFill/>
                  </a:ln>
                  <a:solidFill>
                    <a:srgbClr val="4EA72E">
                      <a:lumMod val="75000"/>
                    </a:srgbClr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Yavapai County Board Of Supervisors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EA747134-CB5A-C80C-47E6-9BFE3D3DE8D9}"/>
              </a:ext>
            </a:extLst>
          </p:cNvPr>
          <p:cNvGrpSpPr/>
          <p:nvPr/>
        </p:nvGrpSpPr>
        <p:grpSpPr>
          <a:xfrm>
            <a:off x="8035997" y="1022999"/>
            <a:ext cx="1068390" cy="534195"/>
            <a:chOff x="255719" y="758560"/>
            <a:chExt cx="1068390" cy="53419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70DCC56-F62A-1469-2F49-0E8703C95896}"/>
                </a:ext>
              </a:extLst>
            </p:cNvPr>
            <p:cNvSpPr/>
            <p:nvPr/>
          </p:nvSpPr>
          <p:spPr>
            <a:xfrm>
              <a:off x="255719" y="758560"/>
              <a:ext cx="1068390" cy="53419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4553B73-DAC6-61C1-7035-83E22119FED0}"/>
                </a:ext>
              </a:extLst>
            </p:cNvPr>
            <p:cNvSpPr txBox="1"/>
            <p:nvPr/>
          </p:nvSpPr>
          <p:spPr>
            <a:xfrm>
              <a:off x="255719" y="758560"/>
              <a:ext cx="1068390" cy="53419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" tIns="5715" rIns="5715" bIns="5715" numCol="1" spcCol="1270" anchor="ctr" anchorCtr="0">
              <a:noAutofit/>
            </a:bodyPr>
            <a:lstStyle/>
            <a:p>
              <a:pPr marL="0" marR="0" lvl="0" indent="0" algn="ctr" defTabSz="4000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>
                  <a:ln>
                    <a:noFill/>
                  </a:ln>
                  <a:solidFill>
                    <a:srgbClr val="4EA72E">
                      <a:lumMod val="75000"/>
                    </a:srgbClr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Yavapai County Workforce Development Board</a:t>
              </a:r>
            </a:p>
          </p:txBody>
        </p:sp>
      </p:grpSp>
      <p:sp>
        <p:nvSpPr>
          <p:cNvPr id="13" name="Text Box 11">
            <a:extLst>
              <a:ext uri="{FF2B5EF4-FFF2-40B4-BE49-F238E27FC236}">
                <a16:creationId xmlns:a16="http://schemas.microsoft.com/office/drawing/2014/main" id="{BB29B1B2-5F57-A89D-04D0-2E4CF04484C0}"/>
              </a:ext>
            </a:extLst>
          </p:cNvPr>
          <p:cNvSpPr txBox="1"/>
          <p:nvPr/>
        </p:nvSpPr>
        <p:spPr>
          <a:xfrm>
            <a:off x="9229901" y="461326"/>
            <a:ext cx="853787" cy="412750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6">
                <a:lumMod val="75000"/>
              </a:schemeClr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00" cap="none" spc="0" normalizeH="0" baseline="0" noProof="0">
                <a:ln>
                  <a:noFill/>
                </a:ln>
                <a:solidFill>
                  <a:srgbClr val="3A7C22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County Manager</a:t>
            </a:r>
            <a:endParaRPr kumimoji="0" lang="en-US" sz="800" b="0" i="0" u="none" strike="noStrike" kern="1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4" name="Text Box 11">
            <a:extLst>
              <a:ext uri="{FF2B5EF4-FFF2-40B4-BE49-F238E27FC236}">
                <a16:creationId xmlns:a16="http://schemas.microsoft.com/office/drawing/2014/main" id="{1DCF622B-AD16-688E-D2AA-4D304B1CC1A8}"/>
              </a:ext>
            </a:extLst>
          </p:cNvPr>
          <p:cNvSpPr txBox="1"/>
          <p:nvPr/>
        </p:nvSpPr>
        <p:spPr>
          <a:xfrm>
            <a:off x="9244829" y="1149152"/>
            <a:ext cx="838859" cy="412750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6">
                <a:lumMod val="75000"/>
              </a:schemeClr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00" cap="none" spc="0" normalizeH="0" baseline="0" noProof="0">
                <a:ln>
                  <a:noFill/>
                </a:ln>
                <a:solidFill>
                  <a:srgbClr val="3A7C22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Director</a:t>
            </a:r>
            <a:endParaRPr kumimoji="0" lang="en-US" sz="800" b="0" i="0" u="none" strike="noStrike" kern="1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Text Box 11">
            <a:extLst>
              <a:ext uri="{FF2B5EF4-FFF2-40B4-BE49-F238E27FC236}">
                <a16:creationId xmlns:a16="http://schemas.microsoft.com/office/drawing/2014/main" id="{E4A7D131-4FD2-48A9-B575-934AC5D74EF4}"/>
              </a:ext>
            </a:extLst>
          </p:cNvPr>
          <p:cNvSpPr txBox="1"/>
          <p:nvPr/>
        </p:nvSpPr>
        <p:spPr>
          <a:xfrm>
            <a:off x="8607951" y="1968375"/>
            <a:ext cx="1210510" cy="47831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6350">
            <a:solidFill>
              <a:schemeClr val="accent2">
                <a:lumMod val="50000"/>
              </a:schemeClr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00" cap="none" spc="0" normalizeH="0" baseline="0" noProof="0">
                <a:ln>
                  <a:noFill/>
                </a:ln>
                <a:solidFill>
                  <a:srgbClr val="80340D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Town of Camp Verde</a:t>
            </a:r>
            <a:endParaRPr kumimoji="0" lang="en-US" sz="800" b="0" i="0" u="none" strike="noStrike" kern="1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00" cap="none" spc="0" normalizeH="0" baseline="0" noProof="0">
                <a:ln>
                  <a:noFill/>
                </a:ln>
                <a:solidFill>
                  <a:srgbClr val="80340D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Economic Development</a:t>
            </a:r>
            <a:endParaRPr kumimoji="0" lang="en-US" sz="800" b="0" i="0" u="none" strike="noStrike" kern="1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Text Box 11">
            <a:extLst>
              <a:ext uri="{FF2B5EF4-FFF2-40B4-BE49-F238E27FC236}">
                <a16:creationId xmlns:a16="http://schemas.microsoft.com/office/drawing/2014/main" id="{FE21DCFF-EE56-6062-36CC-10E747802DB7}"/>
              </a:ext>
            </a:extLst>
          </p:cNvPr>
          <p:cNvSpPr txBox="1"/>
          <p:nvPr/>
        </p:nvSpPr>
        <p:spPr>
          <a:xfrm>
            <a:off x="8624646" y="2552481"/>
            <a:ext cx="1210510" cy="47831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6350">
            <a:solidFill>
              <a:schemeClr val="accent2">
                <a:lumMod val="50000"/>
              </a:schemeClr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00" cap="none" spc="0" normalizeH="0" baseline="0" noProof="0">
                <a:ln>
                  <a:noFill/>
                </a:ln>
                <a:solidFill>
                  <a:srgbClr val="80340D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Town of Clarkdale</a:t>
            </a:r>
            <a:endParaRPr kumimoji="0" lang="en-US" sz="800" b="0" i="0" u="none" strike="noStrike" kern="1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00" cap="none" spc="0" normalizeH="0" baseline="0" noProof="0">
                <a:ln>
                  <a:noFill/>
                </a:ln>
                <a:solidFill>
                  <a:srgbClr val="80340D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Economic Development</a:t>
            </a:r>
            <a:endParaRPr kumimoji="0" lang="en-US" sz="800" b="0" i="0" u="none" strike="noStrike" kern="1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kumimoji="0" lang="en-US" sz="1200" b="0" i="0" u="none" strike="noStrike" kern="1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Text Box 11">
            <a:extLst>
              <a:ext uri="{FF2B5EF4-FFF2-40B4-BE49-F238E27FC236}">
                <a16:creationId xmlns:a16="http://schemas.microsoft.com/office/drawing/2014/main" id="{327804BF-8EF6-35F7-3112-FEE10FA82985}"/>
              </a:ext>
            </a:extLst>
          </p:cNvPr>
          <p:cNvSpPr txBox="1"/>
          <p:nvPr/>
        </p:nvSpPr>
        <p:spPr>
          <a:xfrm>
            <a:off x="8624646" y="3137598"/>
            <a:ext cx="1210510" cy="47831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6350">
            <a:solidFill>
              <a:schemeClr val="accent2">
                <a:lumMod val="50000"/>
              </a:schemeClr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00" cap="none" spc="0" normalizeH="0" baseline="0" noProof="0">
                <a:ln>
                  <a:noFill/>
                </a:ln>
                <a:solidFill>
                  <a:srgbClr val="80340D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City of Cottonwood</a:t>
            </a:r>
            <a:endParaRPr kumimoji="0" lang="en-US" sz="800" b="0" i="0" u="none" strike="noStrike" kern="1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00" cap="none" spc="0" normalizeH="0" baseline="0" noProof="0">
                <a:ln>
                  <a:noFill/>
                </a:ln>
                <a:solidFill>
                  <a:srgbClr val="80340D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Economic Development</a:t>
            </a:r>
            <a:endParaRPr kumimoji="0" lang="en-US" sz="800" b="0" i="0" u="none" strike="noStrike" kern="1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36" name="Text Box 11">
            <a:extLst>
              <a:ext uri="{FF2B5EF4-FFF2-40B4-BE49-F238E27FC236}">
                <a16:creationId xmlns:a16="http://schemas.microsoft.com/office/drawing/2014/main" id="{FEA8F7FF-D4A5-BB21-120B-C8040B1E8B8A}"/>
              </a:ext>
            </a:extLst>
          </p:cNvPr>
          <p:cNvSpPr txBox="1"/>
          <p:nvPr/>
        </p:nvSpPr>
        <p:spPr>
          <a:xfrm>
            <a:off x="8624646" y="3722716"/>
            <a:ext cx="1210510" cy="53332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6350">
            <a:solidFill>
              <a:schemeClr val="accent2">
                <a:lumMod val="50000"/>
              </a:schemeClr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00" cap="none" spc="0" normalizeH="0" baseline="0" noProof="0">
                <a:ln>
                  <a:noFill/>
                </a:ln>
                <a:solidFill>
                  <a:srgbClr val="80340D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Town of Jerome</a:t>
            </a:r>
            <a:endParaRPr kumimoji="0" lang="en-US" sz="800" b="0" i="0" u="none" strike="noStrike" kern="1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00" cap="none" spc="0" normalizeH="0" baseline="0" noProof="0">
                <a:ln>
                  <a:noFill/>
                </a:ln>
                <a:solidFill>
                  <a:srgbClr val="80340D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Economic Development</a:t>
            </a:r>
            <a:endParaRPr kumimoji="0" lang="en-US" sz="800" b="0" i="0" u="none" strike="noStrike" kern="1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7" name="Text Box 11">
            <a:extLst>
              <a:ext uri="{FF2B5EF4-FFF2-40B4-BE49-F238E27FC236}">
                <a16:creationId xmlns:a16="http://schemas.microsoft.com/office/drawing/2014/main" id="{EAB60A26-5A49-355A-40A4-490C99093B71}"/>
              </a:ext>
            </a:extLst>
          </p:cNvPr>
          <p:cNvSpPr txBox="1"/>
          <p:nvPr/>
        </p:nvSpPr>
        <p:spPr>
          <a:xfrm>
            <a:off x="8624646" y="4362845"/>
            <a:ext cx="1210510" cy="53332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6350">
            <a:solidFill>
              <a:schemeClr val="accent2">
                <a:lumMod val="50000"/>
              </a:schemeClr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00" cap="none" spc="0" normalizeH="0" baseline="0" noProof="0">
                <a:ln>
                  <a:noFill/>
                </a:ln>
                <a:solidFill>
                  <a:srgbClr val="80340D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City of Sedona</a:t>
            </a:r>
            <a:endParaRPr kumimoji="0" lang="en-US" sz="800" b="0" i="0" u="none" strike="noStrike" kern="1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00" cap="none" spc="0" normalizeH="0" baseline="0" noProof="0">
                <a:ln>
                  <a:noFill/>
                </a:ln>
                <a:solidFill>
                  <a:srgbClr val="80340D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Economic Development</a:t>
            </a:r>
            <a:endParaRPr kumimoji="0" lang="en-US" sz="800" b="0" i="0" u="none" strike="noStrike" kern="1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8" name="Text Box 11">
            <a:extLst>
              <a:ext uri="{FF2B5EF4-FFF2-40B4-BE49-F238E27FC236}">
                <a16:creationId xmlns:a16="http://schemas.microsoft.com/office/drawing/2014/main" id="{7D39F602-8C11-21EA-D287-72DE646C1102}"/>
              </a:ext>
            </a:extLst>
          </p:cNvPr>
          <p:cNvSpPr txBox="1"/>
          <p:nvPr/>
        </p:nvSpPr>
        <p:spPr>
          <a:xfrm>
            <a:off x="2148729" y="914830"/>
            <a:ext cx="1169683" cy="52192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6350">
            <a:solidFill>
              <a:schemeClr val="accent2">
                <a:lumMod val="75000"/>
              </a:schemeClr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00" cap="none" spc="0" normalizeH="0" baseline="0" noProof="0">
                <a:ln>
                  <a:noFill/>
                </a:ln>
                <a:solidFill>
                  <a:srgbClr val="80340D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Town of Chino Valley</a:t>
            </a:r>
            <a:endParaRPr kumimoji="0" lang="en-US" sz="800" b="0" i="0" u="none" strike="noStrike" kern="1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00" cap="none" spc="0" normalizeH="0" baseline="0" noProof="0">
                <a:ln>
                  <a:noFill/>
                </a:ln>
                <a:solidFill>
                  <a:srgbClr val="80340D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Economic Development</a:t>
            </a:r>
            <a:endParaRPr kumimoji="0" lang="en-US" sz="800" b="0" i="0" u="none" strike="noStrike" kern="1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9" name="Text Box 11">
            <a:extLst>
              <a:ext uri="{FF2B5EF4-FFF2-40B4-BE49-F238E27FC236}">
                <a16:creationId xmlns:a16="http://schemas.microsoft.com/office/drawing/2014/main" id="{06B9BB21-A101-A47E-47D9-6B9CCDC58280}"/>
              </a:ext>
            </a:extLst>
          </p:cNvPr>
          <p:cNvSpPr txBox="1"/>
          <p:nvPr/>
        </p:nvSpPr>
        <p:spPr>
          <a:xfrm>
            <a:off x="2148728" y="1575014"/>
            <a:ext cx="1169683" cy="63838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6350">
            <a:solidFill>
              <a:schemeClr val="accent2">
                <a:lumMod val="75000"/>
              </a:schemeClr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00" cap="none" spc="0" normalizeH="0" baseline="0" noProof="0">
                <a:ln>
                  <a:noFill/>
                </a:ln>
                <a:solidFill>
                  <a:srgbClr val="80340D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Town of Dewey-Humboldt</a:t>
            </a:r>
            <a:endParaRPr kumimoji="0" lang="en-US" sz="800" b="0" i="0" u="none" strike="noStrike" kern="1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00" cap="none" spc="0" normalizeH="0" baseline="0" noProof="0">
                <a:ln>
                  <a:noFill/>
                </a:ln>
                <a:solidFill>
                  <a:srgbClr val="80340D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Economic Development</a:t>
            </a:r>
            <a:endParaRPr kumimoji="0" lang="en-US" sz="800" b="0" i="0" u="none" strike="noStrike" kern="1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0" name="Text Box 11">
            <a:extLst>
              <a:ext uri="{FF2B5EF4-FFF2-40B4-BE49-F238E27FC236}">
                <a16:creationId xmlns:a16="http://schemas.microsoft.com/office/drawing/2014/main" id="{07D121CA-FED9-25D0-610B-6BA89DB7F6FC}"/>
              </a:ext>
            </a:extLst>
          </p:cNvPr>
          <p:cNvSpPr txBox="1"/>
          <p:nvPr/>
        </p:nvSpPr>
        <p:spPr>
          <a:xfrm>
            <a:off x="2148727" y="2347640"/>
            <a:ext cx="1169683" cy="50645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6350">
            <a:solidFill>
              <a:schemeClr val="accent2">
                <a:lumMod val="75000"/>
              </a:schemeClr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00" cap="none" spc="0" normalizeH="0" baseline="0" noProof="0">
                <a:ln>
                  <a:noFill/>
                </a:ln>
                <a:solidFill>
                  <a:srgbClr val="80340D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City of Prescott</a:t>
            </a:r>
            <a:endParaRPr kumimoji="0" lang="en-US" sz="800" b="0" i="0" u="none" strike="noStrike" kern="1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00" cap="none" spc="0" normalizeH="0" baseline="0" noProof="0">
                <a:ln>
                  <a:noFill/>
                </a:ln>
                <a:solidFill>
                  <a:srgbClr val="80340D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Economic Development</a:t>
            </a:r>
            <a:endParaRPr kumimoji="0" lang="en-US" sz="800" b="0" i="0" u="none" strike="noStrike" kern="1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2" name="Text Box 11">
            <a:extLst>
              <a:ext uri="{FF2B5EF4-FFF2-40B4-BE49-F238E27FC236}">
                <a16:creationId xmlns:a16="http://schemas.microsoft.com/office/drawing/2014/main" id="{57E6027F-E143-E9CD-0890-DA9E6F2B4AC0}"/>
              </a:ext>
            </a:extLst>
          </p:cNvPr>
          <p:cNvSpPr txBox="1"/>
          <p:nvPr/>
        </p:nvSpPr>
        <p:spPr>
          <a:xfrm>
            <a:off x="2148727" y="2974658"/>
            <a:ext cx="1169683" cy="55116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6350">
            <a:solidFill>
              <a:schemeClr val="accent2">
                <a:lumMod val="75000"/>
              </a:schemeClr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00" cap="none" spc="0" normalizeH="0" baseline="0" noProof="0">
                <a:ln>
                  <a:noFill/>
                </a:ln>
                <a:solidFill>
                  <a:srgbClr val="80340D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City of Prescott Valley</a:t>
            </a:r>
            <a:endParaRPr kumimoji="0" lang="en-US" sz="800" b="0" i="0" u="none" strike="noStrike" kern="1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00" cap="none" spc="0" normalizeH="0" baseline="0" noProof="0">
                <a:ln>
                  <a:noFill/>
                </a:ln>
                <a:solidFill>
                  <a:srgbClr val="80340D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Economic Development</a:t>
            </a:r>
            <a:endParaRPr kumimoji="0" lang="en-US" sz="800" b="0" i="0" u="none" strike="noStrike" kern="1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5" name="Text Box 12">
            <a:extLst>
              <a:ext uri="{FF2B5EF4-FFF2-40B4-BE49-F238E27FC236}">
                <a16:creationId xmlns:a16="http://schemas.microsoft.com/office/drawing/2014/main" id="{8A59EE52-EF91-44C3-ADA6-FA45C45C0735}"/>
              </a:ext>
            </a:extLst>
          </p:cNvPr>
          <p:cNvSpPr txBox="1"/>
          <p:nvPr/>
        </p:nvSpPr>
        <p:spPr>
          <a:xfrm>
            <a:off x="923201" y="1971557"/>
            <a:ext cx="1084391" cy="153502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6350">
            <a:solidFill>
              <a:schemeClr val="accent2">
                <a:lumMod val="75000"/>
              </a:schemeClr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100" cap="none" spc="0" normalizeH="0" baseline="0" noProof="0">
              <a:ln>
                <a:noFill/>
              </a:ln>
              <a:solidFill>
                <a:srgbClr val="80340D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100" cap="none" spc="0" normalizeH="0" baseline="0" noProof="0">
              <a:ln>
                <a:noFill/>
              </a:ln>
              <a:solidFill>
                <a:srgbClr val="80340D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00" cap="none" spc="0" normalizeH="0" baseline="0" noProof="0">
                <a:ln>
                  <a:noFill/>
                </a:ln>
                <a:solidFill>
                  <a:srgbClr val="80340D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 collaborative regional partnership dedicated to advancing the implementation of the Western Yavapai County Economic Development Strategy</a:t>
            </a:r>
            <a:endParaRPr kumimoji="0" lang="en-US" sz="700" b="0" i="0" u="none" strike="noStrike" kern="1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6" name="Text Box 12">
            <a:extLst>
              <a:ext uri="{FF2B5EF4-FFF2-40B4-BE49-F238E27FC236}">
                <a16:creationId xmlns:a16="http://schemas.microsoft.com/office/drawing/2014/main" id="{DD588CF0-B88F-F9D7-2049-462A4876E77C}"/>
              </a:ext>
            </a:extLst>
          </p:cNvPr>
          <p:cNvSpPr txBox="1"/>
          <p:nvPr/>
        </p:nvSpPr>
        <p:spPr>
          <a:xfrm>
            <a:off x="9976291" y="1968375"/>
            <a:ext cx="1113184" cy="153820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6350">
            <a:solidFill>
              <a:schemeClr val="accent2">
                <a:lumMod val="50000"/>
              </a:schemeClr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100" cap="none" spc="0" normalizeH="0" baseline="0" noProof="0">
              <a:ln>
                <a:noFill/>
              </a:ln>
              <a:solidFill>
                <a:srgbClr val="80340D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100" cap="none" spc="0" normalizeH="0" baseline="0" noProof="0">
              <a:ln>
                <a:noFill/>
              </a:ln>
              <a:solidFill>
                <a:srgbClr val="80340D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100" cap="none" spc="0" normalizeH="0" baseline="0" noProof="0">
              <a:ln>
                <a:noFill/>
              </a:ln>
              <a:solidFill>
                <a:srgbClr val="80340D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00" cap="none" spc="0" normalizeH="0" baseline="0" noProof="0">
                <a:ln>
                  <a:noFill/>
                </a:ln>
                <a:solidFill>
                  <a:srgbClr val="80340D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central hub for business and economic development in the Verde Valley.</a:t>
            </a:r>
            <a:endParaRPr kumimoji="0" lang="en-US" sz="700" b="0" i="0" u="none" strike="noStrike" kern="1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B12140A-4811-6A7F-86E9-FC65846DF3CD}"/>
              </a:ext>
            </a:extLst>
          </p:cNvPr>
          <p:cNvSpPr txBox="1"/>
          <p:nvPr/>
        </p:nvSpPr>
        <p:spPr>
          <a:xfrm>
            <a:off x="903489" y="3733751"/>
            <a:ext cx="1084390" cy="3385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E97132">
                    <a:lumMod val="5000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Chambers of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E97132">
                    <a:lumMod val="5000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Commerce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2ED3361-0C83-B011-238A-70152CB1C6F9}"/>
              </a:ext>
            </a:extLst>
          </p:cNvPr>
          <p:cNvSpPr txBox="1"/>
          <p:nvPr/>
        </p:nvSpPr>
        <p:spPr>
          <a:xfrm>
            <a:off x="9976291" y="3803698"/>
            <a:ext cx="1084390" cy="3385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E97132">
                    <a:lumMod val="5000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Chambers of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E97132">
                    <a:lumMod val="5000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Commerce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CD5D1003-B27A-36FE-F605-EDAAD6691CC0}"/>
              </a:ext>
            </a:extLst>
          </p:cNvPr>
          <p:cNvGrpSpPr/>
          <p:nvPr/>
        </p:nvGrpSpPr>
        <p:grpSpPr>
          <a:xfrm>
            <a:off x="8110030" y="5591754"/>
            <a:ext cx="936252" cy="615702"/>
            <a:chOff x="545712" y="8701"/>
            <a:chExt cx="1672276" cy="939500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92EE24B0-8465-6881-A853-725AC5FDCE9A}"/>
                </a:ext>
              </a:extLst>
            </p:cNvPr>
            <p:cNvSpPr/>
            <p:nvPr/>
          </p:nvSpPr>
          <p:spPr>
            <a:xfrm>
              <a:off x="545712" y="8701"/>
              <a:ext cx="1672276" cy="9395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52AF2A7D-436D-25F4-AAE2-403117D9BA08}"/>
                </a:ext>
              </a:extLst>
            </p:cNvPr>
            <p:cNvSpPr txBox="1"/>
            <p:nvPr/>
          </p:nvSpPr>
          <p:spPr>
            <a:xfrm>
              <a:off x="545712" y="8701"/>
              <a:ext cx="1672276" cy="9395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marL="0" marR="0" lvl="0" indent="0" algn="ctr" defTabSz="4445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>
                  <a:ln>
                    <a:noFill/>
                  </a:ln>
                  <a:solidFill>
                    <a:srgbClr val="4EA72E">
                      <a:lumMod val="75000"/>
                    </a:srgbClr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Arizona Department of</a:t>
              </a:r>
            </a:p>
            <a:p>
              <a:pPr marL="0" marR="0" lvl="0" indent="0" algn="ctr" defTabSz="4445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>
                  <a:ln>
                    <a:noFill/>
                  </a:ln>
                  <a:solidFill>
                    <a:srgbClr val="4EA72E">
                      <a:lumMod val="75000"/>
                    </a:srgbClr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 Economic Security</a:t>
              </a:r>
            </a:p>
            <a:p>
              <a:pPr marL="0" marR="0" lvl="0" indent="0" algn="ctr" defTabSz="4445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00" b="0" i="0" u="none" strike="noStrike" kern="1200" cap="none" spc="0" normalizeH="0" baseline="0" noProof="0">
                <a:ln>
                  <a:noFill/>
                </a:ln>
                <a:solidFill>
                  <a:srgbClr val="4EA72E">
                    <a:lumMod val="5000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8D1435AD-7E77-B884-FCB5-4407B544F4DB}"/>
              </a:ext>
            </a:extLst>
          </p:cNvPr>
          <p:cNvGrpSpPr/>
          <p:nvPr/>
        </p:nvGrpSpPr>
        <p:grpSpPr>
          <a:xfrm>
            <a:off x="9218509" y="5570712"/>
            <a:ext cx="1314548" cy="657274"/>
            <a:chOff x="95157" y="1215975"/>
            <a:chExt cx="1314548" cy="657274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467B3A29-85C1-ED38-E3D5-637DD396247C}"/>
                </a:ext>
              </a:extLst>
            </p:cNvPr>
            <p:cNvSpPr/>
            <p:nvPr/>
          </p:nvSpPr>
          <p:spPr>
            <a:xfrm>
              <a:off x="95157" y="1215975"/>
              <a:ext cx="1314548" cy="65727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719D0E24-8373-9880-9B47-2FF0CDE2BF27}"/>
                </a:ext>
              </a:extLst>
            </p:cNvPr>
            <p:cNvSpPr txBox="1"/>
            <p:nvPr/>
          </p:nvSpPr>
          <p:spPr>
            <a:xfrm>
              <a:off x="95157" y="1215975"/>
              <a:ext cx="1314548" cy="65727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080" tIns="5080" rIns="5080" bIns="5080" numCol="1" spcCol="1270" anchor="ctr" anchorCtr="0">
              <a:noAutofit/>
            </a:bodyPr>
            <a:lstStyle/>
            <a:p>
              <a:pPr marL="0" marR="0" lvl="0" indent="0" algn="ctr" defTabSz="3556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4EA72E">
                      <a:lumMod val="75000"/>
                    </a:srgbClr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s</a:t>
              </a:r>
            </a:p>
          </p:txBody>
        </p:sp>
      </p:grpSp>
      <p:sp>
        <p:nvSpPr>
          <p:cNvPr id="61" name="Text Box 11">
            <a:extLst>
              <a:ext uri="{FF2B5EF4-FFF2-40B4-BE49-F238E27FC236}">
                <a16:creationId xmlns:a16="http://schemas.microsoft.com/office/drawing/2014/main" id="{A4685CBF-A87C-FE64-9DF8-ACD8AA272B6F}"/>
              </a:ext>
            </a:extLst>
          </p:cNvPr>
          <p:cNvSpPr txBox="1"/>
          <p:nvPr/>
        </p:nvSpPr>
        <p:spPr>
          <a:xfrm>
            <a:off x="10216423" y="722864"/>
            <a:ext cx="1047750" cy="488710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6">
                <a:lumMod val="75000"/>
              </a:schemeClr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00" cap="none" spc="0" normalizeH="0" baseline="0" noProof="0">
                <a:ln>
                  <a:noFill/>
                </a:ln>
                <a:solidFill>
                  <a:srgbClr val="3A7C22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Yavapai County Community Health Services </a:t>
            </a:r>
            <a:endParaRPr kumimoji="0" lang="en-US" sz="700" b="0" i="0" u="none" strike="noStrike" kern="1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2" name="Text Box 11">
            <a:extLst>
              <a:ext uri="{FF2B5EF4-FFF2-40B4-BE49-F238E27FC236}">
                <a16:creationId xmlns:a16="http://schemas.microsoft.com/office/drawing/2014/main" id="{E4DD320F-817C-1E3E-F355-E9E052FEE2EC}"/>
              </a:ext>
            </a:extLst>
          </p:cNvPr>
          <p:cNvSpPr txBox="1"/>
          <p:nvPr/>
        </p:nvSpPr>
        <p:spPr>
          <a:xfrm>
            <a:off x="11382405" y="760844"/>
            <a:ext cx="699611" cy="412750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6">
                <a:lumMod val="75000"/>
              </a:schemeClr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00" cap="none" spc="0" normalizeH="0" baseline="0" noProof="0">
                <a:ln>
                  <a:noFill/>
                </a:ln>
                <a:solidFill>
                  <a:srgbClr val="3A7C22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Department Head</a:t>
            </a:r>
            <a:endParaRPr kumimoji="0" lang="en-US" sz="700" b="0" i="0" u="none" strike="noStrike" kern="1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67A63B8D-0235-9785-4980-406E983E38D9}"/>
              </a:ext>
            </a:extLst>
          </p:cNvPr>
          <p:cNvSpPr txBox="1"/>
          <p:nvPr/>
        </p:nvSpPr>
        <p:spPr>
          <a:xfrm>
            <a:off x="3457491" y="6342546"/>
            <a:ext cx="5000488" cy="38472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      </a:t>
            </a: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Foundational Infrastructure for Workforce Participation &amp; Economic Mobility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          essential, enabling elements that directly impact an individual's ability to access, maintain, and thrive in employment </a:t>
            </a:r>
            <a:endParaRPr kumimoji="0" lang="en-US" sz="700" b="1" i="1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4" name="Rectangle: Top Corners Rounded 63">
            <a:extLst>
              <a:ext uri="{FF2B5EF4-FFF2-40B4-BE49-F238E27FC236}">
                <a16:creationId xmlns:a16="http://schemas.microsoft.com/office/drawing/2014/main" id="{BC40028E-232B-A232-FC48-C8C4CF54F097}"/>
              </a:ext>
            </a:extLst>
          </p:cNvPr>
          <p:cNvSpPr/>
          <p:nvPr/>
        </p:nvSpPr>
        <p:spPr>
          <a:xfrm>
            <a:off x="4419469" y="6067157"/>
            <a:ext cx="967410" cy="265977"/>
          </a:xfrm>
          <a:prstGeom prst="round2Same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F9ED5">
                    <a:lumMod val="5000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Housing</a:t>
            </a:r>
          </a:p>
        </p:txBody>
      </p:sp>
      <p:sp>
        <p:nvSpPr>
          <p:cNvPr id="65" name="Rectangle: Top Corners Rounded 64">
            <a:extLst>
              <a:ext uri="{FF2B5EF4-FFF2-40B4-BE49-F238E27FC236}">
                <a16:creationId xmlns:a16="http://schemas.microsoft.com/office/drawing/2014/main" id="{D917FC14-D71B-93A7-9E50-2961AFDFC8DC}"/>
              </a:ext>
            </a:extLst>
          </p:cNvPr>
          <p:cNvSpPr/>
          <p:nvPr/>
        </p:nvSpPr>
        <p:spPr>
          <a:xfrm>
            <a:off x="5482867" y="6054828"/>
            <a:ext cx="967410" cy="265977"/>
          </a:xfrm>
          <a:prstGeom prst="round2Same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50" b="0" i="0" u="none" strike="noStrike" kern="1200" cap="none" spc="0" normalizeH="0" baseline="0" noProof="0">
                <a:ln>
                  <a:noFill/>
                </a:ln>
                <a:solidFill>
                  <a:srgbClr val="0F9ED5">
                    <a:lumMod val="5000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Transportation</a:t>
            </a:r>
          </a:p>
        </p:txBody>
      </p:sp>
      <p:sp>
        <p:nvSpPr>
          <p:cNvPr id="68" name="Rectangle: Top Corners Rounded 67">
            <a:extLst>
              <a:ext uri="{FF2B5EF4-FFF2-40B4-BE49-F238E27FC236}">
                <a16:creationId xmlns:a16="http://schemas.microsoft.com/office/drawing/2014/main" id="{4049F3FB-10A2-3672-0E46-18974B8E2174}"/>
              </a:ext>
            </a:extLst>
          </p:cNvPr>
          <p:cNvSpPr/>
          <p:nvPr/>
        </p:nvSpPr>
        <p:spPr>
          <a:xfrm>
            <a:off x="6546265" y="6061130"/>
            <a:ext cx="936487" cy="265977"/>
          </a:xfrm>
          <a:prstGeom prst="round2Same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F9ED5">
                    <a:lumMod val="5000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Child Care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D49EAF83-8040-5D04-0501-F72EF131B386}"/>
              </a:ext>
            </a:extLst>
          </p:cNvPr>
          <p:cNvSpPr txBox="1"/>
          <p:nvPr/>
        </p:nvSpPr>
        <p:spPr>
          <a:xfrm>
            <a:off x="11230610" y="2791638"/>
            <a:ext cx="668773" cy="2462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90000"/>
                <a:lumOff val="10000"/>
              </a:schemeClr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F9ED5">
                    <a:lumMod val="5000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Industry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18B30235-A20D-B22D-8E5D-6DA390424839}"/>
              </a:ext>
            </a:extLst>
          </p:cNvPr>
          <p:cNvSpPr txBox="1"/>
          <p:nvPr/>
        </p:nvSpPr>
        <p:spPr>
          <a:xfrm>
            <a:off x="163383" y="2614366"/>
            <a:ext cx="668773" cy="2462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90000"/>
                <a:lumOff val="10000"/>
              </a:schemeClr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F9ED5">
                    <a:lumMod val="5000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Industry</a:t>
            </a:r>
          </a:p>
        </p:txBody>
      </p:sp>
      <p:cxnSp>
        <p:nvCxnSpPr>
          <p:cNvPr id="72" name="Connector: Elbow 71">
            <a:extLst>
              <a:ext uri="{FF2B5EF4-FFF2-40B4-BE49-F238E27FC236}">
                <a16:creationId xmlns:a16="http://schemas.microsoft.com/office/drawing/2014/main" id="{1CC41F68-BA05-5190-13FD-C948E5F4687E}"/>
              </a:ext>
            </a:extLst>
          </p:cNvPr>
          <p:cNvCxnSpPr>
            <a:stCxn id="69" idx="1"/>
          </p:cNvCxnSpPr>
          <p:nvPr/>
        </p:nvCxnSpPr>
        <p:spPr>
          <a:xfrm rot="10800000">
            <a:off x="11089476" y="2908011"/>
            <a:ext cx="141135" cy="6739"/>
          </a:xfrm>
          <a:prstGeom prst="bentConnector3">
            <a:avLst>
              <a:gd name="adj1" fmla="val 6181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Connector: Elbow 77">
            <a:extLst>
              <a:ext uri="{FF2B5EF4-FFF2-40B4-BE49-F238E27FC236}">
                <a16:creationId xmlns:a16="http://schemas.microsoft.com/office/drawing/2014/main" id="{7300FFFC-BA8F-D5AF-AA00-80974ED18EC0}"/>
              </a:ext>
            </a:extLst>
          </p:cNvPr>
          <p:cNvCxnSpPr>
            <a:stCxn id="70" idx="3"/>
            <a:endCxn id="45" idx="1"/>
          </p:cNvCxnSpPr>
          <p:nvPr/>
        </p:nvCxnSpPr>
        <p:spPr>
          <a:xfrm>
            <a:off x="832156" y="2737477"/>
            <a:ext cx="91045" cy="1592"/>
          </a:xfrm>
          <a:prstGeom prst="bentConnector3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1A84758F-AAFD-97F8-5049-EE9EBB45CEEA}"/>
              </a:ext>
            </a:extLst>
          </p:cNvPr>
          <p:cNvCxnSpPr>
            <a:cxnSpLocks/>
            <a:stCxn id="9" idx="3"/>
            <a:endCxn id="13" idx="1"/>
          </p:cNvCxnSpPr>
          <p:nvPr/>
        </p:nvCxnSpPr>
        <p:spPr>
          <a:xfrm flipV="1">
            <a:off x="9104387" y="667701"/>
            <a:ext cx="125514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615277C3-E766-B688-6DA2-90137DBF4F90}"/>
              </a:ext>
            </a:extLst>
          </p:cNvPr>
          <p:cNvCxnSpPr>
            <a:cxnSpLocks/>
            <a:stCxn id="12" idx="3"/>
            <a:endCxn id="14" idx="1"/>
          </p:cNvCxnSpPr>
          <p:nvPr/>
        </p:nvCxnSpPr>
        <p:spPr>
          <a:xfrm>
            <a:off x="9104387" y="1290097"/>
            <a:ext cx="140442" cy="6543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DAEB6B85-B4B1-EE2B-A270-FFC18AD4275B}"/>
              </a:ext>
            </a:extLst>
          </p:cNvPr>
          <p:cNvCxnSpPr>
            <a:stCxn id="62" idx="1"/>
            <a:endCxn id="61" idx="3"/>
          </p:cNvCxnSpPr>
          <p:nvPr/>
        </p:nvCxnSpPr>
        <p:spPr>
          <a:xfrm flipH="1">
            <a:off x="11264173" y="967219"/>
            <a:ext cx="11823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E79DE482-C18C-07FD-69ED-E53209F1E89C}"/>
              </a:ext>
            </a:extLst>
          </p:cNvPr>
          <p:cNvCxnSpPr>
            <a:stCxn id="51" idx="3"/>
          </p:cNvCxnSpPr>
          <p:nvPr/>
        </p:nvCxnSpPr>
        <p:spPr>
          <a:xfrm>
            <a:off x="9046282" y="5899605"/>
            <a:ext cx="15086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62E4065A-9E73-9F45-9594-F1F00CDB763D}"/>
              </a:ext>
            </a:extLst>
          </p:cNvPr>
          <p:cNvSpPr txBox="1"/>
          <p:nvPr/>
        </p:nvSpPr>
        <p:spPr>
          <a:xfrm>
            <a:off x="282682" y="5861208"/>
            <a:ext cx="1401346" cy="2308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Workforce Development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284A67-B7DC-F41A-A005-914774FCC9F0}"/>
              </a:ext>
            </a:extLst>
          </p:cNvPr>
          <p:cNvSpPr txBox="1"/>
          <p:nvPr/>
        </p:nvSpPr>
        <p:spPr>
          <a:xfrm>
            <a:off x="282682" y="6092040"/>
            <a:ext cx="1383712" cy="2308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Economic Development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E3EB1AF-F295-C4D3-8B73-80586F819CEF}"/>
              </a:ext>
            </a:extLst>
          </p:cNvPr>
          <p:cNvSpPr txBox="1"/>
          <p:nvPr/>
        </p:nvSpPr>
        <p:spPr>
          <a:xfrm>
            <a:off x="282682" y="6320805"/>
            <a:ext cx="1556836" cy="2308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Foundational Infrastructure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38FF279-5262-B332-C2E1-36868BF781EA}"/>
              </a:ext>
            </a:extLst>
          </p:cNvPr>
          <p:cNvSpPr txBox="1"/>
          <p:nvPr/>
        </p:nvSpPr>
        <p:spPr>
          <a:xfrm>
            <a:off x="4437866" y="1006544"/>
            <a:ext cx="3074255" cy="37888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6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715" tIns="5715" rIns="5715" bIns="5715" numCol="1" spcCol="1270" anchor="ctr" anchorCtr="0">
            <a:noAutofit/>
          </a:bodyPr>
          <a:lstStyle/>
          <a:p>
            <a:pPr marL="0" marR="0" lvl="0" indent="0" algn="ctr" defTabSz="4000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4EA72E">
                  <a:lumMod val="75000"/>
                </a:srgb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ctr" defTabSz="4000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4EA72E">
                    <a:lumMod val="7500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Yavapai College</a:t>
            </a:r>
          </a:p>
          <a:p>
            <a:pPr marL="0" marR="0" lvl="0" indent="0" algn="ctr" defTabSz="4000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4EA72E">
                    <a:lumMod val="7500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Vice President of Workforce Development &amp; Health Sciences</a:t>
            </a:r>
          </a:p>
          <a:p>
            <a:pPr marL="0" marR="0" lvl="0" indent="0" algn="ctr" defTabSz="4000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4EA72E">
                    <a:lumMod val="7500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 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DB00C82-3DE5-7C24-E03B-71200C744CC9}"/>
              </a:ext>
            </a:extLst>
          </p:cNvPr>
          <p:cNvCxnSpPr>
            <a:cxnSpLocks/>
            <a:stCxn id="15" idx="2"/>
          </p:cNvCxnSpPr>
          <p:nvPr/>
        </p:nvCxnSpPr>
        <p:spPr>
          <a:xfrm>
            <a:off x="5974994" y="1385429"/>
            <a:ext cx="0" cy="18868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3508361B-FFCE-75F6-44A7-4755A73CA9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6137" y="2307280"/>
            <a:ext cx="998466" cy="21430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AFF5201-409F-833B-E87A-A99BA8D287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10717" y="5625249"/>
            <a:ext cx="1130132" cy="60273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3EEACA2-68E0-B305-4B44-24A6FAAA02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3411" y="2038069"/>
            <a:ext cx="816107" cy="3907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</p:pic>
      <p:pic>
        <p:nvPicPr>
          <p:cNvPr id="20" name="Picture 19" descr="A black background with text&#10;&#10;AI-generated content may be incorrect.">
            <a:extLst>
              <a:ext uri="{FF2B5EF4-FFF2-40B4-BE49-F238E27FC236}">
                <a16:creationId xmlns:a16="http://schemas.microsoft.com/office/drawing/2014/main" id="{5703D9B2-ACA6-5E05-D808-4F17063760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822" y="4058968"/>
            <a:ext cx="1974119" cy="1974119"/>
          </a:xfrm>
          <a:prstGeom prst="rect">
            <a:avLst/>
          </a:prstGeom>
        </p:spPr>
      </p:pic>
      <p:pic>
        <p:nvPicPr>
          <p:cNvPr id="25" name="Picture 24" descr="A logo on a black background&#10;&#10;AI-generated content may be incorrect.">
            <a:extLst>
              <a:ext uri="{FF2B5EF4-FFF2-40B4-BE49-F238E27FC236}">
                <a16:creationId xmlns:a16="http://schemas.microsoft.com/office/drawing/2014/main" id="{D9EB1250-B712-F472-F115-5C3AB0B96DF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17294" y="2101551"/>
            <a:ext cx="2767469" cy="2767469"/>
          </a:xfrm>
          <a:prstGeom prst="rect">
            <a:avLst/>
          </a:prstGeom>
        </p:spPr>
      </p:pic>
      <p:pic>
        <p:nvPicPr>
          <p:cNvPr id="27" name="Picture 26" descr="A black and green logo&#10;&#10;AI-generated content may be incorrect.">
            <a:extLst>
              <a:ext uri="{FF2B5EF4-FFF2-40B4-BE49-F238E27FC236}">
                <a16:creationId xmlns:a16="http://schemas.microsoft.com/office/drawing/2014/main" id="{BB8E3EBE-4B91-0B93-59BA-ED128A54783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733" y="2920862"/>
            <a:ext cx="1185697" cy="1124538"/>
          </a:xfrm>
          <a:prstGeom prst="rect">
            <a:avLst/>
          </a:prstGeom>
        </p:spPr>
      </p:pic>
      <p:pic>
        <p:nvPicPr>
          <p:cNvPr id="29" name="Picture 28" descr="A blue and red text on a black background&#10;&#10;AI-generated content may be incorrect.">
            <a:extLst>
              <a:ext uri="{FF2B5EF4-FFF2-40B4-BE49-F238E27FC236}">
                <a16:creationId xmlns:a16="http://schemas.microsoft.com/office/drawing/2014/main" id="{EEB6D754-3938-83D0-726F-500FA4EAEE2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955" y="4334101"/>
            <a:ext cx="1898124" cy="1184645"/>
          </a:xfrm>
          <a:prstGeom prst="rect">
            <a:avLst/>
          </a:prstGeom>
        </p:spPr>
      </p:pic>
      <p:pic>
        <p:nvPicPr>
          <p:cNvPr id="59" name="Picture 58" descr="A black and yellow sign with purple letters&#10;&#10;AI-generated content may be incorrect.">
            <a:extLst>
              <a:ext uri="{FF2B5EF4-FFF2-40B4-BE49-F238E27FC236}">
                <a16:creationId xmlns:a16="http://schemas.microsoft.com/office/drawing/2014/main" id="{B77ECFD8-F1C2-1916-343A-99F25903FB4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300" y="1523415"/>
            <a:ext cx="4095386" cy="1029307"/>
          </a:xfrm>
          <a:prstGeom prst="rect">
            <a:avLst/>
          </a:prstGeom>
        </p:spPr>
      </p:pic>
      <p:cxnSp>
        <p:nvCxnSpPr>
          <p:cNvPr id="16" name="Connector: Elbow 15">
            <a:extLst>
              <a:ext uri="{FF2B5EF4-FFF2-40B4-BE49-F238E27FC236}">
                <a16:creationId xmlns:a16="http://schemas.microsoft.com/office/drawing/2014/main" id="{894AF8AE-4CE3-C351-D97C-415051203C11}"/>
              </a:ext>
            </a:extLst>
          </p:cNvPr>
          <p:cNvCxnSpPr>
            <a:cxnSpLocks/>
          </p:cNvCxnSpPr>
          <p:nvPr/>
        </p:nvCxnSpPr>
        <p:spPr>
          <a:xfrm rot="16200000" flipH="1">
            <a:off x="-67717" y="3426074"/>
            <a:ext cx="1540444" cy="409470"/>
          </a:xfrm>
          <a:prstGeom prst="bentConnector2">
            <a:avLst/>
          </a:prstGeom>
          <a:ln w="25400"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FBE902D-F577-E2B7-8A50-19C0C46F3690}"/>
              </a:ext>
            </a:extLst>
          </p:cNvPr>
          <p:cNvCxnSpPr>
            <a:cxnSpLocks/>
          </p:cNvCxnSpPr>
          <p:nvPr/>
        </p:nvCxnSpPr>
        <p:spPr>
          <a:xfrm>
            <a:off x="497769" y="3889897"/>
            <a:ext cx="38975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8D00FEFE-B02F-3702-F01F-170C28237C70}"/>
              </a:ext>
            </a:extLst>
          </p:cNvPr>
          <p:cNvSpPr txBox="1"/>
          <p:nvPr/>
        </p:nvSpPr>
        <p:spPr>
          <a:xfrm>
            <a:off x="907240" y="4231754"/>
            <a:ext cx="1077606" cy="3385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chemeClr val="accent2">
                    <a:lumMod val="50000"/>
                  </a:schemeClr>
                </a:solidFill>
              </a:rPr>
              <a:t>Yavapai-Prescott</a:t>
            </a:r>
          </a:p>
          <a:p>
            <a:pPr algn="ctr"/>
            <a:r>
              <a:rPr lang="en-US" sz="800" b="1">
                <a:solidFill>
                  <a:schemeClr val="accent2">
                    <a:lumMod val="50000"/>
                  </a:schemeClr>
                </a:solidFill>
              </a:rPr>
              <a:t>Indian Tribe</a:t>
            </a:r>
          </a:p>
        </p:txBody>
      </p:sp>
      <p:cxnSp>
        <p:nvCxnSpPr>
          <p:cNvPr id="28" name="Connector: Elbow 27">
            <a:extLst>
              <a:ext uri="{FF2B5EF4-FFF2-40B4-BE49-F238E27FC236}">
                <a16:creationId xmlns:a16="http://schemas.microsoft.com/office/drawing/2014/main" id="{DE0F1437-7D1B-BC57-A954-C06E02341FCF}"/>
              </a:ext>
            </a:extLst>
          </p:cNvPr>
          <p:cNvCxnSpPr>
            <a:cxnSpLocks/>
          </p:cNvCxnSpPr>
          <p:nvPr/>
        </p:nvCxnSpPr>
        <p:spPr>
          <a:xfrm rot="5400000">
            <a:off x="10612348" y="3479130"/>
            <a:ext cx="1409126" cy="512458"/>
          </a:xfrm>
          <a:prstGeom prst="bentConnector2">
            <a:avLst/>
          </a:prstGeom>
          <a:ln w="25400"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871EC64-8675-5335-6078-660DDC579AC5}"/>
              </a:ext>
            </a:extLst>
          </p:cNvPr>
          <p:cNvCxnSpPr>
            <a:cxnSpLocks/>
          </p:cNvCxnSpPr>
          <p:nvPr/>
        </p:nvCxnSpPr>
        <p:spPr>
          <a:xfrm>
            <a:off x="11060681" y="3972975"/>
            <a:ext cx="50431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782E1480-45C1-FF2A-CB99-44AE56D480A7}"/>
              </a:ext>
            </a:extLst>
          </p:cNvPr>
          <p:cNvSpPr txBox="1"/>
          <p:nvPr/>
        </p:nvSpPr>
        <p:spPr>
          <a:xfrm>
            <a:off x="9983076" y="4270645"/>
            <a:ext cx="1077606" cy="3385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" b="1">
                <a:solidFill>
                  <a:schemeClr val="accent2">
                    <a:lumMod val="50000"/>
                  </a:schemeClr>
                </a:solidFill>
              </a:rPr>
              <a:t>Yavapai-Apache</a:t>
            </a:r>
          </a:p>
          <a:p>
            <a:pPr algn="ctr"/>
            <a:r>
              <a:rPr lang="en-US" sz="800" b="1">
                <a:solidFill>
                  <a:schemeClr val="accent2">
                    <a:lumMod val="50000"/>
                  </a:schemeClr>
                </a:solidFill>
              </a:rPr>
              <a:t>Nation</a:t>
            </a:r>
          </a:p>
        </p:txBody>
      </p:sp>
      <p:sp>
        <p:nvSpPr>
          <p:cNvPr id="21" name="Text Box 11">
            <a:extLst>
              <a:ext uri="{FF2B5EF4-FFF2-40B4-BE49-F238E27FC236}">
                <a16:creationId xmlns:a16="http://schemas.microsoft.com/office/drawing/2014/main" id="{32615A97-70D9-FC97-4723-EA2C8DEA1007}"/>
              </a:ext>
            </a:extLst>
          </p:cNvPr>
          <p:cNvSpPr txBox="1"/>
          <p:nvPr/>
        </p:nvSpPr>
        <p:spPr>
          <a:xfrm>
            <a:off x="2140632" y="3649941"/>
            <a:ext cx="1169683" cy="55116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schemeClr val="accent6">
                <a:lumMod val="75000"/>
              </a:schemeClr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115000"/>
              </a:lnSpc>
              <a:defRPr/>
            </a:pPr>
            <a:r>
              <a:rPr lang="en-US" sz="800" kern="100">
                <a:solidFill>
                  <a:srgbClr val="80340D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Embry Riddle </a:t>
            </a:r>
          </a:p>
          <a:p>
            <a:pPr lvl="0" algn="ctr">
              <a:lnSpc>
                <a:spcPct val="115000"/>
              </a:lnSpc>
              <a:defRPr/>
            </a:pPr>
            <a:r>
              <a:rPr lang="en-US" sz="800" kern="100">
                <a:solidFill>
                  <a:srgbClr val="80340D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Aeronautical</a:t>
            </a:r>
          </a:p>
          <a:p>
            <a:pPr lvl="0" algn="ctr">
              <a:lnSpc>
                <a:spcPct val="115000"/>
              </a:lnSpc>
              <a:defRPr/>
            </a:pPr>
            <a:r>
              <a:rPr lang="en-US" sz="800" kern="100">
                <a:solidFill>
                  <a:srgbClr val="80340D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University</a:t>
            </a:r>
            <a:endParaRPr lang="en-US" sz="800" kern="100">
              <a:solidFill>
                <a:prstClr val="black"/>
              </a:solidFill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Text Box 11">
            <a:extLst>
              <a:ext uri="{FF2B5EF4-FFF2-40B4-BE49-F238E27FC236}">
                <a16:creationId xmlns:a16="http://schemas.microsoft.com/office/drawing/2014/main" id="{CA636E95-955C-67E2-0793-EA1A3816F1BE}"/>
              </a:ext>
            </a:extLst>
          </p:cNvPr>
          <p:cNvSpPr txBox="1"/>
          <p:nvPr/>
        </p:nvSpPr>
        <p:spPr>
          <a:xfrm>
            <a:off x="2140632" y="4333123"/>
            <a:ext cx="1169683" cy="55116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schemeClr val="accent6">
                <a:lumMod val="75000"/>
              </a:schemeClr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00" kern="100">
              <a:solidFill>
                <a:srgbClr val="80340D"/>
              </a:solidFill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00" cap="none" spc="0" normalizeH="0" baseline="0" noProof="0">
                <a:ln>
                  <a:noFill/>
                </a:ln>
                <a:solidFill>
                  <a:srgbClr val="80340D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Prescott</a:t>
            </a: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00">
                <a:solidFill>
                  <a:srgbClr val="80340D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College</a:t>
            </a:r>
            <a:endParaRPr kumimoji="0" lang="en-US" sz="800" b="0" i="0" u="none" strike="noStrike" kern="100" cap="none" spc="0" normalizeH="0" baseline="0" noProof="0">
              <a:ln>
                <a:noFill/>
              </a:ln>
              <a:solidFill>
                <a:srgbClr val="80340D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Text Box 11">
            <a:extLst>
              <a:ext uri="{FF2B5EF4-FFF2-40B4-BE49-F238E27FC236}">
                <a16:creationId xmlns:a16="http://schemas.microsoft.com/office/drawing/2014/main" id="{53798717-2ABB-215E-142B-97BFD7C10F50}"/>
              </a:ext>
            </a:extLst>
          </p:cNvPr>
          <p:cNvSpPr txBox="1"/>
          <p:nvPr/>
        </p:nvSpPr>
        <p:spPr>
          <a:xfrm>
            <a:off x="2155057" y="5015655"/>
            <a:ext cx="1169683" cy="55116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schemeClr val="accent6">
                <a:lumMod val="75000"/>
              </a:schemeClr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0" i="0" u="none" strike="noStrike" kern="100" cap="none" spc="0" normalizeH="0" baseline="0" noProof="0">
              <a:ln>
                <a:noFill/>
              </a:ln>
              <a:solidFill>
                <a:srgbClr val="80340D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00" cap="none" spc="0" normalizeH="0" baseline="0" noProof="0">
                <a:ln>
                  <a:noFill/>
                </a:ln>
                <a:solidFill>
                  <a:srgbClr val="80340D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Yavapai County</a:t>
            </a: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kern="100">
                <a:solidFill>
                  <a:srgbClr val="80340D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 -12</a:t>
            </a:r>
            <a:endParaRPr kumimoji="0" lang="en-US" sz="800" b="0" i="0" u="none" strike="noStrike" kern="1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5178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2" grpId="0" animBg="1"/>
      <p:bldP spid="45" grpId="0" animBg="1"/>
      <p:bldP spid="46" grpId="0" animBg="1"/>
      <p:bldP spid="47" grpId="0" animBg="1"/>
      <p:bldP spid="48" grpId="0" animBg="1"/>
      <p:bldP spid="63" grpId="0" animBg="1"/>
      <p:bldP spid="64" grpId="0" animBg="1"/>
      <p:bldP spid="65" grpId="0" animBg="1"/>
      <p:bldP spid="68" grpId="0" animBg="1"/>
      <p:bldP spid="69" grpId="0" animBg="1"/>
      <p:bldP spid="70" grpId="0" animBg="1"/>
      <p:bldP spid="19" grpId="0" animBg="1"/>
      <p:bldP spid="31" grpId="0" animBg="1"/>
      <p:bldP spid="21" grpId="0" animBg="1"/>
      <p:bldP spid="26" grpId="0" animBg="1"/>
      <p:bldP spid="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group of people posing for a photo&#10;&#10;AI-generated content may be incorrect.">
            <a:extLst>
              <a:ext uri="{FF2B5EF4-FFF2-40B4-BE49-F238E27FC236}">
                <a16:creationId xmlns:a16="http://schemas.microsoft.com/office/drawing/2014/main" id="{0EABE12B-5FCE-3BFD-681A-B558E25C15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70" b="1330"/>
          <a:stretch>
            <a:fillRect/>
          </a:stretch>
        </p:blipFill>
        <p:spPr>
          <a:xfrm>
            <a:off x="-206042" y="-186734"/>
            <a:ext cx="12191980" cy="685799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9EFCE0E5-AA88-E01B-0666-24162FF05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bg1"/>
                </a:solidFill>
              </a:rPr>
              <a:t>Arizona Taiwan Delegation 2025</a:t>
            </a:r>
          </a:p>
        </p:txBody>
      </p:sp>
      <p:sp>
        <p:nvSpPr>
          <p:cNvPr id="2" name="Arrow: Down 1">
            <a:extLst>
              <a:ext uri="{FF2B5EF4-FFF2-40B4-BE49-F238E27FC236}">
                <a16:creationId xmlns:a16="http://schemas.microsoft.com/office/drawing/2014/main" id="{918ECBCE-DE01-C34B-D034-10527CDCC102}"/>
              </a:ext>
            </a:extLst>
          </p:cNvPr>
          <p:cNvSpPr/>
          <p:nvPr/>
        </p:nvSpPr>
        <p:spPr>
          <a:xfrm>
            <a:off x="4757225" y="353094"/>
            <a:ext cx="484631" cy="978407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CE62D0C7-4270-3065-DF94-1D0EFF70A782}"/>
              </a:ext>
            </a:extLst>
          </p:cNvPr>
          <p:cNvSpPr/>
          <p:nvPr/>
        </p:nvSpPr>
        <p:spPr>
          <a:xfrm>
            <a:off x="7317309" y="353096"/>
            <a:ext cx="484631" cy="978407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993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Box 52">
            <a:extLst>
              <a:ext uri="{FF2B5EF4-FFF2-40B4-BE49-F238E27FC236}">
                <a16:creationId xmlns:a16="http://schemas.microsoft.com/office/drawing/2014/main" id="{D0E3A247-15CD-9FAE-4C96-172E4566F4F4}"/>
              </a:ext>
            </a:extLst>
          </p:cNvPr>
          <p:cNvSpPr txBox="1"/>
          <p:nvPr/>
        </p:nvSpPr>
        <p:spPr>
          <a:xfrm>
            <a:off x="8691914" y="3610126"/>
            <a:ext cx="2933816" cy="923330"/>
          </a:xfrm>
          <a:prstGeom prst="rect">
            <a:avLst/>
          </a:prstGeom>
          <a:noFill/>
          <a:ln>
            <a:solidFill>
              <a:srgbClr val="006747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/>
              <a:t>The CHIPS and Science Act </a:t>
            </a:r>
          </a:p>
          <a:p>
            <a:pPr algn="ctr"/>
            <a:r>
              <a:rPr lang="en-US"/>
              <a:t>is providing federal</a:t>
            </a:r>
          </a:p>
          <a:p>
            <a:pPr algn="ctr"/>
            <a:r>
              <a:rPr lang="en-US"/>
              <a:t>funding  and incentives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7D54AE0-8467-3ACE-EE17-1D4DC3DAAC2B}"/>
              </a:ext>
            </a:extLst>
          </p:cNvPr>
          <p:cNvSpPr txBox="1"/>
          <p:nvPr/>
        </p:nvSpPr>
        <p:spPr>
          <a:xfrm>
            <a:off x="6848273" y="799196"/>
            <a:ext cx="2574877" cy="1200329"/>
          </a:xfrm>
          <a:prstGeom prst="rect">
            <a:avLst/>
          </a:prstGeom>
          <a:noFill/>
          <a:ln>
            <a:solidFill>
              <a:srgbClr val="00674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/>
              <a:t>Expanded </a:t>
            </a:r>
            <a:r>
              <a:rPr lang="en-US"/>
              <a:t>raising TSMC’s</a:t>
            </a:r>
          </a:p>
          <a:p>
            <a:pPr algn="ctr"/>
            <a:r>
              <a:rPr lang="en-US"/>
              <a:t>total investment to </a:t>
            </a:r>
            <a:r>
              <a:rPr lang="en-US" b="1"/>
              <a:t>~$165 billion</a:t>
            </a:r>
            <a:r>
              <a:rPr lang="en-US" sz="1400"/>
              <a:t>.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1B7C701-A237-A40D-7CCF-ED768F2A5F26}"/>
              </a:ext>
            </a:extLst>
          </p:cNvPr>
          <p:cNvSpPr txBox="1"/>
          <p:nvPr/>
        </p:nvSpPr>
        <p:spPr>
          <a:xfrm>
            <a:off x="383335" y="3030692"/>
            <a:ext cx="2770433" cy="1477328"/>
          </a:xfrm>
          <a:prstGeom prst="rect">
            <a:avLst/>
          </a:prstGeom>
          <a:noFill/>
          <a:ln>
            <a:solidFill>
              <a:srgbClr val="00674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/>
              <a:t>TSMC original investment of </a:t>
            </a:r>
            <a:r>
              <a:rPr lang="en-US" b="1"/>
              <a:t>$65 billion</a:t>
            </a:r>
            <a:r>
              <a:rPr lang="en-US"/>
              <a:t> in </a:t>
            </a:r>
          </a:p>
          <a:p>
            <a:pPr algn="ctr"/>
            <a:r>
              <a:rPr lang="en-US"/>
              <a:t>building advanced semiconductor fabs </a:t>
            </a:r>
          </a:p>
          <a:p>
            <a:pPr algn="ctr"/>
            <a:r>
              <a:rPr lang="en-US"/>
              <a:t> in Phoenix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689D8E-C0B5-0C7E-2972-B25F7ED903CE}"/>
              </a:ext>
            </a:extLst>
          </p:cNvPr>
          <p:cNvSpPr txBox="1"/>
          <p:nvPr/>
        </p:nvSpPr>
        <p:spPr>
          <a:xfrm>
            <a:off x="819491" y="32741"/>
            <a:ext cx="1040613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4000" b="1"/>
              <a:t>What exactly is going on with TSMC &amp; Chips?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EF2D1D-FEE8-BFF5-6EC1-657BBA23ACAE}"/>
              </a:ext>
            </a:extLst>
          </p:cNvPr>
          <p:cNvSpPr txBox="1"/>
          <p:nvPr/>
        </p:nvSpPr>
        <p:spPr>
          <a:xfrm>
            <a:off x="77874" y="6209598"/>
            <a:ext cx="3664786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/>
              <a:t>1 </a:t>
            </a:r>
            <a:r>
              <a:rPr lang="en-US" sz="900">
                <a:hlinkClick r:id="rId3"/>
              </a:rPr>
              <a:t>Santa Clarita Valley Signal+3TSMC+3Arizona Commerce Authority+3</a:t>
            </a:r>
            <a:endParaRPr lang="en-US" sz="900"/>
          </a:p>
          <a:p>
            <a:r>
              <a:rPr lang="en-US" sz="900"/>
              <a:t>2 </a:t>
            </a:r>
            <a:r>
              <a:rPr lang="en-US" sz="900">
                <a:hlinkClick r:id="rId4"/>
              </a:rPr>
              <a:t>Arizona Commerce Authority+2TSMC+2</a:t>
            </a:r>
            <a:endParaRPr lang="en-US" sz="900"/>
          </a:p>
          <a:p>
            <a:r>
              <a:rPr lang="en-US" sz="900"/>
              <a:t>3 </a:t>
            </a:r>
            <a:r>
              <a:rPr lang="en-US" sz="900">
                <a:hlinkClick r:id="rId5"/>
              </a:rPr>
              <a:t>Arizona Commerce Authority+1</a:t>
            </a:r>
            <a:endParaRPr lang="en-US" sz="900"/>
          </a:p>
          <a:p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705B168-C2EB-10E9-0640-0CCDDB8BC353}"/>
              </a:ext>
            </a:extLst>
          </p:cNvPr>
          <p:cNvGrpSpPr/>
          <p:nvPr/>
        </p:nvGrpSpPr>
        <p:grpSpPr>
          <a:xfrm>
            <a:off x="2714555" y="960188"/>
            <a:ext cx="6179980" cy="5249410"/>
            <a:chOff x="3579547" y="1348116"/>
            <a:chExt cx="4430080" cy="4228305"/>
          </a:xfrm>
        </p:grpSpPr>
        <p:sp>
          <p:nvSpPr>
            <p:cNvPr id="9" name="Freeform 17">
              <a:extLst>
                <a:ext uri="{FF2B5EF4-FFF2-40B4-BE49-F238E27FC236}">
                  <a16:creationId xmlns:a16="http://schemas.microsoft.com/office/drawing/2014/main" id="{B7E68418-6097-C607-4C1A-184618EF58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9808" y="1854795"/>
              <a:ext cx="787670" cy="1339187"/>
            </a:xfrm>
            <a:custGeom>
              <a:avLst/>
              <a:gdLst>
                <a:gd name="T0" fmla="*/ 233 w 1053"/>
                <a:gd name="T1" fmla="*/ 0 h 1792"/>
                <a:gd name="T2" fmla="*/ 759 w 1053"/>
                <a:gd name="T3" fmla="*/ 297 h 1792"/>
                <a:gd name="T4" fmla="*/ 710 w 1053"/>
                <a:gd name="T5" fmla="*/ 375 h 1792"/>
                <a:gd name="T6" fmla="*/ 669 w 1053"/>
                <a:gd name="T7" fmla="*/ 457 h 1792"/>
                <a:gd name="T8" fmla="*/ 638 w 1053"/>
                <a:gd name="T9" fmla="*/ 540 h 1792"/>
                <a:gd name="T10" fmla="*/ 615 w 1053"/>
                <a:gd name="T11" fmla="*/ 626 h 1792"/>
                <a:gd name="T12" fmla="*/ 601 w 1053"/>
                <a:gd name="T13" fmla="*/ 716 h 1792"/>
                <a:gd name="T14" fmla="*/ 597 w 1053"/>
                <a:gd name="T15" fmla="*/ 808 h 1792"/>
                <a:gd name="T16" fmla="*/ 603 w 1053"/>
                <a:gd name="T17" fmla="*/ 909 h 1792"/>
                <a:gd name="T18" fmla="*/ 618 w 1053"/>
                <a:gd name="T19" fmla="*/ 1007 h 1792"/>
                <a:gd name="T20" fmla="*/ 646 w 1053"/>
                <a:gd name="T21" fmla="*/ 1101 h 1792"/>
                <a:gd name="T22" fmla="*/ 685 w 1053"/>
                <a:gd name="T23" fmla="*/ 1191 h 1792"/>
                <a:gd name="T24" fmla="*/ 730 w 1053"/>
                <a:gd name="T25" fmla="*/ 1275 h 1792"/>
                <a:gd name="T26" fmla="*/ 787 w 1053"/>
                <a:gd name="T27" fmla="*/ 1353 h 1792"/>
                <a:gd name="T28" fmla="*/ 849 w 1053"/>
                <a:gd name="T29" fmla="*/ 1426 h 1792"/>
                <a:gd name="T30" fmla="*/ 1053 w 1053"/>
                <a:gd name="T31" fmla="*/ 1792 h 1792"/>
                <a:gd name="T32" fmla="*/ 256 w 1053"/>
                <a:gd name="T33" fmla="*/ 1598 h 1792"/>
                <a:gd name="T34" fmla="*/ 57 w 1053"/>
                <a:gd name="T35" fmla="*/ 1127 h 1792"/>
                <a:gd name="T36" fmla="*/ 55 w 1053"/>
                <a:gd name="T37" fmla="*/ 1121 h 1792"/>
                <a:gd name="T38" fmla="*/ 49 w 1053"/>
                <a:gd name="T39" fmla="*/ 1105 h 1792"/>
                <a:gd name="T40" fmla="*/ 41 w 1053"/>
                <a:gd name="T41" fmla="*/ 1080 h 1792"/>
                <a:gd name="T42" fmla="*/ 31 w 1053"/>
                <a:gd name="T43" fmla="*/ 1044 h 1792"/>
                <a:gd name="T44" fmla="*/ 21 w 1053"/>
                <a:gd name="T45" fmla="*/ 999 h 1792"/>
                <a:gd name="T46" fmla="*/ 14 w 1053"/>
                <a:gd name="T47" fmla="*/ 947 h 1792"/>
                <a:gd name="T48" fmla="*/ 6 w 1053"/>
                <a:gd name="T49" fmla="*/ 886 h 1792"/>
                <a:gd name="T50" fmla="*/ 0 w 1053"/>
                <a:gd name="T51" fmla="*/ 819 h 1792"/>
                <a:gd name="T52" fmla="*/ 0 w 1053"/>
                <a:gd name="T53" fmla="*/ 747 h 1792"/>
                <a:gd name="T54" fmla="*/ 2 w 1053"/>
                <a:gd name="T55" fmla="*/ 669 h 1792"/>
                <a:gd name="T56" fmla="*/ 12 w 1053"/>
                <a:gd name="T57" fmla="*/ 585 h 1792"/>
                <a:gd name="T58" fmla="*/ 25 w 1053"/>
                <a:gd name="T59" fmla="*/ 495 h 1792"/>
                <a:gd name="T60" fmla="*/ 39 w 1053"/>
                <a:gd name="T61" fmla="*/ 436 h 1792"/>
                <a:gd name="T62" fmla="*/ 39 w 1053"/>
                <a:gd name="T63" fmla="*/ 436 h 1792"/>
                <a:gd name="T64" fmla="*/ 61 w 1053"/>
                <a:gd name="T65" fmla="*/ 360 h 1792"/>
                <a:gd name="T66" fmla="*/ 88 w 1053"/>
                <a:gd name="T67" fmla="*/ 285 h 1792"/>
                <a:gd name="T68" fmla="*/ 129 w 1053"/>
                <a:gd name="T69" fmla="*/ 187 h 1792"/>
                <a:gd name="T70" fmla="*/ 178 w 1053"/>
                <a:gd name="T71" fmla="*/ 92 h 1792"/>
                <a:gd name="T72" fmla="*/ 233 w 1053"/>
                <a:gd name="T73" fmla="*/ 0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53" h="1792">
                  <a:moveTo>
                    <a:pt x="233" y="0"/>
                  </a:moveTo>
                  <a:lnTo>
                    <a:pt x="759" y="297"/>
                  </a:lnTo>
                  <a:lnTo>
                    <a:pt x="710" y="375"/>
                  </a:lnTo>
                  <a:lnTo>
                    <a:pt x="669" y="457"/>
                  </a:lnTo>
                  <a:lnTo>
                    <a:pt x="638" y="540"/>
                  </a:lnTo>
                  <a:lnTo>
                    <a:pt x="615" y="626"/>
                  </a:lnTo>
                  <a:lnTo>
                    <a:pt x="601" y="716"/>
                  </a:lnTo>
                  <a:lnTo>
                    <a:pt x="597" y="808"/>
                  </a:lnTo>
                  <a:lnTo>
                    <a:pt x="603" y="909"/>
                  </a:lnTo>
                  <a:lnTo>
                    <a:pt x="618" y="1007"/>
                  </a:lnTo>
                  <a:lnTo>
                    <a:pt x="646" y="1101"/>
                  </a:lnTo>
                  <a:lnTo>
                    <a:pt x="685" y="1191"/>
                  </a:lnTo>
                  <a:lnTo>
                    <a:pt x="730" y="1275"/>
                  </a:lnTo>
                  <a:lnTo>
                    <a:pt x="787" y="1353"/>
                  </a:lnTo>
                  <a:lnTo>
                    <a:pt x="849" y="1426"/>
                  </a:lnTo>
                  <a:lnTo>
                    <a:pt x="1053" y="1792"/>
                  </a:lnTo>
                  <a:lnTo>
                    <a:pt x="256" y="1598"/>
                  </a:lnTo>
                  <a:lnTo>
                    <a:pt x="57" y="1127"/>
                  </a:lnTo>
                  <a:lnTo>
                    <a:pt x="55" y="1121"/>
                  </a:lnTo>
                  <a:lnTo>
                    <a:pt x="49" y="1105"/>
                  </a:lnTo>
                  <a:lnTo>
                    <a:pt x="41" y="1080"/>
                  </a:lnTo>
                  <a:lnTo>
                    <a:pt x="31" y="1044"/>
                  </a:lnTo>
                  <a:lnTo>
                    <a:pt x="21" y="999"/>
                  </a:lnTo>
                  <a:lnTo>
                    <a:pt x="14" y="947"/>
                  </a:lnTo>
                  <a:lnTo>
                    <a:pt x="6" y="886"/>
                  </a:lnTo>
                  <a:lnTo>
                    <a:pt x="0" y="819"/>
                  </a:lnTo>
                  <a:lnTo>
                    <a:pt x="0" y="747"/>
                  </a:lnTo>
                  <a:lnTo>
                    <a:pt x="2" y="669"/>
                  </a:lnTo>
                  <a:lnTo>
                    <a:pt x="12" y="585"/>
                  </a:lnTo>
                  <a:lnTo>
                    <a:pt x="25" y="495"/>
                  </a:lnTo>
                  <a:lnTo>
                    <a:pt x="39" y="436"/>
                  </a:lnTo>
                  <a:lnTo>
                    <a:pt x="39" y="436"/>
                  </a:lnTo>
                  <a:lnTo>
                    <a:pt x="61" y="360"/>
                  </a:lnTo>
                  <a:lnTo>
                    <a:pt x="88" y="285"/>
                  </a:lnTo>
                  <a:lnTo>
                    <a:pt x="129" y="187"/>
                  </a:lnTo>
                  <a:lnTo>
                    <a:pt x="178" y="92"/>
                  </a:lnTo>
                  <a:lnTo>
                    <a:pt x="233" y="0"/>
                  </a:lnTo>
                  <a:close/>
                </a:path>
              </a:pathLst>
            </a:custGeom>
            <a:gradFill>
              <a:gsLst>
                <a:gs pos="48000">
                  <a:srgbClr val="F58320"/>
                </a:gs>
                <a:gs pos="14000">
                  <a:srgbClr val="F58320">
                    <a:lumMod val="75000"/>
                  </a:srgbClr>
                </a:gs>
              </a:gsLst>
              <a:lin ang="162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0" name="Freeform 18">
              <a:extLst>
                <a:ext uri="{FF2B5EF4-FFF2-40B4-BE49-F238E27FC236}">
                  <a16:creationId xmlns:a16="http://schemas.microsoft.com/office/drawing/2014/main" id="{6F1708B1-A028-2720-FEA1-6CD33D11AD7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9547" y="3374833"/>
              <a:ext cx="2113405" cy="2201588"/>
            </a:xfrm>
            <a:custGeom>
              <a:avLst/>
              <a:gdLst>
                <a:gd name="T0" fmla="*/ 2065 w 2829"/>
                <a:gd name="T1" fmla="*/ 552 h 2947"/>
                <a:gd name="T2" fmla="*/ 1523 w 2829"/>
                <a:gd name="T3" fmla="*/ 595 h 2947"/>
                <a:gd name="T4" fmla="*/ 1376 w 2829"/>
                <a:gd name="T5" fmla="*/ 603 h 2947"/>
                <a:gd name="T6" fmla="*/ 1265 w 2829"/>
                <a:gd name="T7" fmla="*/ 617 h 2947"/>
                <a:gd name="T8" fmla="*/ 1171 w 2829"/>
                <a:gd name="T9" fmla="*/ 638 h 2947"/>
                <a:gd name="T10" fmla="*/ 1085 w 2829"/>
                <a:gd name="T11" fmla="*/ 675 h 2947"/>
                <a:gd name="T12" fmla="*/ 991 w 2829"/>
                <a:gd name="T13" fmla="*/ 732 h 2947"/>
                <a:gd name="T14" fmla="*/ 846 w 2829"/>
                <a:gd name="T15" fmla="*/ 855 h 2947"/>
                <a:gd name="T16" fmla="*/ 734 w 2829"/>
                <a:gd name="T17" fmla="*/ 1002 h 2947"/>
                <a:gd name="T18" fmla="*/ 656 w 2829"/>
                <a:gd name="T19" fmla="*/ 1166 h 2947"/>
                <a:gd name="T20" fmla="*/ 613 w 2829"/>
                <a:gd name="T21" fmla="*/ 1342 h 2947"/>
                <a:gd name="T22" fmla="*/ 607 w 2829"/>
                <a:gd name="T23" fmla="*/ 1522 h 2947"/>
                <a:gd name="T24" fmla="*/ 638 w 2829"/>
                <a:gd name="T25" fmla="*/ 1702 h 2947"/>
                <a:gd name="T26" fmla="*/ 709 w 2829"/>
                <a:gd name="T27" fmla="*/ 1876 h 2947"/>
                <a:gd name="T28" fmla="*/ 817 w 2829"/>
                <a:gd name="T29" fmla="*/ 2035 h 2947"/>
                <a:gd name="T30" fmla="*/ 952 w 2829"/>
                <a:gd name="T31" fmla="*/ 2162 h 2947"/>
                <a:gd name="T32" fmla="*/ 1108 w 2829"/>
                <a:gd name="T33" fmla="*/ 2258 h 2947"/>
                <a:gd name="T34" fmla="*/ 1278 w 2829"/>
                <a:gd name="T35" fmla="*/ 2319 h 2947"/>
                <a:gd name="T36" fmla="*/ 1459 w 2829"/>
                <a:gd name="T37" fmla="*/ 2342 h 2947"/>
                <a:gd name="T38" fmla="*/ 1639 w 2829"/>
                <a:gd name="T39" fmla="*/ 2330 h 2947"/>
                <a:gd name="T40" fmla="*/ 1817 w 2829"/>
                <a:gd name="T41" fmla="*/ 2279 h 2947"/>
                <a:gd name="T42" fmla="*/ 1983 w 2829"/>
                <a:gd name="T43" fmla="*/ 2189 h 2947"/>
                <a:gd name="T44" fmla="*/ 2046 w 2829"/>
                <a:gd name="T45" fmla="*/ 2143 h 2947"/>
                <a:gd name="T46" fmla="*/ 2089 w 2829"/>
                <a:gd name="T47" fmla="*/ 2098 h 2947"/>
                <a:gd name="T48" fmla="*/ 2120 w 2829"/>
                <a:gd name="T49" fmla="*/ 2051 h 2947"/>
                <a:gd name="T50" fmla="*/ 2148 w 2829"/>
                <a:gd name="T51" fmla="*/ 2000 h 2947"/>
                <a:gd name="T52" fmla="*/ 2177 w 2829"/>
                <a:gd name="T53" fmla="*/ 1935 h 2947"/>
                <a:gd name="T54" fmla="*/ 2214 w 2829"/>
                <a:gd name="T55" fmla="*/ 1857 h 2947"/>
                <a:gd name="T56" fmla="*/ 2271 w 2829"/>
                <a:gd name="T57" fmla="*/ 1761 h 2947"/>
                <a:gd name="T58" fmla="*/ 2351 w 2829"/>
                <a:gd name="T59" fmla="*/ 1640 h 2947"/>
                <a:gd name="T60" fmla="*/ 2829 w 2829"/>
                <a:gd name="T61" fmla="*/ 2027 h 2947"/>
                <a:gd name="T62" fmla="*/ 2549 w 2829"/>
                <a:gd name="T63" fmla="*/ 2461 h 2947"/>
                <a:gd name="T64" fmla="*/ 2525 w 2829"/>
                <a:gd name="T65" fmla="*/ 2491 h 2947"/>
                <a:gd name="T66" fmla="*/ 2480 w 2829"/>
                <a:gd name="T67" fmla="*/ 2544 h 2947"/>
                <a:gd name="T68" fmla="*/ 2410 w 2829"/>
                <a:gd name="T69" fmla="*/ 2612 h 2947"/>
                <a:gd name="T70" fmla="*/ 2314 w 2829"/>
                <a:gd name="T71" fmla="*/ 2688 h 2947"/>
                <a:gd name="T72" fmla="*/ 2194 w 2829"/>
                <a:gd name="T73" fmla="*/ 2767 h 2947"/>
                <a:gd name="T74" fmla="*/ 2048 w 2829"/>
                <a:gd name="T75" fmla="*/ 2839 h 2947"/>
                <a:gd name="T76" fmla="*/ 1991 w 2829"/>
                <a:gd name="T77" fmla="*/ 2861 h 2947"/>
                <a:gd name="T78" fmla="*/ 1768 w 2829"/>
                <a:gd name="T79" fmla="*/ 2921 h 2947"/>
                <a:gd name="T80" fmla="*/ 1541 w 2829"/>
                <a:gd name="T81" fmla="*/ 2947 h 2947"/>
                <a:gd name="T82" fmla="*/ 1314 w 2829"/>
                <a:gd name="T83" fmla="*/ 2937 h 2947"/>
                <a:gd name="T84" fmla="*/ 1093 w 2829"/>
                <a:gd name="T85" fmla="*/ 2894 h 2947"/>
                <a:gd name="T86" fmla="*/ 877 w 2829"/>
                <a:gd name="T87" fmla="*/ 2817 h 2947"/>
                <a:gd name="T88" fmla="*/ 678 w 2829"/>
                <a:gd name="T89" fmla="*/ 2708 h 2947"/>
                <a:gd name="T90" fmla="*/ 494 w 2829"/>
                <a:gd name="T91" fmla="*/ 2567 h 2947"/>
                <a:gd name="T92" fmla="*/ 331 w 2829"/>
                <a:gd name="T93" fmla="*/ 2395 h 2947"/>
                <a:gd name="T94" fmla="*/ 194 w 2829"/>
                <a:gd name="T95" fmla="*/ 2195 h 2947"/>
                <a:gd name="T96" fmla="*/ 94 w 2829"/>
                <a:gd name="T97" fmla="*/ 1982 h 2947"/>
                <a:gd name="T98" fmla="*/ 30 w 2829"/>
                <a:gd name="T99" fmla="*/ 1759 h 2947"/>
                <a:gd name="T100" fmla="*/ 2 w 2829"/>
                <a:gd name="T101" fmla="*/ 1532 h 2947"/>
                <a:gd name="T102" fmla="*/ 8 w 2829"/>
                <a:gd name="T103" fmla="*/ 1305 h 2947"/>
                <a:gd name="T104" fmla="*/ 49 w 2829"/>
                <a:gd name="T105" fmla="*/ 1082 h 2947"/>
                <a:gd name="T106" fmla="*/ 124 w 2829"/>
                <a:gd name="T107" fmla="*/ 869 h 2947"/>
                <a:gd name="T108" fmla="*/ 231 w 2829"/>
                <a:gd name="T109" fmla="*/ 665 h 2947"/>
                <a:gd name="T110" fmla="*/ 370 w 2829"/>
                <a:gd name="T111" fmla="*/ 482 h 2947"/>
                <a:gd name="T112" fmla="*/ 539 w 2829"/>
                <a:gd name="T113" fmla="*/ 317 h 2947"/>
                <a:gd name="T114" fmla="*/ 691 w 2829"/>
                <a:gd name="T115" fmla="*/ 210 h 2947"/>
                <a:gd name="T116" fmla="*/ 793 w 2829"/>
                <a:gd name="T117" fmla="*/ 157 h 2947"/>
                <a:gd name="T118" fmla="*/ 873 w 2829"/>
                <a:gd name="T119" fmla="*/ 124 h 2947"/>
                <a:gd name="T120" fmla="*/ 926 w 2829"/>
                <a:gd name="T121" fmla="*/ 106 h 2947"/>
                <a:gd name="T122" fmla="*/ 946 w 2829"/>
                <a:gd name="T123" fmla="*/ 102 h 29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29" h="2947">
                  <a:moveTo>
                    <a:pt x="1447" y="0"/>
                  </a:moveTo>
                  <a:lnTo>
                    <a:pt x="2065" y="552"/>
                  </a:lnTo>
                  <a:lnTo>
                    <a:pt x="1613" y="589"/>
                  </a:lnTo>
                  <a:lnTo>
                    <a:pt x="1523" y="595"/>
                  </a:lnTo>
                  <a:lnTo>
                    <a:pt x="1445" y="599"/>
                  </a:lnTo>
                  <a:lnTo>
                    <a:pt x="1376" y="603"/>
                  </a:lnTo>
                  <a:lnTo>
                    <a:pt x="1318" y="609"/>
                  </a:lnTo>
                  <a:lnTo>
                    <a:pt x="1265" y="617"/>
                  </a:lnTo>
                  <a:lnTo>
                    <a:pt x="1216" y="624"/>
                  </a:lnTo>
                  <a:lnTo>
                    <a:pt x="1171" y="638"/>
                  </a:lnTo>
                  <a:lnTo>
                    <a:pt x="1128" y="654"/>
                  </a:lnTo>
                  <a:lnTo>
                    <a:pt x="1085" y="675"/>
                  </a:lnTo>
                  <a:lnTo>
                    <a:pt x="1040" y="701"/>
                  </a:lnTo>
                  <a:lnTo>
                    <a:pt x="991" y="732"/>
                  </a:lnTo>
                  <a:lnTo>
                    <a:pt x="914" y="791"/>
                  </a:lnTo>
                  <a:lnTo>
                    <a:pt x="846" y="855"/>
                  </a:lnTo>
                  <a:lnTo>
                    <a:pt x="785" y="926"/>
                  </a:lnTo>
                  <a:lnTo>
                    <a:pt x="734" y="1002"/>
                  </a:lnTo>
                  <a:lnTo>
                    <a:pt x="691" y="1082"/>
                  </a:lnTo>
                  <a:lnTo>
                    <a:pt x="656" y="1166"/>
                  </a:lnTo>
                  <a:lnTo>
                    <a:pt x="631" y="1252"/>
                  </a:lnTo>
                  <a:lnTo>
                    <a:pt x="613" y="1342"/>
                  </a:lnTo>
                  <a:lnTo>
                    <a:pt x="605" y="1432"/>
                  </a:lnTo>
                  <a:lnTo>
                    <a:pt x="607" y="1522"/>
                  </a:lnTo>
                  <a:lnTo>
                    <a:pt x="619" y="1612"/>
                  </a:lnTo>
                  <a:lnTo>
                    <a:pt x="638" y="1702"/>
                  </a:lnTo>
                  <a:lnTo>
                    <a:pt x="668" y="1790"/>
                  </a:lnTo>
                  <a:lnTo>
                    <a:pt x="709" y="1876"/>
                  </a:lnTo>
                  <a:lnTo>
                    <a:pt x="758" y="1959"/>
                  </a:lnTo>
                  <a:lnTo>
                    <a:pt x="817" y="2035"/>
                  </a:lnTo>
                  <a:lnTo>
                    <a:pt x="881" y="2103"/>
                  </a:lnTo>
                  <a:lnTo>
                    <a:pt x="952" y="2162"/>
                  </a:lnTo>
                  <a:lnTo>
                    <a:pt x="1028" y="2215"/>
                  </a:lnTo>
                  <a:lnTo>
                    <a:pt x="1108" y="2258"/>
                  </a:lnTo>
                  <a:lnTo>
                    <a:pt x="1192" y="2291"/>
                  </a:lnTo>
                  <a:lnTo>
                    <a:pt x="1278" y="2319"/>
                  </a:lnTo>
                  <a:lnTo>
                    <a:pt x="1369" y="2334"/>
                  </a:lnTo>
                  <a:lnTo>
                    <a:pt x="1459" y="2342"/>
                  </a:lnTo>
                  <a:lnTo>
                    <a:pt x="1549" y="2340"/>
                  </a:lnTo>
                  <a:lnTo>
                    <a:pt x="1639" y="2330"/>
                  </a:lnTo>
                  <a:lnTo>
                    <a:pt x="1729" y="2309"/>
                  </a:lnTo>
                  <a:lnTo>
                    <a:pt x="1817" y="2279"/>
                  </a:lnTo>
                  <a:lnTo>
                    <a:pt x="1901" y="2240"/>
                  </a:lnTo>
                  <a:lnTo>
                    <a:pt x="1983" y="2189"/>
                  </a:lnTo>
                  <a:lnTo>
                    <a:pt x="2018" y="2166"/>
                  </a:lnTo>
                  <a:lnTo>
                    <a:pt x="2046" y="2143"/>
                  </a:lnTo>
                  <a:lnTo>
                    <a:pt x="2069" y="2121"/>
                  </a:lnTo>
                  <a:lnTo>
                    <a:pt x="2089" y="2098"/>
                  </a:lnTo>
                  <a:lnTo>
                    <a:pt x="2106" y="2076"/>
                  </a:lnTo>
                  <a:lnTo>
                    <a:pt x="2120" y="2051"/>
                  </a:lnTo>
                  <a:lnTo>
                    <a:pt x="2134" y="2027"/>
                  </a:lnTo>
                  <a:lnTo>
                    <a:pt x="2148" y="2000"/>
                  </a:lnTo>
                  <a:lnTo>
                    <a:pt x="2161" y="1968"/>
                  </a:lnTo>
                  <a:lnTo>
                    <a:pt x="2177" y="1935"/>
                  </a:lnTo>
                  <a:lnTo>
                    <a:pt x="2194" y="1900"/>
                  </a:lnTo>
                  <a:lnTo>
                    <a:pt x="2214" y="1857"/>
                  </a:lnTo>
                  <a:lnTo>
                    <a:pt x="2240" y="1812"/>
                  </a:lnTo>
                  <a:lnTo>
                    <a:pt x="2271" y="1761"/>
                  </a:lnTo>
                  <a:lnTo>
                    <a:pt x="2308" y="1702"/>
                  </a:lnTo>
                  <a:lnTo>
                    <a:pt x="2351" y="1640"/>
                  </a:lnTo>
                  <a:lnTo>
                    <a:pt x="2529" y="1262"/>
                  </a:lnTo>
                  <a:lnTo>
                    <a:pt x="2829" y="2027"/>
                  </a:lnTo>
                  <a:lnTo>
                    <a:pt x="2551" y="2458"/>
                  </a:lnTo>
                  <a:lnTo>
                    <a:pt x="2549" y="2461"/>
                  </a:lnTo>
                  <a:lnTo>
                    <a:pt x="2541" y="2473"/>
                  </a:lnTo>
                  <a:lnTo>
                    <a:pt x="2525" y="2491"/>
                  </a:lnTo>
                  <a:lnTo>
                    <a:pt x="2506" y="2514"/>
                  </a:lnTo>
                  <a:lnTo>
                    <a:pt x="2480" y="2544"/>
                  </a:lnTo>
                  <a:lnTo>
                    <a:pt x="2447" y="2577"/>
                  </a:lnTo>
                  <a:lnTo>
                    <a:pt x="2410" y="2612"/>
                  </a:lnTo>
                  <a:lnTo>
                    <a:pt x="2365" y="2649"/>
                  </a:lnTo>
                  <a:lnTo>
                    <a:pt x="2314" y="2688"/>
                  </a:lnTo>
                  <a:lnTo>
                    <a:pt x="2257" y="2727"/>
                  </a:lnTo>
                  <a:lnTo>
                    <a:pt x="2194" y="2767"/>
                  </a:lnTo>
                  <a:lnTo>
                    <a:pt x="2124" y="2804"/>
                  </a:lnTo>
                  <a:lnTo>
                    <a:pt x="2048" y="2839"/>
                  </a:lnTo>
                  <a:lnTo>
                    <a:pt x="1991" y="2861"/>
                  </a:lnTo>
                  <a:lnTo>
                    <a:pt x="1991" y="2861"/>
                  </a:lnTo>
                  <a:lnTo>
                    <a:pt x="1881" y="2896"/>
                  </a:lnTo>
                  <a:lnTo>
                    <a:pt x="1768" y="2921"/>
                  </a:lnTo>
                  <a:lnTo>
                    <a:pt x="1654" y="2939"/>
                  </a:lnTo>
                  <a:lnTo>
                    <a:pt x="1541" y="2947"/>
                  </a:lnTo>
                  <a:lnTo>
                    <a:pt x="1427" y="2947"/>
                  </a:lnTo>
                  <a:lnTo>
                    <a:pt x="1314" y="2937"/>
                  </a:lnTo>
                  <a:lnTo>
                    <a:pt x="1202" y="2919"/>
                  </a:lnTo>
                  <a:lnTo>
                    <a:pt x="1093" y="2894"/>
                  </a:lnTo>
                  <a:lnTo>
                    <a:pt x="983" y="2859"/>
                  </a:lnTo>
                  <a:lnTo>
                    <a:pt x="877" y="2817"/>
                  </a:lnTo>
                  <a:lnTo>
                    <a:pt x="775" y="2767"/>
                  </a:lnTo>
                  <a:lnTo>
                    <a:pt x="678" y="2708"/>
                  </a:lnTo>
                  <a:lnTo>
                    <a:pt x="582" y="2641"/>
                  </a:lnTo>
                  <a:lnTo>
                    <a:pt x="494" y="2567"/>
                  </a:lnTo>
                  <a:lnTo>
                    <a:pt x="409" y="2485"/>
                  </a:lnTo>
                  <a:lnTo>
                    <a:pt x="331" y="2395"/>
                  </a:lnTo>
                  <a:lnTo>
                    <a:pt x="259" y="2299"/>
                  </a:lnTo>
                  <a:lnTo>
                    <a:pt x="194" y="2195"/>
                  </a:lnTo>
                  <a:lnTo>
                    <a:pt x="139" y="2090"/>
                  </a:lnTo>
                  <a:lnTo>
                    <a:pt x="94" y="1982"/>
                  </a:lnTo>
                  <a:lnTo>
                    <a:pt x="57" y="1871"/>
                  </a:lnTo>
                  <a:lnTo>
                    <a:pt x="30" y="1759"/>
                  </a:lnTo>
                  <a:lnTo>
                    <a:pt x="12" y="1646"/>
                  </a:lnTo>
                  <a:lnTo>
                    <a:pt x="2" y="1532"/>
                  </a:lnTo>
                  <a:lnTo>
                    <a:pt x="0" y="1419"/>
                  </a:lnTo>
                  <a:lnTo>
                    <a:pt x="8" y="1305"/>
                  </a:lnTo>
                  <a:lnTo>
                    <a:pt x="26" y="1194"/>
                  </a:lnTo>
                  <a:lnTo>
                    <a:pt x="49" y="1082"/>
                  </a:lnTo>
                  <a:lnTo>
                    <a:pt x="83" y="975"/>
                  </a:lnTo>
                  <a:lnTo>
                    <a:pt x="124" y="869"/>
                  </a:lnTo>
                  <a:lnTo>
                    <a:pt x="175" y="765"/>
                  </a:lnTo>
                  <a:lnTo>
                    <a:pt x="231" y="665"/>
                  </a:lnTo>
                  <a:lnTo>
                    <a:pt x="296" y="572"/>
                  </a:lnTo>
                  <a:lnTo>
                    <a:pt x="370" y="482"/>
                  </a:lnTo>
                  <a:lnTo>
                    <a:pt x="451" y="396"/>
                  </a:lnTo>
                  <a:lnTo>
                    <a:pt x="539" y="317"/>
                  </a:lnTo>
                  <a:lnTo>
                    <a:pt x="635" y="243"/>
                  </a:lnTo>
                  <a:lnTo>
                    <a:pt x="691" y="210"/>
                  </a:lnTo>
                  <a:lnTo>
                    <a:pt x="744" y="180"/>
                  </a:lnTo>
                  <a:lnTo>
                    <a:pt x="793" y="157"/>
                  </a:lnTo>
                  <a:lnTo>
                    <a:pt x="836" y="139"/>
                  </a:lnTo>
                  <a:lnTo>
                    <a:pt x="873" y="124"/>
                  </a:lnTo>
                  <a:lnTo>
                    <a:pt x="905" y="114"/>
                  </a:lnTo>
                  <a:lnTo>
                    <a:pt x="926" y="106"/>
                  </a:lnTo>
                  <a:lnTo>
                    <a:pt x="942" y="102"/>
                  </a:lnTo>
                  <a:lnTo>
                    <a:pt x="946" y="102"/>
                  </a:lnTo>
                  <a:lnTo>
                    <a:pt x="1447" y="0"/>
                  </a:lnTo>
                  <a:close/>
                </a:path>
              </a:pathLst>
            </a:custGeom>
            <a:gradFill flip="none" rotWithShape="1">
              <a:gsLst>
                <a:gs pos="32000">
                  <a:srgbClr val="31A6C9">
                    <a:lumMod val="75000"/>
                  </a:srgbClr>
                </a:gs>
                <a:gs pos="47000">
                  <a:srgbClr val="31A6C9"/>
                </a:gs>
              </a:gsLst>
              <a:lin ang="8100000" scaled="1"/>
              <a:tileRect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2" name="Freeform 20">
              <a:extLst>
                <a:ext uri="{FF2B5EF4-FFF2-40B4-BE49-F238E27FC236}">
                  <a16:creationId xmlns:a16="http://schemas.microsoft.com/office/drawing/2014/main" id="{72B7DB96-6D5C-F5F1-3BC6-6457E8FD5C0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9565" y="3297112"/>
              <a:ext cx="2070062" cy="2195609"/>
            </a:xfrm>
            <a:custGeom>
              <a:avLst/>
              <a:gdLst>
                <a:gd name="T0" fmla="*/ 1684 w 2770"/>
                <a:gd name="T1" fmla="*/ 51 h 2938"/>
                <a:gd name="T2" fmla="*/ 1711 w 2770"/>
                <a:gd name="T3" fmla="*/ 54 h 2938"/>
                <a:gd name="T4" fmla="*/ 1784 w 2770"/>
                <a:gd name="T5" fmla="*/ 72 h 2938"/>
                <a:gd name="T6" fmla="*/ 1891 w 2770"/>
                <a:gd name="T7" fmla="*/ 109 h 2938"/>
                <a:gd name="T8" fmla="*/ 2026 w 2770"/>
                <a:gd name="T9" fmla="*/ 170 h 2938"/>
                <a:gd name="T10" fmla="*/ 2175 w 2770"/>
                <a:gd name="T11" fmla="*/ 264 h 2938"/>
                <a:gd name="T12" fmla="*/ 2298 w 2770"/>
                <a:gd name="T13" fmla="*/ 365 h 2938"/>
                <a:gd name="T14" fmla="*/ 2384 w 2770"/>
                <a:gd name="T15" fmla="*/ 454 h 2938"/>
                <a:gd name="T16" fmla="*/ 2533 w 2770"/>
                <a:gd name="T17" fmla="*/ 647 h 2938"/>
                <a:gd name="T18" fmla="*/ 2647 w 2770"/>
                <a:gd name="T19" fmla="*/ 860 h 2938"/>
                <a:gd name="T20" fmla="*/ 2725 w 2770"/>
                <a:gd name="T21" fmla="*/ 1087 h 2938"/>
                <a:gd name="T22" fmla="*/ 2764 w 2770"/>
                <a:gd name="T23" fmla="*/ 1326 h 2938"/>
                <a:gd name="T24" fmla="*/ 2766 w 2770"/>
                <a:gd name="T25" fmla="*/ 1569 h 2938"/>
                <a:gd name="T26" fmla="*/ 2727 w 2770"/>
                <a:gd name="T27" fmla="*/ 1811 h 2938"/>
                <a:gd name="T28" fmla="*/ 2645 w 2770"/>
                <a:gd name="T29" fmla="*/ 2048 h 2938"/>
                <a:gd name="T30" fmla="*/ 2527 w 2770"/>
                <a:gd name="T31" fmla="*/ 2267 h 2938"/>
                <a:gd name="T32" fmla="*/ 2382 w 2770"/>
                <a:gd name="T33" fmla="*/ 2453 h 2938"/>
                <a:gd name="T34" fmla="*/ 2212 w 2770"/>
                <a:gd name="T35" fmla="*/ 2611 h 2938"/>
                <a:gd name="T36" fmla="*/ 2024 w 2770"/>
                <a:gd name="T37" fmla="*/ 2740 h 2938"/>
                <a:gd name="T38" fmla="*/ 1819 w 2770"/>
                <a:gd name="T39" fmla="*/ 2838 h 2938"/>
                <a:gd name="T40" fmla="*/ 1602 w 2770"/>
                <a:gd name="T41" fmla="*/ 2903 h 2938"/>
                <a:gd name="T42" fmla="*/ 1376 w 2770"/>
                <a:gd name="T43" fmla="*/ 2934 h 2938"/>
                <a:gd name="T44" fmla="*/ 1147 w 2770"/>
                <a:gd name="T45" fmla="*/ 2932 h 2938"/>
                <a:gd name="T46" fmla="*/ 920 w 2770"/>
                <a:gd name="T47" fmla="*/ 2893 h 2938"/>
                <a:gd name="T48" fmla="*/ 697 w 2770"/>
                <a:gd name="T49" fmla="*/ 2817 h 2938"/>
                <a:gd name="T50" fmla="*/ 531 w 2770"/>
                <a:gd name="T51" fmla="*/ 2731 h 2938"/>
                <a:gd name="T52" fmla="*/ 439 w 2770"/>
                <a:gd name="T53" fmla="*/ 2664 h 2938"/>
                <a:gd name="T54" fmla="*/ 372 w 2770"/>
                <a:gd name="T55" fmla="*/ 2607 h 2938"/>
                <a:gd name="T56" fmla="*/ 333 w 2770"/>
                <a:gd name="T57" fmla="*/ 2568 h 2938"/>
                <a:gd name="T58" fmla="*/ 319 w 2770"/>
                <a:gd name="T59" fmla="*/ 2553 h 2938"/>
                <a:gd name="T60" fmla="*/ 208 w 2770"/>
                <a:gd name="T61" fmla="*/ 1353 h 2938"/>
                <a:gd name="T62" fmla="*/ 498 w 2770"/>
                <a:gd name="T63" fmla="*/ 1823 h 2938"/>
                <a:gd name="T64" fmla="*/ 586 w 2770"/>
                <a:gd name="T65" fmla="*/ 1968 h 2938"/>
                <a:gd name="T66" fmla="*/ 678 w 2770"/>
                <a:gd name="T67" fmla="*/ 2085 h 2938"/>
                <a:gd name="T68" fmla="*/ 791 w 2770"/>
                <a:gd name="T69" fmla="*/ 2183 h 2938"/>
                <a:gd name="T70" fmla="*/ 948 w 2770"/>
                <a:gd name="T71" fmla="*/ 2267 h 2938"/>
                <a:gd name="T72" fmla="*/ 1126 w 2770"/>
                <a:gd name="T73" fmla="*/ 2320 h 2938"/>
                <a:gd name="T74" fmla="*/ 1310 w 2770"/>
                <a:gd name="T75" fmla="*/ 2334 h 2938"/>
                <a:gd name="T76" fmla="*/ 1488 w 2770"/>
                <a:gd name="T77" fmla="*/ 2308 h 2938"/>
                <a:gd name="T78" fmla="*/ 1658 w 2770"/>
                <a:gd name="T79" fmla="*/ 2249 h 2938"/>
                <a:gd name="T80" fmla="*/ 1815 w 2770"/>
                <a:gd name="T81" fmla="*/ 2156 h 2938"/>
                <a:gd name="T82" fmla="*/ 1950 w 2770"/>
                <a:gd name="T83" fmla="*/ 2030 h 2938"/>
                <a:gd name="T84" fmla="*/ 2058 w 2770"/>
                <a:gd name="T85" fmla="*/ 1874 h 2938"/>
                <a:gd name="T86" fmla="*/ 2130 w 2770"/>
                <a:gd name="T87" fmla="*/ 1698 h 2938"/>
                <a:gd name="T88" fmla="*/ 2163 w 2770"/>
                <a:gd name="T89" fmla="*/ 1516 h 2938"/>
                <a:gd name="T90" fmla="*/ 2157 w 2770"/>
                <a:gd name="T91" fmla="*/ 1336 h 2938"/>
                <a:gd name="T92" fmla="*/ 2114 w 2770"/>
                <a:gd name="T93" fmla="*/ 1160 h 2938"/>
                <a:gd name="T94" fmla="*/ 2038 w 2770"/>
                <a:gd name="T95" fmla="*/ 995 h 2938"/>
                <a:gd name="T96" fmla="*/ 1928 w 2770"/>
                <a:gd name="T97" fmla="*/ 851 h 2938"/>
                <a:gd name="T98" fmla="*/ 1787 w 2770"/>
                <a:gd name="T99" fmla="*/ 727 h 2938"/>
                <a:gd name="T100" fmla="*/ 1650 w 2770"/>
                <a:gd name="T101" fmla="*/ 649 h 2938"/>
                <a:gd name="T102" fmla="*/ 1553 w 2770"/>
                <a:gd name="T103" fmla="*/ 612 h 2938"/>
                <a:gd name="T104" fmla="*/ 1455 w 2770"/>
                <a:gd name="T105" fmla="*/ 592 h 2938"/>
                <a:gd name="T106" fmla="*/ 1347 w 2770"/>
                <a:gd name="T107" fmla="*/ 589 h 2938"/>
                <a:gd name="T108" fmla="*/ 1216 w 2770"/>
                <a:gd name="T109" fmla="*/ 594 h 2938"/>
                <a:gd name="T110" fmla="*/ 1048 w 2770"/>
                <a:gd name="T111" fmla="*/ 602 h 2938"/>
                <a:gd name="T112" fmla="*/ 1175 w 2770"/>
                <a:gd name="T113" fmla="*/ 0 h 29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770" h="2938">
                  <a:moveTo>
                    <a:pt x="1175" y="0"/>
                  </a:moveTo>
                  <a:lnTo>
                    <a:pt x="1684" y="51"/>
                  </a:lnTo>
                  <a:lnTo>
                    <a:pt x="1692" y="52"/>
                  </a:lnTo>
                  <a:lnTo>
                    <a:pt x="1711" y="54"/>
                  </a:lnTo>
                  <a:lnTo>
                    <a:pt x="1742" y="62"/>
                  </a:lnTo>
                  <a:lnTo>
                    <a:pt x="1784" y="72"/>
                  </a:lnTo>
                  <a:lnTo>
                    <a:pt x="1832" y="88"/>
                  </a:lnTo>
                  <a:lnTo>
                    <a:pt x="1891" y="109"/>
                  </a:lnTo>
                  <a:lnTo>
                    <a:pt x="1956" y="137"/>
                  </a:lnTo>
                  <a:lnTo>
                    <a:pt x="2026" y="170"/>
                  </a:lnTo>
                  <a:lnTo>
                    <a:pt x="2099" y="213"/>
                  </a:lnTo>
                  <a:lnTo>
                    <a:pt x="2175" y="264"/>
                  </a:lnTo>
                  <a:lnTo>
                    <a:pt x="2253" y="324"/>
                  </a:lnTo>
                  <a:lnTo>
                    <a:pt x="2298" y="365"/>
                  </a:lnTo>
                  <a:lnTo>
                    <a:pt x="2298" y="365"/>
                  </a:lnTo>
                  <a:lnTo>
                    <a:pt x="2384" y="454"/>
                  </a:lnTo>
                  <a:lnTo>
                    <a:pt x="2463" y="547"/>
                  </a:lnTo>
                  <a:lnTo>
                    <a:pt x="2533" y="647"/>
                  </a:lnTo>
                  <a:lnTo>
                    <a:pt x="2594" y="751"/>
                  </a:lnTo>
                  <a:lnTo>
                    <a:pt x="2647" y="860"/>
                  </a:lnTo>
                  <a:lnTo>
                    <a:pt x="2690" y="972"/>
                  </a:lnTo>
                  <a:lnTo>
                    <a:pt x="2725" y="1087"/>
                  </a:lnTo>
                  <a:lnTo>
                    <a:pt x="2749" y="1207"/>
                  </a:lnTo>
                  <a:lnTo>
                    <a:pt x="2764" y="1326"/>
                  </a:lnTo>
                  <a:lnTo>
                    <a:pt x="2770" y="1447"/>
                  </a:lnTo>
                  <a:lnTo>
                    <a:pt x="2766" y="1569"/>
                  </a:lnTo>
                  <a:lnTo>
                    <a:pt x="2750" y="1690"/>
                  </a:lnTo>
                  <a:lnTo>
                    <a:pt x="2727" y="1811"/>
                  </a:lnTo>
                  <a:lnTo>
                    <a:pt x="2692" y="1931"/>
                  </a:lnTo>
                  <a:lnTo>
                    <a:pt x="2645" y="2048"/>
                  </a:lnTo>
                  <a:lnTo>
                    <a:pt x="2588" y="2163"/>
                  </a:lnTo>
                  <a:lnTo>
                    <a:pt x="2527" y="2267"/>
                  </a:lnTo>
                  <a:lnTo>
                    <a:pt x="2457" y="2363"/>
                  </a:lnTo>
                  <a:lnTo>
                    <a:pt x="2382" y="2453"/>
                  </a:lnTo>
                  <a:lnTo>
                    <a:pt x="2300" y="2537"/>
                  </a:lnTo>
                  <a:lnTo>
                    <a:pt x="2212" y="2611"/>
                  </a:lnTo>
                  <a:lnTo>
                    <a:pt x="2120" y="2680"/>
                  </a:lnTo>
                  <a:lnTo>
                    <a:pt x="2024" y="2740"/>
                  </a:lnTo>
                  <a:lnTo>
                    <a:pt x="1923" y="2793"/>
                  </a:lnTo>
                  <a:lnTo>
                    <a:pt x="1819" y="2838"/>
                  </a:lnTo>
                  <a:lnTo>
                    <a:pt x="1711" y="2874"/>
                  </a:lnTo>
                  <a:lnTo>
                    <a:pt x="1602" y="2903"/>
                  </a:lnTo>
                  <a:lnTo>
                    <a:pt x="1490" y="2922"/>
                  </a:lnTo>
                  <a:lnTo>
                    <a:pt x="1376" y="2934"/>
                  </a:lnTo>
                  <a:lnTo>
                    <a:pt x="1263" y="2938"/>
                  </a:lnTo>
                  <a:lnTo>
                    <a:pt x="1147" y="2932"/>
                  </a:lnTo>
                  <a:lnTo>
                    <a:pt x="1034" y="2917"/>
                  </a:lnTo>
                  <a:lnTo>
                    <a:pt x="920" y="2893"/>
                  </a:lnTo>
                  <a:lnTo>
                    <a:pt x="807" y="2860"/>
                  </a:lnTo>
                  <a:lnTo>
                    <a:pt x="697" y="2817"/>
                  </a:lnTo>
                  <a:lnTo>
                    <a:pt x="588" y="2766"/>
                  </a:lnTo>
                  <a:lnTo>
                    <a:pt x="531" y="2731"/>
                  </a:lnTo>
                  <a:lnTo>
                    <a:pt x="482" y="2697"/>
                  </a:lnTo>
                  <a:lnTo>
                    <a:pt x="439" y="2664"/>
                  </a:lnTo>
                  <a:lnTo>
                    <a:pt x="402" y="2635"/>
                  </a:lnTo>
                  <a:lnTo>
                    <a:pt x="372" y="2607"/>
                  </a:lnTo>
                  <a:lnTo>
                    <a:pt x="349" y="2586"/>
                  </a:lnTo>
                  <a:lnTo>
                    <a:pt x="333" y="2568"/>
                  </a:lnTo>
                  <a:lnTo>
                    <a:pt x="323" y="2557"/>
                  </a:lnTo>
                  <a:lnTo>
                    <a:pt x="319" y="2553"/>
                  </a:lnTo>
                  <a:lnTo>
                    <a:pt x="0" y="2154"/>
                  </a:lnTo>
                  <a:lnTo>
                    <a:pt x="208" y="1353"/>
                  </a:lnTo>
                  <a:lnTo>
                    <a:pt x="449" y="1737"/>
                  </a:lnTo>
                  <a:lnTo>
                    <a:pt x="498" y="1823"/>
                  </a:lnTo>
                  <a:lnTo>
                    <a:pt x="543" y="1899"/>
                  </a:lnTo>
                  <a:lnTo>
                    <a:pt x="586" y="1968"/>
                  </a:lnTo>
                  <a:lnTo>
                    <a:pt x="631" y="2030"/>
                  </a:lnTo>
                  <a:lnTo>
                    <a:pt x="678" y="2085"/>
                  </a:lnTo>
                  <a:lnTo>
                    <a:pt x="731" y="2136"/>
                  </a:lnTo>
                  <a:lnTo>
                    <a:pt x="791" y="2183"/>
                  </a:lnTo>
                  <a:lnTo>
                    <a:pt x="860" y="2226"/>
                  </a:lnTo>
                  <a:lnTo>
                    <a:pt x="948" y="2267"/>
                  </a:lnTo>
                  <a:lnTo>
                    <a:pt x="1036" y="2298"/>
                  </a:lnTo>
                  <a:lnTo>
                    <a:pt x="1126" y="2320"/>
                  </a:lnTo>
                  <a:lnTo>
                    <a:pt x="1218" y="2332"/>
                  </a:lnTo>
                  <a:lnTo>
                    <a:pt x="1310" y="2334"/>
                  </a:lnTo>
                  <a:lnTo>
                    <a:pt x="1400" y="2326"/>
                  </a:lnTo>
                  <a:lnTo>
                    <a:pt x="1488" y="2308"/>
                  </a:lnTo>
                  <a:lnTo>
                    <a:pt x="1574" y="2283"/>
                  </a:lnTo>
                  <a:lnTo>
                    <a:pt x="1658" y="2249"/>
                  </a:lnTo>
                  <a:lnTo>
                    <a:pt x="1739" y="2206"/>
                  </a:lnTo>
                  <a:lnTo>
                    <a:pt x="1815" y="2156"/>
                  </a:lnTo>
                  <a:lnTo>
                    <a:pt x="1885" y="2097"/>
                  </a:lnTo>
                  <a:lnTo>
                    <a:pt x="1950" y="2030"/>
                  </a:lnTo>
                  <a:lnTo>
                    <a:pt x="2007" y="1956"/>
                  </a:lnTo>
                  <a:lnTo>
                    <a:pt x="2058" y="1874"/>
                  </a:lnTo>
                  <a:lnTo>
                    <a:pt x="2099" y="1788"/>
                  </a:lnTo>
                  <a:lnTo>
                    <a:pt x="2130" y="1698"/>
                  </a:lnTo>
                  <a:lnTo>
                    <a:pt x="2152" y="1608"/>
                  </a:lnTo>
                  <a:lnTo>
                    <a:pt x="2163" y="1516"/>
                  </a:lnTo>
                  <a:lnTo>
                    <a:pt x="2165" y="1426"/>
                  </a:lnTo>
                  <a:lnTo>
                    <a:pt x="2157" y="1336"/>
                  </a:lnTo>
                  <a:lnTo>
                    <a:pt x="2140" y="1246"/>
                  </a:lnTo>
                  <a:lnTo>
                    <a:pt x="2114" y="1160"/>
                  </a:lnTo>
                  <a:lnTo>
                    <a:pt x="2081" y="1076"/>
                  </a:lnTo>
                  <a:lnTo>
                    <a:pt x="2038" y="995"/>
                  </a:lnTo>
                  <a:lnTo>
                    <a:pt x="1987" y="921"/>
                  </a:lnTo>
                  <a:lnTo>
                    <a:pt x="1928" y="851"/>
                  </a:lnTo>
                  <a:lnTo>
                    <a:pt x="1862" y="786"/>
                  </a:lnTo>
                  <a:lnTo>
                    <a:pt x="1787" y="727"/>
                  </a:lnTo>
                  <a:lnTo>
                    <a:pt x="1705" y="677"/>
                  </a:lnTo>
                  <a:lnTo>
                    <a:pt x="1650" y="649"/>
                  </a:lnTo>
                  <a:lnTo>
                    <a:pt x="1600" y="628"/>
                  </a:lnTo>
                  <a:lnTo>
                    <a:pt x="1553" y="612"/>
                  </a:lnTo>
                  <a:lnTo>
                    <a:pt x="1504" y="600"/>
                  </a:lnTo>
                  <a:lnTo>
                    <a:pt x="1455" y="592"/>
                  </a:lnTo>
                  <a:lnTo>
                    <a:pt x="1404" y="590"/>
                  </a:lnTo>
                  <a:lnTo>
                    <a:pt x="1347" y="589"/>
                  </a:lnTo>
                  <a:lnTo>
                    <a:pt x="1286" y="590"/>
                  </a:lnTo>
                  <a:lnTo>
                    <a:pt x="1216" y="594"/>
                  </a:lnTo>
                  <a:lnTo>
                    <a:pt x="1138" y="598"/>
                  </a:lnTo>
                  <a:lnTo>
                    <a:pt x="1048" y="602"/>
                  </a:lnTo>
                  <a:lnTo>
                    <a:pt x="590" y="598"/>
                  </a:lnTo>
                  <a:lnTo>
                    <a:pt x="1175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CC832">
                    <a:lumMod val="50000"/>
                  </a:srgbClr>
                </a:gs>
                <a:gs pos="39000">
                  <a:srgbClr val="FCC832"/>
                </a:gs>
              </a:gsLst>
              <a:lin ang="1800000" scaled="0"/>
              <a:tileRect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4" name="Freeform 22">
              <a:extLst>
                <a:ext uri="{FF2B5EF4-FFF2-40B4-BE49-F238E27FC236}">
                  <a16:creationId xmlns:a16="http://schemas.microsoft.com/office/drawing/2014/main" id="{43D2E56B-EC05-0605-724E-64E68CB2DB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7066" y="1348116"/>
              <a:ext cx="2150772" cy="1844372"/>
            </a:xfrm>
            <a:custGeom>
              <a:avLst/>
              <a:gdLst>
                <a:gd name="T0" fmla="*/ 1527 w 2879"/>
                <a:gd name="T1" fmla="*/ 6 h 2469"/>
                <a:gd name="T2" fmla="*/ 1783 w 2879"/>
                <a:gd name="T3" fmla="*/ 53 h 2469"/>
                <a:gd name="T4" fmla="*/ 2024 w 2879"/>
                <a:gd name="T5" fmla="*/ 141 h 2469"/>
                <a:gd name="T6" fmla="*/ 2243 w 2879"/>
                <a:gd name="T7" fmla="*/ 268 h 2469"/>
                <a:gd name="T8" fmla="*/ 2437 w 2879"/>
                <a:gd name="T9" fmla="*/ 430 h 2469"/>
                <a:gd name="T10" fmla="*/ 2601 w 2879"/>
                <a:gd name="T11" fmla="*/ 622 h 2469"/>
                <a:gd name="T12" fmla="*/ 2730 w 2879"/>
                <a:gd name="T13" fmla="*/ 839 h 2469"/>
                <a:gd name="T14" fmla="*/ 2822 w 2879"/>
                <a:gd name="T15" fmla="*/ 1078 h 2469"/>
                <a:gd name="T16" fmla="*/ 2871 w 2879"/>
                <a:gd name="T17" fmla="*/ 1334 h 2469"/>
                <a:gd name="T18" fmla="*/ 2875 w 2879"/>
                <a:gd name="T19" fmla="*/ 1534 h 2469"/>
                <a:gd name="T20" fmla="*/ 2862 w 2879"/>
                <a:gd name="T21" fmla="*/ 1647 h 2469"/>
                <a:gd name="T22" fmla="*/ 2844 w 2879"/>
                <a:gd name="T23" fmla="*/ 1733 h 2469"/>
                <a:gd name="T24" fmla="*/ 2828 w 2879"/>
                <a:gd name="T25" fmla="*/ 1786 h 2469"/>
                <a:gd name="T26" fmla="*/ 2821 w 2879"/>
                <a:gd name="T27" fmla="*/ 1806 h 2469"/>
                <a:gd name="T28" fmla="*/ 1818 w 2879"/>
                <a:gd name="T29" fmla="*/ 2469 h 2469"/>
                <a:gd name="T30" fmla="*/ 2079 w 2879"/>
                <a:gd name="T31" fmla="*/ 2015 h 2469"/>
                <a:gd name="T32" fmla="*/ 2145 w 2879"/>
                <a:gd name="T33" fmla="*/ 1894 h 2469"/>
                <a:gd name="T34" fmla="*/ 2198 w 2879"/>
                <a:gd name="T35" fmla="*/ 1800 h 2469"/>
                <a:gd name="T36" fmla="*/ 2235 w 2879"/>
                <a:gd name="T37" fmla="*/ 1716 h 2469"/>
                <a:gd name="T38" fmla="*/ 2261 w 2879"/>
                <a:gd name="T39" fmla="*/ 1635 h 2469"/>
                <a:gd name="T40" fmla="*/ 2274 w 2879"/>
                <a:gd name="T41" fmla="*/ 1541 h 2469"/>
                <a:gd name="T42" fmla="*/ 2269 w 2879"/>
                <a:gd name="T43" fmla="*/ 1383 h 2469"/>
                <a:gd name="T44" fmla="*/ 2224 w 2879"/>
                <a:gd name="T45" fmla="*/ 1189 h 2469"/>
                <a:gd name="T46" fmla="*/ 2137 w 2879"/>
                <a:gd name="T47" fmla="*/ 1013 h 2469"/>
                <a:gd name="T48" fmla="*/ 2016 w 2879"/>
                <a:gd name="T49" fmla="*/ 863 h 2469"/>
                <a:gd name="T50" fmla="*/ 1865 w 2879"/>
                <a:gd name="T51" fmla="*/ 741 h 2469"/>
                <a:gd name="T52" fmla="*/ 1689 w 2879"/>
                <a:gd name="T53" fmla="*/ 655 h 2469"/>
                <a:gd name="T54" fmla="*/ 1495 w 2879"/>
                <a:gd name="T55" fmla="*/ 610 h 2469"/>
                <a:gd name="T56" fmla="*/ 1294 w 2879"/>
                <a:gd name="T57" fmla="*/ 608 h 2469"/>
                <a:gd name="T58" fmla="*/ 1110 w 2879"/>
                <a:gd name="T59" fmla="*/ 649 h 2469"/>
                <a:gd name="T60" fmla="*/ 940 w 2879"/>
                <a:gd name="T61" fmla="*/ 728 h 2469"/>
                <a:gd name="T62" fmla="*/ 793 w 2879"/>
                <a:gd name="T63" fmla="*/ 837 h 2469"/>
                <a:gd name="T64" fmla="*/ 671 w 2879"/>
                <a:gd name="T65" fmla="*/ 976 h 2469"/>
                <a:gd name="T66" fmla="*/ 581 w 2879"/>
                <a:gd name="T67" fmla="*/ 1136 h 2469"/>
                <a:gd name="T68" fmla="*/ 427 w 2879"/>
                <a:gd name="T69" fmla="*/ 1062 h 2469"/>
                <a:gd name="T70" fmla="*/ 215 w 2879"/>
                <a:gd name="T71" fmla="*/ 998 h 2469"/>
                <a:gd name="T72" fmla="*/ 0 w 2879"/>
                <a:gd name="T73" fmla="*/ 964 h 2469"/>
                <a:gd name="T74" fmla="*/ 110 w 2879"/>
                <a:gd name="T75" fmla="*/ 735 h 2469"/>
                <a:gd name="T76" fmla="*/ 256 w 2879"/>
                <a:gd name="T77" fmla="*/ 528 h 2469"/>
                <a:gd name="T78" fmla="*/ 437 w 2879"/>
                <a:gd name="T79" fmla="*/ 348 h 2469"/>
                <a:gd name="T80" fmla="*/ 644 w 2879"/>
                <a:gd name="T81" fmla="*/ 203 h 2469"/>
                <a:gd name="T82" fmla="*/ 875 w 2879"/>
                <a:gd name="T83" fmla="*/ 94 h 2469"/>
                <a:gd name="T84" fmla="*/ 1125 w 2879"/>
                <a:gd name="T85" fmla="*/ 23 h 2469"/>
                <a:gd name="T86" fmla="*/ 1392 w 2879"/>
                <a:gd name="T87" fmla="*/ 0 h 2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879" h="2469">
                  <a:moveTo>
                    <a:pt x="1392" y="0"/>
                  </a:moveTo>
                  <a:lnTo>
                    <a:pt x="1527" y="6"/>
                  </a:lnTo>
                  <a:lnTo>
                    <a:pt x="1658" y="23"/>
                  </a:lnTo>
                  <a:lnTo>
                    <a:pt x="1783" y="53"/>
                  </a:lnTo>
                  <a:lnTo>
                    <a:pt x="1906" y="92"/>
                  </a:lnTo>
                  <a:lnTo>
                    <a:pt x="2024" y="141"/>
                  </a:lnTo>
                  <a:lnTo>
                    <a:pt x="2137" y="201"/>
                  </a:lnTo>
                  <a:lnTo>
                    <a:pt x="2243" y="268"/>
                  </a:lnTo>
                  <a:lnTo>
                    <a:pt x="2343" y="346"/>
                  </a:lnTo>
                  <a:lnTo>
                    <a:pt x="2437" y="430"/>
                  </a:lnTo>
                  <a:lnTo>
                    <a:pt x="2523" y="522"/>
                  </a:lnTo>
                  <a:lnTo>
                    <a:pt x="2601" y="622"/>
                  </a:lnTo>
                  <a:lnTo>
                    <a:pt x="2670" y="728"/>
                  </a:lnTo>
                  <a:lnTo>
                    <a:pt x="2730" y="839"/>
                  </a:lnTo>
                  <a:lnTo>
                    <a:pt x="2781" y="956"/>
                  </a:lnTo>
                  <a:lnTo>
                    <a:pt x="2822" y="1078"/>
                  </a:lnTo>
                  <a:lnTo>
                    <a:pt x="2852" y="1205"/>
                  </a:lnTo>
                  <a:lnTo>
                    <a:pt x="2871" y="1334"/>
                  </a:lnTo>
                  <a:lnTo>
                    <a:pt x="2879" y="1469"/>
                  </a:lnTo>
                  <a:lnTo>
                    <a:pt x="2875" y="1534"/>
                  </a:lnTo>
                  <a:lnTo>
                    <a:pt x="2869" y="1594"/>
                  </a:lnTo>
                  <a:lnTo>
                    <a:pt x="2862" y="1647"/>
                  </a:lnTo>
                  <a:lnTo>
                    <a:pt x="2852" y="1694"/>
                  </a:lnTo>
                  <a:lnTo>
                    <a:pt x="2844" y="1733"/>
                  </a:lnTo>
                  <a:lnTo>
                    <a:pt x="2834" y="1764"/>
                  </a:lnTo>
                  <a:lnTo>
                    <a:pt x="2828" y="1786"/>
                  </a:lnTo>
                  <a:lnTo>
                    <a:pt x="2822" y="1800"/>
                  </a:lnTo>
                  <a:lnTo>
                    <a:pt x="2821" y="1806"/>
                  </a:lnTo>
                  <a:lnTo>
                    <a:pt x="2623" y="2277"/>
                  </a:lnTo>
                  <a:lnTo>
                    <a:pt x="1818" y="2469"/>
                  </a:lnTo>
                  <a:lnTo>
                    <a:pt x="2040" y="2087"/>
                  </a:lnTo>
                  <a:lnTo>
                    <a:pt x="2079" y="2015"/>
                  </a:lnTo>
                  <a:lnTo>
                    <a:pt x="2114" y="1950"/>
                  </a:lnTo>
                  <a:lnTo>
                    <a:pt x="2145" y="1894"/>
                  </a:lnTo>
                  <a:lnTo>
                    <a:pt x="2173" y="1845"/>
                  </a:lnTo>
                  <a:lnTo>
                    <a:pt x="2198" y="1800"/>
                  </a:lnTo>
                  <a:lnTo>
                    <a:pt x="2218" y="1757"/>
                  </a:lnTo>
                  <a:lnTo>
                    <a:pt x="2235" y="1716"/>
                  </a:lnTo>
                  <a:lnTo>
                    <a:pt x="2251" y="1676"/>
                  </a:lnTo>
                  <a:lnTo>
                    <a:pt x="2261" y="1635"/>
                  </a:lnTo>
                  <a:lnTo>
                    <a:pt x="2269" y="1590"/>
                  </a:lnTo>
                  <a:lnTo>
                    <a:pt x="2274" y="1541"/>
                  </a:lnTo>
                  <a:lnTo>
                    <a:pt x="2274" y="1487"/>
                  </a:lnTo>
                  <a:lnTo>
                    <a:pt x="2269" y="1383"/>
                  </a:lnTo>
                  <a:lnTo>
                    <a:pt x="2253" y="1285"/>
                  </a:lnTo>
                  <a:lnTo>
                    <a:pt x="2224" y="1189"/>
                  </a:lnTo>
                  <a:lnTo>
                    <a:pt x="2186" y="1099"/>
                  </a:lnTo>
                  <a:lnTo>
                    <a:pt x="2137" y="1013"/>
                  </a:lnTo>
                  <a:lnTo>
                    <a:pt x="2081" y="935"/>
                  </a:lnTo>
                  <a:lnTo>
                    <a:pt x="2016" y="863"/>
                  </a:lnTo>
                  <a:lnTo>
                    <a:pt x="1944" y="798"/>
                  </a:lnTo>
                  <a:lnTo>
                    <a:pt x="1865" y="741"/>
                  </a:lnTo>
                  <a:lnTo>
                    <a:pt x="1779" y="694"/>
                  </a:lnTo>
                  <a:lnTo>
                    <a:pt x="1689" y="655"/>
                  </a:lnTo>
                  <a:lnTo>
                    <a:pt x="1593" y="628"/>
                  </a:lnTo>
                  <a:lnTo>
                    <a:pt x="1495" y="610"/>
                  </a:lnTo>
                  <a:lnTo>
                    <a:pt x="1392" y="604"/>
                  </a:lnTo>
                  <a:lnTo>
                    <a:pt x="1294" y="608"/>
                  </a:lnTo>
                  <a:lnTo>
                    <a:pt x="1200" y="624"/>
                  </a:lnTo>
                  <a:lnTo>
                    <a:pt x="1110" y="649"/>
                  </a:lnTo>
                  <a:lnTo>
                    <a:pt x="1022" y="685"/>
                  </a:lnTo>
                  <a:lnTo>
                    <a:pt x="940" y="728"/>
                  </a:lnTo>
                  <a:lnTo>
                    <a:pt x="863" y="778"/>
                  </a:lnTo>
                  <a:lnTo>
                    <a:pt x="793" y="837"/>
                  </a:lnTo>
                  <a:lnTo>
                    <a:pt x="728" y="904"/>
                  </a:lnTo>
                  <a:lnTo>
                    <a:pt x="671" y="976"/>
                  </a:lnTo>
                  <a:lnTo>
                    <a:pt x="622" y="1054"/>
                  </a:lnTo>
                  <a:lnTo>
                    <a:pt x="581" y="1136"/>
                  </a:lnTo>
                  <a:lnTo>
                    <a:pt x="530" y="1107"/>
                  </a:lnTo>
                  <a:lnTo>
                    <a:pt x="427" y="1062"/>
                  </a:lnTo>
                  <a:lnTo>
                    <a:pt x="321" y="1027"/>
                  </a:lnTo>
                  <a:lnTo>
                    <a:pt x="215" y="998"/>
                  </a:lnTo>
                  <a:lnTo>
                    <a:pt x="108" y="978"/>
                  </a:lnTo>
                  <a:lnTo>
                    <a:pt x="0" y="964"/>
                  </a:lnTo>
                  <a:lnTo>
                    <a:pt x="49" y="847"/>
                  </a:lnTo>
                  <a:lnTo>
                    <a:pt x="110" y="735"/>
                  </a:lnTo>
                  <a:lnTo>
                    <a:pt x="178" y="628"/>
                  </a:lnTo>
                  <a:lnTo>
                    <a:pt x="256" y="528"/>
                  </a:lnTo>
                  <a:lnTo>
                    <a:pt x="343" y="434"/>
                  </a:lnTo>
                  <a:lnTo>
                    <a:pt x="437" y="348"/>
                  </a:lnTo>
                  <a:lnTo>
                    <a:pt x="536" y="272"/>
                  </a:lnTo>
                  <a:lnTo>
                    <a:pt x="644" y="203"/>
                  </a:lnTo>
                  <a:lnTo>
                    <a:pt x="756" y="143"/>
                  </a:lnTo>
                  <a:lnTo>
                    <a:pt x="875" y="94"/>
                  </a:lnTo>
                  <a:lnTo>
                    <a:pt x="998" y="53"/>
                  </a:lnTo>
                  <a:lnTo>
                    <a:pt x="1125" y="23"/>
                  </a:lnTo>
                  <a:lnTo>
                    <a:pt x="1257" y="6"/>
                  </a:lnTo>
                  <a:lnTo>
                    <a:pt x="1392" y="0"/>
                  </a:lnTo>
                  <a:close/>
                </a:path>
              </a:pathLst>
            </a:custGeom>
            <a:gradFill flip="none" rotWithShape="1">
              <a:gsLst>
                <a:gs pos="48000">
                  <a:srgbClr val="F58320"/>
                </a:gs>
                <a:gs pos="14000">
                  <a:srgbClr val="F58320">
                    <a:lumMod val="75000"/>
                  </a:srgbClr>
                </a:gs>
              </a:gsLst>
              <a:lin ang="16200000" scaled="1"/>
              <a:tileRect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F4955D5C-7723-DAD4-5122-99B15773062B}"/>
              </a:ext>
            </a:extLst>
          </p:cNvPr>
          <p:cNvSpPr txBox="1"/>
          <p:nvPr/>
        </p:nvSpPr>
        <p:spPr>
          <a:xfrm>
            <a:off x="3621932" y="4397212"/>
            <a:ext cx="130676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/>
              <a:t>65 Billion </a:t>
            </a:r>
          </a:p>
          <a:p>
            <a:pPr algn="ctr"/>
            <a:r>
              <a:rPr lang="en-US"/>
              <a:t>Fabs</a:t>
            </a:r>
          </a:p>
          <a:p>
            <a:pPr algn="ctr"/>
            <a:r>
              <a:rPr lang="en-US"/>
              <a:t>Investment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DA475F4-7AFE-CB59-DD6A-FB234D7F0584}"/>
              </a:ext>
            </a:extLst>
          </p:cNvPr>
          <p:cNvSpPr txBox="1"/>
          <p:nvPr/>
        </p:nvSpPr>
        <p:spPr>
          <a:xfrm>
            <a:off x="4916237" y="1813897"/>
            <a:ext cx="1524585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/>
              <a:t>165 B</a:t>
            </a:r>
          </a:p>
          <a:p>
            <a:pPr algn="ctr"/>
            <a:r>
              <a:rPr lang="en-US" sz="2000" b="1"/>
              <a:t> expansion</a:t>
            </a:r>
          </a:p>
          <a:p>
            <a:pPr algn="ctr"/>
            <a:r>
              <a:rPr lang="en-US"/>
              <a:t>Fabs, R&amp; D, &amp;</a:t>
            </a:r>
          </a:p>
          <a:p>
            <a:pPr algn="ctr"/>
            <a:r>
              <a:rPr lang="en-US"/>
              <a:t>packaging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AF68654-DBDB-E2F0-CDA7-58FF4B481A18}"/>
              </a:ext>
            </a:extLst>
          </p:cNvPr>
          <p:cNvSpPr txBox="1"/>
          <p:nvPr/>
        </p:nvSpPr>
        <p:spPr>
          <a:xfrm flipH="1">
            <a:off x="5884963" y="4257738"/>
            <a:ext cx="28069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/>
              <a:t>Fed CHIPS </a:t>
            </a:r>
          </a:p>
          <a:p>
            <a:pPr algn="ctr"/>
            <a:r>
              <a:rPr lang="en-US" sz="2000" b="1"/>
              <a:t>&amp; </a:t>
            </a:r>
          </a:p>
          <a:p>
            <a:pPr algn="ctr"/>
            <a:r>
              <a:rPr lang="en-US" sz="2000" b="1"/>
              <a:t>Science Act</a:t>
            </a:r>
          </a:p>
        </p:txBody>
      </p:sp>
    </p:spTree>
    <p:extLst>
      <p:ext uri="{BB962C8B-B14F-4D97-AF65-F5344CB8AC3E}">
        <p14:creationId xmlns:p14="http://schemas.microsoft.com/office/powerpoint/2010/main" val="3705108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2" grpId="0" animBg="1"/>
      <p:bldP spid="50" grpId="0" animBg="1"/>
      <p:bldP spid="46" grpId="0"/>
      <p:bldP spid="47" grpId="0"/>
      <p:bldP spid="4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0">
            <a:extLst>
              <a:ext uri="{FF2B5EF4-FFF2-40B4-BE49-F238E27FC236}">
                <a16:creationId xmlns:a16="http://schemas.microsoft.com/office/drawing/2014/main" id="{97F46C28-579B-45D0-BFC6-5983359A36AD}"/>
              </a:ext>
            </a:extLst>
          </p:cNvPr>
          <p:cNvSpPr>
            <a:spLocks/>
          </p:cNvSpPr>
          <p:nvPr/>
        </p:nvSpPr>
        <p:spPr bwMode="auto">
          <a:xfrm>
            <a:off x="8408988" y="1557338"/>
            <a:ext cx="3036888" cy="2876550"/>
          </a:xfrm>
          <a:custGeom>
            <a:avLst/>
            <a:gdLst>
              <a:gd name="T0" fmla="*/ 335 w 1913"/>
              <a:gd name="T1" fmla="*/ 1812 h 1812"/>
              <a:gd name="T2" fmla="*/ 0 w 1913"/>
              <a:gd name="T3" fmla="*/ 1678 h 1812"/>
              <a:gd name="T4" fmla="*/ 1675 w 1913"/>
              <a:gd name="T5" fmla="*/ 0 h 1812"/>
              <a:gd name="T6" fmla="*/ 1913 w 1913"/>
              <a:gd name="T7" fmla="*/ 235 h 1812"/>
              <a:gd name="T8" fmla="*/ 335 w 1913"/>
              <a:gd name="T9" fmla="*/ 1812 h 18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13" h="1812">
                <a:moveTo>
                  <a:pt x="335" y="1812"/>
                </a:moveTo>
                <a:lnTo>
                  <a:pt x="0" y="1678"/>
                </a:lnTo>
                <a:lnTo>
                  <a:pt x="1675" y="0"/>
                </a:lnTo>
                <a:lnTo>
                  <a:pt x="1913" y="235"/>
                </a:lnTo>
                <a:lnTo>
                  <a:pt x="335" y="1812"/>
                </a:lnTo>
                <a:close/>
              </a:path>
            </a:pathLst>
          </a:custGeom>
          <a:gradFill>
            <a:gsLst>
              <a:gs pos="63000">
                <a:schemeClr val="accent4"/>
              </a:gs>
              <a:gs pos="100000">
                <a:schemeClr val="accent4">
                  <a:lumMod val="75000"/>
                </a:schemeClr>
              </a:gs>
            </a:gsLst>
            <a:lin ang="8100000" scaled="1"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18987"/>
            <a:endParaRPr lang="en-IN" sz="2400">
              <a:solidFill>
                <a:srgbClr val="000000"/>
              </a:solidFill>
              <a:latin typeface="Segoe UI"/>
            </a:endParaRPr>
          </a:p>
        </p:txBody>
      </p:sp>
      <p:sp>
        <p:nvSpPr>
          <p:cNvPr id="15" name="Freeform 11">
            <a:extLst>
              <a:ext uri="{FF2B5EF4-FFF2-40B4-BE49-F238E27FC236}">
                <a16:creationId xmlns:a16="http://schemas.microsoft.com/office/drawing/2014/main" id="{8294CE94-6C0E-407A-BFFA-A45106D31C09}"/>
              </a:ext>
            </a:extLst>
          </p:cNvPr>
          <p:cNvSpPr>
            <a:spLocks/>
          </p:cNvSpPr>
          <p:nvPr/>
        </p:nvSpPr>
        <p:spPr bwMode="auto">
          <a:xfrm>
            <a:off x="9438752" y="1540815"/>
            <a:ext cx="2073275" cy="2078037"/>
          </a:xfrm>
          <a:custGeom>
            <a:avLst/>
            <a:gdLst>
              <a:gd name="T0" fmla="*/ 1306 w 1306"/>
              <a:gd name="T1" fmla="*/ 1309 h 1309"/>
              <a:gd name="T2" fmla="*/ 971 w 1306"/>
              <a:gd name="T3" fmla="*/ 1309 h 1309"/>
              <a:gd name="T4" fmla="*/ 971 w 1306"/>
              <a:gd name="T5" fmla="*/ 335 h 1309"/>
              <a:gd name="T6" fmla="*/ 0 w 1306"/>
              <a:gd name="T7" fmla="*/ 335 h 1309"/>
              <a:gd name="T8" fmla="*/ 0 w 1306"/>
              <a:gd name="T9" fmla="*/ 0 h 1309"/>
              <a:gd name="T10" fmla="*/ 1306 w 1306"/>
              <a:gd name="T11" fmla="*/ 0 h 1309"/>
              <a:gd name="T12" fmla="*/ 1306 w 1306"/>
              <a:gd name="T13" fmla="*/ 1309 h 13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06" h="1309">
                <a:moveTo>
                  <a:pt x="1306" y="1309"/>
                </a:moveTo>
                <a:lnTo>
                  <a:pt x="971" y="1309"/>
                </a:lnTo>
                <a:lnTo>
                  <a:pt x="971" y="335"/>
                </a:lnTo>
                <a:lnTo>
                  <a:pt x="0" y="335"/>
                </a:lnTo>
                <a:lnTo>
                  <a:pt x="0" y="0"/>
                </a:lnTo>
                <a:lnTo>
                  <a:pt x="1306" y="0"/>
                </a:lnTo>
                <a:lnTo>
                  <a:pt x="1306" y="1309"/>
                </a:ln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18987"/>
            <a:endParaRPr lang="en-IN" sz="2400">
              <a:solidFill>
                <a:srgbClr val="000000"/>
              </a:solidFill>
              <a:latin typeface="Segoe UI"/>
            </a:endParaRPr>
          </a:p>
        </p:txBody>
      </p:sp>
      <p:sp>
        <p:nvSpPr>
          <p:cNvPr id="12" name="Freeform 8">
            <a:extLst>
              <a:ext uri="{FF2B5EF4-FFF2-40B4-BE49-F238E27FC236}">
                <a16:creationId xmlns:a16="http://schemas.microsoft.com/office/drawing/2014/main" id="{BA394DB2-C00E-4502-A99C-72EC41276C4A}"/>
              </a:ext>
            </a:extLst>
          </p:cNvPr>
          <p:cNvSpPr>
            <a:spLocks/>
          </p:cNvSpPr>
          <p:nvPr/>
        </p:nvSpPr>
        <p:spPr bwMode="auto">
          <a:xfrm>
            <a:off x="5830888" y="2436813"/>
            <a:ext cx="3036888" cy="2876550"/>
          </a:xfrm>
          <a:custGeom>
            <a:avLst/>
            <a:gdLst>
              <a:gd name="T0" fmla="*/ 335 w 1913"/>
              <a:gd name="T1" fmla="*/ 1812 h 1812"/>
              <a:gd name="T2" fmla="*/ 0 w 1913"/>
              <a:gd name="T3" fmla="*/ 1678 h 1812"/>
              <a:gd name="T4" fmla="*/ 1674 w 1913"/>
              <a:gd name="T5" fmla="*/ 0 h 1812"/>
              <a:gd name="T6" fmla="*/ 1913 w 1913"/>
              <a:gd name="T7" fmla="*/ 239 h 1812"/>
              <a:gd name="T8" fmla="*/ 335 w 1913"/>
              <a:gd name="T9" fmla="*/ 1812 h 18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13" h="1812">
                <a:moveTo>
                  <a:pt x="335" y="1812"/>
                </a:moveTo>
                <a:lnTo>
                  <a:pt x="0" y="1678"/>
                </a:lnTo>
                <a:lnTo>
                  <a:pt x="1674" y="0"/>
                </a:lnTo>
                <a:lnTo>
                  <a:pt x="1913" y="239"/>
                </a:lnTo>
                <a:lnTo>
                  <a:pt x="335" y="1812"/>
                </a:lnTo>
                <a:close/>
              </a:path>
            </a:pathLst>
          </a:custGeom>
          <a:gradFill>
            <a:gsLst>
              <a:gs pos="63000">
                <a:schemeClr val="accent3"/>
              </a:gs>
              <a:gs pos="100000">
                <a:schemeClr val="accent3">
                  <a:lumMod val="75000"/>
                </a:schemeClr>
              </a:gs>
            </a:gsLst>
            <a:lin ang="8100000" scaled="1"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18987"/>
            <a:endParaRPr lang="en-IN" sz="2400">
              <a:solidFill>
                <a:srgbClr val="000000"/>
              </a:solidFill>
              <a:latin typeface="Segoe UI"/>
            </a:endParaRPr>
          </a:p>
        </p:txBody>
      </p:sp>
      <p:sp>
        <p:nvSpPr>
          <p:cNvPr id="13" name="Freeform 9">
            <a:extLst>
              <a:ext uri="{FF2B5EF4-FFF2-40B4-BE49-F238E27FC236}">
                <a16:creationId xmlns:a16="http://schemas.microsoft.com/office/drawing/2014/main" id="{CF172E4D-0C1D-486C-81CA-1CB1A353128B}"/>
              </a:ext>
            </a:extLst>
          </p:cNvPr>
          <p:cNvSpPr>
            <a:spLocks/>
          </p:cNvSpPr>
          <p:nvPr/>
        </p:nvSpPr>
        <p:spPr bwMode="auto">
          <a:xfrm>
            <a:off x="6892866" y="2360746"/>
            <a:ext cx="2073275" cy="2076450"/>
          </a:xfrm>
          <a:custGeom>
            <a:avLst/>
            <a:gdLst>
              <a:gd name="T0" fmla="*/ 1306 w 1306"/>
              <a:gd name="T1" fmla="*/ 1308 h 1308"/>
              <a:gd name="T2" fmla="*/ 971 w 1306"/>
              <a:gd name="T3" fmla="*/ 1308 h 1308"/>
              <a:gd name="T4" fmla="*/ 971 w 1306"/>
              <a:gd name="T5" fmla="*/ 335 h 1308"/>
              <a:gd name="T6" fmla="*/ 0 w 1306"/>
              <a:gd name="T7" fmla="*/ 335 h 1308"/>
              <a:gd name="T8" fmla="*/ 0 w 1306"/>
              <a:gd name="T9" fmla="*/ 0 h 1308"/>
              <a:gd name="T10" fmla="*/ 1306 w 1306"/>
              <a:gd name="T11" fmla="*/ 0 h 1308"/>
              <a:gd name="T12" fmla="*/ 1306 w 1306"/>
              <a:gd name="T13" fmla="*/ 1308 h 13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06" h="1308">
                <a:moveTo>
                  <a:pt x="1306" y="1308"/>
                </a:moveTo>
                <a:lnTo>
                  <a:pt x="971" y="1308"/>
                </a:lnTo>
                <a:lnTo>
                  <a:pt x="971" y="335"/>
                </a:lnTo>
                <a:lnTo>
                  <a:pt x="0" y="335"/>
                </a:lnTo>
                <a:lnTo>
                  <a:pt x="0" y="0"/>
                </a:lnTo>
                <a:lnTo>
                  <a:pt x="1306" y="0"/>
                </a:lnTo>
                <a:lnTo>
                  <a:pt x="1306" y="1308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18987"/>
            <a:endParaRPr lang="en-IN" sz="2400">
              <a:solidFill>
                <a:srgbClr val="000000"/>
              </a:solidFill>
              <a:latin typeface="Segoe UI"/>
            </a:endParaRPr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986CAA09-3BF5-4F3C-B7A5-D744478BC56A}"/>
              </a:ext>
            </a:extLst>
          </p:cNvPr>
          <p:cNvSpPr>
            <a:spLocks/>
          </p:cNvSpPr>
          <p:nvPr/>
        </p:nvSpPr>
        <p:spPr bwMode="auto">
          <a:xfrm>
            <a:off x="3251200" y="3316288"/>
            <a:ext cx="3030538" cy="2882900"/>
          </a:xfrm>
          <a:custGeom>
            <a:avLst/>
            <a:gdLst>
              <a:gd name="T0" fmla="*/ 335 w 1909"/>
              <a:gd name="T1" fmla="*/ 1816 h 1816"/>
              <a:gd name="T2" fmla="*/ 0 w 1909"/>
              <a:gd name="T3" fmla="*/ 1677 h 1816"/>
              <a:gd name="T4" fmla="*/ 1675 w 1909"/>
              <a:gd name="T5" fmla="*/ 0 h 1816"/>
              <a:gd name="T6" fmla="*/ 1909 w 1909"/>
              <a:gd name="T7" fmla="*/ 239 h 1816"/>
              <a:gd name="T8" fmla="*/ 335 w 1909"/>
              <a:gd name="T9" fmla="*/ 1816 h 18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09" h="1816">
                <a:moveTo>
                  <a:pt x="335" y="1816"/>
                </a:moveTo>
                <a:lnTo>
                  <a:pt x="0" y="1677"/>
                </a:lnTo>
                <a:lnTo>
                  <a:pt x="1675" y="0"/>
                </a:lnTo>
                <a:lnTo>
                  <a:pt x="1909" y="239"/>
                </a:lnTo>
                <a:lnTo>
                  <a:pt x="335" y="1816"/>
                </a:lnTo>
                <a:close/>
              </a:path>
            </a:pathLst>
          </a:custGeom>
          <a:gradFill flip="none" rotWithShape="1">
            <a:gsLst>
              <a:gs pos="6300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lin ang="8100000" scaled="1"/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18987"/>
            <a:endParaRPr lang="en-IN" sz="2400">
              <a:solidFill>
                <a:srgbClr val="000000"/>
              </a:solidFill>
              <a:latin typeface="Segoe UI"/>
            </a:endParaRPr>
          </a:p>
        </p:txBody>
      </p:sp>
      <p:sp>
        <p:nvSpPr>
          <p:cNvPr id="11" name="Freeform 7">
            <a:extLst>
              <a:ext uri="{FF2B5EF4-FFF2-40B4-BE49-F238E27FC236}">
                <a16:creationId xmlns:a16="http://schemas.microsoft.com/office/drawing/2014/main" id="{BC3FDDCD-C657-4783-AF18-0A4BFCE15BD5}"/>
              </a:ext>
            </a:extLst>
          </p:cNvPr>
          <p:cNvSpPr>
            <a:spLocks/>
          </p:cNvSpPr>
          <p:nvPr/>
        </p:nvSpPr>
        <p:spPr bwMode="auto">
          <a:xfrm>
            <a:off x="4302922" y="3259432"/>
            <a:ext cx="2073275" cy="2078037"/>
          </a:xfrm>
          <a:custGeom>
            <a:avLst/>
            <a:gdLst>
              <a:gd name="T0" fmla="*/ 1306 w 1306"/>
              <a:gd name="T1" fmla="*/ 1309 h 1309"/>
              <a:gd name="T2" fmla="*/ 971 w 1306"/>
              <a:gd name="T3" fmla="*/ 1309 h 1309"/>
              <a:gd name="T4" fmla="*/ 971 w 1306"/>
              <a:gd name="T5" fmla="*/ 336 h 1309"/>
              <a:gd name="T6" fmla="*/ 0 w 1306"/>
              <a:gd name="T7" fmla="*/ 336 h 1309"/>
              <a:gd name="T8" fmla="*/ 0 w 1306"/>
              <a:gd name="T9" fmla="*/ 0 h 1309"/>
              <a:gd name="T10" fmla="*/ 1306 w 1306"/>
              <a:gd name="T11" fmla="*/ 0 h 1309"/>
              <a:gd name="T12" fmla="*/ 1306 w 1306"/>
              <a:gd name="T13" fmla="*/ 1309 h 13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06" h="1309">
                <a:moveTo>
                  <a:pt x="1306" y="1309"/>
                </a:moveTo>
                <a:lnTo>
                  <a:pt x="971" y="1309"/>
                </a:lnTo>
                <a:lnTo>
                  <a:pt x="971" y="336"/>
                </a:lnTo>
                <a:lnTo>
                  <a:pt x="0" y="336"/>
                </a:lnTo>
                <a:lnTo>
                  <a:pt x="0" y="0"/>
                </a:lnTo>
                <a:lnTo>
                  <a:pt x="1306" y="0"/>
                </a:lnTo>
                <a:lnTo>
                  <a:pt x="1306" y="1309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18987"/>
            <a:endParaRPr lang="en-IN" sz="2400">
              <a:solidFill>
                <a:srgbClr val="000000"/>
              </a:solidFill>
              <a:latin typeface="Segoe U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0" y="263046"/>
            <a:ext cx="10972801" cy="711081"/>
          </a:xfrm>
        </p:spPr>
        <p:txBody>
          <a:bodyPr/>
          <a:lstStyle/>
          <a:p>
            <a:r>
              <a:rPr lang="en-US" sz="2800">
                <a:solidFill>
                  <a:schemeClr val="bg1">
                    <a:lumMod val="95000"/>
                  </a:schemeClr>
                </a:solidFill>
              </a:rPr>
              <a:t>Some of the established &amp; reported impacts of TSMC’s </a:t>
            </a:r>
            <a:br>
              <a:rPr lang="en-US" sz="280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2800">
                <a:solidFill>
                  <a:schemeClr val="bg1">
                    <a:lumMod val="95000"/>
                  </a:schemeClr>
                </a:solidFill>
              </a:rPr>
              <a:t>investments more broadly in Arizona</a:t>
            </a:r>
            <a:endParaRPr lang="en-IN" sz="28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91E671DB-73BC-458B-97B1-57D79F690A95}"/>
              </a:ext>
            </a:extLst>
          </p:cNvPr>
          <p:cNvSpPr>
            <a:spLocks/>
          </p:cNvSpPr>
          <p:nvPr/>
        </p:nvSpPr>
        <p:spPr bwMode="auto">
          <a:xfrm>
            <a:off x="1703487" y="4145977"/>
            <a:ext cx="2073275" cy="2078037"/>
          </a:xfrm>
          <a:custGeom>
            <a:avLst/>
            <a:gdLst>
              <a:gd name="T0" fmla="*/ 1306 w 1306"/>
              <a:gd name="T1" fmla="*/ 1309 h 1309"/>
              <a:gd name="T2" fmla="*/ 971 w 1306"/>
              <a:gd name="T3" fmla="*/ 1309 h 1309"/>
              <a:gd name="T4" fmla="*/ 971 w 1306"/>
              <a:gd name="T5" fmla="*/ 336 h 1309"/>
              <a:gd name="T6" fmla="*/ 0 w 1306"/>
              <a:gd name="T7" fmla="*/ 336 h 1309"/>
              <a:gd name="T8" fmla="*/ 0 w 1306"/>
              <a:gd name="T9" fmla="*/ 0 h 1309"/>
              <a:gd name="T10" fmla="*/ 1306 w 1306"/>
              <a:gd name="T11" fmla="*/ 0 h 1309"/>
              <a:gd name="T12" fmla="*/ 1306 w 1306"/>
              <a:gd name="T13" fmla="*/ 1309 h 13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06" h="1309">
                <a:moveTo>
                  <a:pt x="1306" y="1309"/>
                </a:moveTo>
                <a:lnTo>
                  <a:pt x="971" y="1309"/>
                </a:lnTo>
                <a:lnTo>
                  <a:pt x="971" y="336"/>
                </a:lnTo>
                <a:lnTo>
                  <a:pt x="0" y="336"/>
                </a:lnTo>
                <a:lnTo>
                  <a:pt x="0" y="0"/>
                </a:lnTo>
                <a:lnTo>
                  <a:pt x="1306" y="0"/>
                </a:lnTo>
                <a:lnTo>
                  <a:pt x="1306" y="130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18987"/>
            <a:endParaRPr lang="en-IN" sz="2400">
              <a:solidFill>
                <a:srgbClr val="000000"/>
              </a:solidFill>
              <a:latin typeface="Segoe UI"/>
            </a:endParaRPr>
          </a:p>
        </p:txBody>
      </p:sp>
      <p:sp>
        <p:nvSpPr>
          <p:cNvPr id="16" name="Freeform 12">
            <a:extLst>
              <a:ext uri="{FF2B5EF4-FFF2-40B4-BE49-F238E27FC236}">
                <a16:creationId xmlns:a16="http://schemas.microsoft.com/office/drawing/2014/main" id="{377740E6-DC55-44CE-BAEE-4B7BBF7C7C6E}"/>
              </a:ext>
            </a:extLst>
          </p:cNvPr>
          <p:cNvSpPr>
            <a:spLocks/>
          </p:cNvSpPr>
          <p:nvPr/>
        </p:nvSpPr>
        <p:spPr bwMode="auto">
          <a:xfrm>
            <a:off x="667940" y="4182073"/>
            <a:ext cx="3030538" cy="2663825"/>
          </a:xfrm>
          <a:custGeom>
            <a:avLst/>
            <a:gdLst>
              <a:gd name="T0" fmla="*/ 1675 w 1909"/>
              <a:gd name="T1" fmla="*/ 0 h 1678"/>
              <a:gd name="T2" fmla="*/ 0 w 1909"/>
              <a:gd name="T3" fmla="*/ 1678 h 1678"/>
              <a:gd name="T4" fmla="*/ 473 w 1909"/>
              <a:gd name="T5" fmla="*/ 1678 h 1678"/>
              <a:gd name="T6" fmla="*/ 1909 w 1909"/>
              <a:gd name="T7" fmla="*/ 239 h 1678"/>
              <a:gd name="T8" fmla="*/ 1675 w 1909"/>
              <a:gd name="T9" fmla="*/ 0 h 16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09" h="1678">
                <a:moveTo>
                  <a:pt x="1675" y="0"/>
                </a:moveTo>
                <a:lnTo>
                  <a:pt x="0" y="1678"/>
                </a:lnTo>
                <a:lnTo>
                  <a:pt x="473" y="1678"/>
                </a:lnTo>
                <a:lnTo>
                  <a:pt x="1909" y="239"/>
                </a:lnTo>
                <a:lnTo>
                  <a:pt x="1675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18987"/>
            <a:endParaRPr lang="en-IN" sz="2400">
              <a:solidFill>
                <a:srgbClr val="000000"/>
              </a:solidFill>
              <a:latin typeface="Segoe UI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C99CC2E-3D07-4E90-BD7A-995D10FF7FBB}"/>
              </a:ext>
            </a:extLst>
          </p:cNvPr>
          <p:cNvSpPr txBox="1"/>
          <p:nvPr/>
        </p:nvSpPr>
        <p:spPr>
          <a:xfrm>
            <a:off x="1784350" y="4195702"/>
            <a:ext cx="442913" cy="3693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218987"/>
            <a:r>
              <a:rPr lang="en-US" sz="2400" b="1">
                <a:solidFill>
                  <a:prstClr val="white"/>
                </a:solidFill>
                <a:latin typeface="Segoe UI"/>
              </a:rPr>
              <a:t>01</a:t>
            </a:r>
            <a:endParaRPr lang="en-IN" sz="2400" b="1">
              <a:solidFill>
                <a:prstClr val="white"/>
              </a:solidFill>
              <a:latin typeface="Segoe UI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A4CFF5B-B8B5-4899-94F9-C0FB01902212}"/>
              </a:ext>
            </a:extLst>
          </p:cNvPr>
          <p:cNvSpPr txBox="1"/>
          <p:nvPr/>
        </p:nvSpPr>
        <p:spPr>
          <a:xfrm>
            <a:off x="4375150" y="3291462"/>
            <a:ext cx="442913" cy="3693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218987"/>
            <a:r>
              <a:rPr lang="en-US" sz="2400" b="1">
                <a:solidFill>
                  <a:prstClr val="white"/>
                </a:solidFill>
                <a:latin typeface="Segoe UI"/>
              </a:rPr>
              <a:t>02</a:t>
            </a:r>
            <a:endParaRPr lang="en-IN" sz="2400" b="1">
              <a:solidFill>
                <a:prstClr val="white"/>
              </a:solidFill>
              <a:latin typeface="Segoe UI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E9F365E-505F-4FAF-85DC-08D51E3CFB01}"/>
              </a:ext>
            </a:extLst>
          </p:cNvPr>
          <p:cNvSpPr txBox="1"/>
          <p:nvPr/>
        </p:nvSpPr>
        <p:spPr>
          <a:xfrm>
            <a:off x="6976110" y="2417702"/>
            <a:ext cx="442913" cy="3693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218987"/>
            <a:r>
              <a:rPr lang="en-US" sz="2400" b="1">
                <a:solidFill>
                  <a:prstClr val="white"/>
                </a:solidFill>
                <a:latin typeface="Segoe UI"/>
              </a:rPr>
              <a:t>03</a:t>
            </a:r>
            <a:endParaRPr lang="en-IN" sz="2400" b="1">
              <a:solidFill>
                <a:prstClr val="white"/>
              </a:solidFill>
              <a:latin typeface="Segoe UI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FE2D96E-47F9-4C86-A46B-B1782F72F6AB}"/>
              </a:ext>
            </a:extLst>
          </p:cNvPr>
          <p:cNvSpPr txBox="1"/>
          <p:nvPr/>
        </p:nvSpPr>
        <p:spPr>
          <a:xfrm>
            <a:off x="9546590" y="1543942"/>
            <a:ext cx="442913" cy="3693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218987"/>
            <a:r>
              <a:rPr lang="en-US" sz="2400" b="1">
                <a:solidFill>
                  <a:prstClr val="white"/>
                </a:solidFill>
                <a:latin typeface="Segoe UI"/>
              </a:rPr>
              <a:t>04</a:t>
            </a:r>
            <a:endParaRPr lang="en-IN" sz="2400" b="1">
              <a:solidFill>
                <a:prstClr val="white"/>
              </a:solidFill>
              <a:latin typeface="Segoe UI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E0FB53E-A684-4546-BC4A-3627E41A7329}"/>
              </a:ext>
            </a:extLst>
          </p:cNvPr>
          <p:cNvSpPr txBox="1"/>
          <p:nvPr/>
        </p:nvSpPr>
        <p:spPr>
          <a:xfrm rot="18874269">
            <a:off x="3469905" y="4259868"/>
            <a:ext cx="3154206" cy="46166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 defTabSz="1218987"/>
            <a:r>
              <a:rPr lang="en-US" sz="1600">
                <a:solidFill>
                  <a:prstClr val="white"/>
                </a:solidFill>
                <a:latin typeface="Segoe UI"/>
              </a:rPr>
              <a:t>Cutting-Edge</a:t>
            </a:r>
            <a:r>
              <a:rPr lang="en-US" sz="2400">
                <a:solidFill>
                  <a:prstClr val="white"/>
                </a:solidFill>
                <a:latin typeface="Segoe UI"/>
              </a:rPr>
              <a:t> </a:t>
            </a:r>
            <a:r>
              <a:rPr lang="en-US" sz="2400" b="1">
                <a:solidFill>
                  <a:srgbClr val="FFFF00"/>
                </a:solidFill>
                <a:latin typeface="Segoe UI"/>
              </a:rPr>
              <a:t>Industry</a:t>
            </a:r>
            <a:endParaRPr lang="en-IN" sz="2400" b="1">
              <a:solidFill>
                <a:srgbClr val="FFFF00"/>
              </a:solidFill>
              <a:latin typeface="Segoe UI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C9F371A-381A-49AA-B52F-BFDFD933BD8E}"/>
              </a:ext>
            </a:extLst>
          </p:cNvPr>
          <p:cNvSpPr txBox="1"/>
          <p:nvPr/>
        </p:nvSpPr>
        <p:spPr>
          <a:xfrm rot="18874269">
            <a:off x="988502" y="5158418"/>
            <a:ext cx="2974030" cy="46166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 defTabSz="1218987"/>
            <a:r>
              <a:rPr lang="en-US" sz="1600">
                <a:solidFill>
                  <a:prstClr val="white"/>
                </a:solidFill>
                <a:latin typeface="Segoe UI"/>
              </a:rPr>
              <a:t>Jobs in </a:t>
            </a:r>
            <a:r>
              <a:rPr lang="en-US" sz="2400" b="1">
                <a:solidFill>
                  <a:srgbClr val="FFFF00"/>
                </a:solidFill>
              </a:rPr>
              <a:t>Construction</a:t>
            </a:r>
            <a:endParaRPr lang="en-IN" sz="2400" b="1">
              <a:solidFill>
                <a:srgbClr val="FFFF00"/>
              </a:solidFill>
              <a:latin typeface="Segoe UI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E8BA2D3-5872-4C14-BEE9-EA0EACA8068C}"/>
              </a:ext>
            </a:extLst>
          </p:cNvPr>
          <p:cNvSpPr txBox="1"/>
          <p:nvPr/>
        </p:nvSpPr>
        <p:spPr>
          <a:xfrm rot="18874269">
            <a:off x="6078721" y="3408164"/>
            <a:ext cx="2974030" cy="46166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 defTabSz="1218987"/>
            <a:r>
              <a:rPr lang="en-US" sz="1600">
                <a:solidFill>
                  <a:prstClr val="white"/>
                </a:solidFill>
                <a:latin typeface="Segoe UI"/>
              </a:rPr>
              <a:t>Jobs in </a:t>
            </a:r>
            <a:r>
              <a:rPr lang="en-US" sz="2400" b="1">
                <a:solidFill>
                  <a:srgbClr val="FFFF00"/>
                </a:solidFill>
              </a:rPr>
              <a:t>Manufacturing</a:t>
            </a:r>
            <a:endParaRPr lang="en-IN" sz="2400" b="1">
              <a:solidFill>
                <a:srgbClr val="FFFF00"/>
              </a:solidFill>
              <a:latin typeface="Segoe UI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56D1AB4-5E98-4940-888D-BFBF612414BA}"/>
              </a:ext>
            </a:extLst>
          </p:cNvPr>
          <p:cNvSpPr txBox="1"/>
          <p:nvPr/>
        </p:nvSpPr>
        <p:spPr>
          <a:xfrm rot="18874269">
            <a:off x="8385332" y="2656371"/>
            <a:ext cx="3248101" cy="46166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 defTabSz="1218987"/>
            <a:r>
              <a:rPr lang="en-US" sz="1600">
                <a:solidFill>
                  <a:prstClr val="white"/>
                </a:solidFill>
                <a:latin typeface="Segoe UI"/>
              </a:rPr>
              <a:t>Direct &amp; Indirect </a:t>
            </a:r>
            <a:r>
              <a:rPr lang="en-US" sz="2400" b="1">
                <a:solidFill>
                  <a:srgbClr val="FFFF00"/>
                </a:solidFill>
                <a:latin typeface="Segoe UI"/>
              </a:rPr>
              <a:t>Gains</a:t>
            </a:r>
            <a:endParaRPr lang="en-IN" sz="2400" b="1">
              <a:solidFill>
                <a:srgbClr val="FFFF00"/>
              </a:solidFill>
              <a:latin typeface="Segoe UI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BD99F05-7C34-43B8-9252-3145CA5C5A63}"/>
              </a:ext>
            </a:extLst>
          </p:cNvPr>
          <p:cNvSpPr txBox="1"/>
          <p:nvPr/>
        </p:nvSpPr>
        <p:spPr>
          <a:xfrm flipH="1">
            <a:off x="4179844" y="2347355"/>
            <a:ext cx="2079507" cy="722927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defTabSz="1218987"/>
            <a:r>
              <a:rPr lang="en-US" sz="1400">
                <a:solidFill>
                  <a:schemeClr val="bg1">
                    <a:lumMod val="95000"/>
                  </a:schemeClr>
                </a:solidFill>
              </a:rPr>
              <a:t>Leading-edge fabs, packaging, and R&amp;D facilities. </a:t>
            </a:r>
            <a:r>
              <a:rPr lang="en-US" sz="1000">
                <a:solidFill>
                  <a:schemeClr val="bg1">
                    <a:lumMod val="95000"/>
                  </a:schemeClr>
                </a:solidFill>
              </a:rPr>
              <a:t>(1)</a:t>
            </a:r>
            <a:endParaRPr lang="en-US" sz="1000">
              <a:solidFill>
                <a:schemeClr val="bg1">
                  <a:lumMod val="95000"/>
                </a:schemeClr>
              </a:solidFill>
              <a:latin typeface="Segoe UI" panose="020B0502040204020203" pitchFamily="34" charset="0"/>
              <a:ea typeface="Calibri Light" charset="0"/>
              <a:cs typeface="Segoe UI" panose="020B0502040204020203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8B969C6-B5B0-441F-8EA7-05DAC78D5FC2}"/>
              </a:ext>
            </a:extLst>
          </p:cNvPr>
          <p:cNvSpPr txBox="1"/>
          <p:nvPr/>
        </p:nvSpPr>
        <p:spPr>
          <a:xfrm flipH="1">
            <a:off x="6653284" y="1309978"/>
            <a:ext cx="2079507" cy="722927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defTabSz="1218987"/>
            <a:r>
              <a:rPr lang="en-US" sz="1400">
                <a:solidFill>
                  <a:schemeClr val="bg1">
                    <a:lumMod val="95000"/>
                  </a:schemeClr>
                </a:solidFill>
              </a:rPr>
              <a:t>Over </a:t>
            </a:r>
            <a:r>
              <a:rPr lang="en-US" sz="1400" b="1">
                <a:solidFill>
                  <a:schemeClr val="bg1">
                    <a:lumMod val="95000"/>
                  </a:schemeClr>
                </a:solidFill>
              </a:rPr>
              <a:t>6,000 direct manufacturing jobs</a:t>
            </a:r>
            <a:r>
              <a:rPr lang="en-US" sz="1400">
                <a:solidFill>
                  <a:schemeClr val="bg1">
                    <a:lumMod val="95000"/>
                  </a:schemeClr>
                </a:solidFill>
              </a:rPr>
              <a:t> once certain fabs are fully operational </a:t>
            </a:r>
            <a:r>
              <a:rPr lang="en-US" sz="1000">
                <a:solidFill>
                  <a:schemeClr val="bg1">
                    <a:lumMod val="95000"/>
                  </a:schemeClr>
                </a:solidFill>
              </a:rPr>
              <a:t>(2)</a:t>
            </a:r>
            <a:endParaRPr lang="en-US" sz="1000">
              <a:solidFill>
                <a:schemeClr val="bg1">
                  <a:lumMod val="95000"/>
                </a:schemeClr>
              </a:solidFill>
              <a:latin typeface="Segoe UI" panose="020B0502040204020203" pitchFamily="34" charset="0"/>
              <a:ea typeface="Calibri Light" charset="0"/>
              <a:cs typeface="Segoe UI" panose="020B0502040204020203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A65005F-36AD-42E1-A08D-2A97A0E48D17}"/>
              </a:ext>
            </a:extLst>
          </p:cNvPr>
          <p:cNvSpPr txBox="1"/>
          <p:nvPr/>
        </p:nvSpPr>
        <p:spPr>
          <a:xfrm flipH="1">
            <a:off x="1411736" y="3072594"/>
            <a:ext cx="2079507" cy="722927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defTabSz="1218987"/>
            <a:r>
              <a:rPr lang="en-US" sz="1400">
                <a:solidFill>
                  <a:schemeClr val="bg1">
                    <a:lumMod val="95000"/>
                  </a:schemeClr>
                </a:solidFill>
              </a:rPr>
              <a:t>Over </a:t>
            </a:r>
            <a:r>
              <a:rPr lang="en-US" sz="1400" b="1">
                <a:solidFill>
                  <a:schemeClr val="bg1">
                    <a:lumMod val="95000"/>
                  </a:schemeClr>
                </a:solidFill>
              </a:rPr>
              <a:t>20,000 cumulative construction jobs </a:t>
            </a:r>
            <a:r>
              <a:rPr lang="en-US" sz="1000">
                <a:solidFill>
                  <a:schemeClr val="bg1">
                    <a:lumMod val="95000"/>
                  </a:schemeClr>
                </a:solidFill>
              </a:rPr>
              <a:t>(3)</a:t>
            </a:r>
            <a:endParaRPr lang="en-US" sz="1000">
              <a:solidFill>
                <a:schemeClr val="bg1">
                  <a:lumMod val="95000"/>
                </a:schemeClr>
              </a:solidFill>
              <a:latin typeface="Segoe UI" panose="020B0502040204020203" pitchFamily="34" charset="0"/>
              <a:ea typeface="Calibri Light" charset="0"/>
              <a:cs typeface="Segoe UI" panose="020B0502040204020203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30DFC11-DCFD-4929-93F9-6311742041A0}"/>
              </a:ext>
            </a:extLst>
          </p:cNvPr>
          <p:cNvSpPr txBox="1"/>
          <p:nvPr/>
        </p:nvSpPr>
        <p:spPr>
          <a:xfrm flipH="1">
            <a:off x="9445626" y="466250"/>
            <a:ext cx="1897697" cy="722927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defTabSz="1218987"/>
            <a:r>
              <a:rPr lang="en-US" sz="1400">
                <a:solidFill>
                  <a:schemeClr val="bg1">
                    <a:lumMod val="95000"/>
                  </a:schemeClr>
                </a:solidFill>
              </a:rPr>
              <a:t>Large tax revenues, income increases, and multiplier economic output from the fabs </a:t>
            </a:r>
            <a:r>
              <a:rPr lang="en-US" sz="1000">
                <a:solidFill>
                  <a:schemeClr val="bg1">
                    <a:lumMod val="95000"/>
                  </a:schemeClr>
                </a:solidFill>
              </a:rPr>
              <a:t>(4)</a:t>
            </a:r>
            <a:endParaRPr lang="en-US" sz="1000">
              <a:solidFill>
                <a:schemeClr val="bg1">
                  <a:lumMod val="95000"/>
                </a:schemeClr>
              </a:solidFill>
              <a:latin typeface="Segoe UI" panose="020B0502040204020203" pitchFamily="34" charset="0"/>
              <a:ea typeface="Calibri Light" charset="0"/>
              <a:cs typeface="Segoe UI" panose="020B0502040204020203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E47019-0D4F-183F-4437-616C5430E570}"/>
              </a:ext>
            </a:extLst>
          </p:cNvPr>
          <p:cNvSpPr txBox="1"/>
          <p:nvPr/>
        </p:nvSpPr>
        <p:spPr>
          <a:xfrm>
            <a:off x="7147264" y="6076582"/>
            <a:ext cx="25234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hlinkClick r:id="rId3"/>
              </a:rPr>
              <a:t>1 theravenscroftgroup.com+3NIST+3TSMC+3</a:t>
            </a:r>
            <a:endParaRPr lang="en-US" sz="900"/>
          </a:p>
          <a:p>
            <a:r>
              <a:rPr lang="en-US" sz="900">
                <a:solidFill>
                  <a:schemeClr val="accent2"/>
                </a:solidFill>
              </a:rPr>
              <a:t>2</a:t>
            </a:r>
            <a:r>
              <a:rPr lang="en-US" sz="900"/>
              <a:t> </a:t>
            </a:r>
            <a:r>
              <a:rPr lang="en-US" sz="900">
                <a:hlinkClick r:id="rId3"/>
              </a:rPr>
              <a:t>NIST+1</a:t>
            </a:r>
            <a:endParaRPr lang="en-US" sz="900">
              <a:solidFill>
                <a:schemeClr val="accent2"/>
              </a:solidFill>
            </a:endParaRPr>
          </a:p>
          <a:p>
            <a:r>
              <a:rPr lang="en-US" sz="900">
                <a:solidFill>
                  <a:schemeClr val="accent2"/>
                </a:solidFill>
              </a:rPr>
              <a:t>3 </a:t>
            </a:r>
            <a:r>
              <a:rPr lang="en-US" sz="900">
                <a:solidFill>
                  <a:srgbClr val="F59E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NIST+</a:t>
            </a:r>
            <a:r>
              <a:rPr lang="en-US" sz="900">
                <a:solidFill>
                  <a:schemeClr val="accent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</a:t>
            </a:r>
            <a:endParaRPr lang="en-US" sz="900">
              <a:solidFill>
                <a:schemeClr val="accent2"/>
              </a:solidFill>
            </a:endParaRPr>
          </a:p>
          <a:p>
            <a:r>
              <a:rPr lang="en-US" sz="900">
                <a:solidFill>
                  <a:schemeClr val="accent2"/>
                </a:solidFill>
              </a:rPr>
              <a:t>4</a:t>
            </a:r>
            <a:r>
              <a:rPr lang="en-US" sz="900">
                <a:solidFill>
                  <a:schemeClr val="accent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TSMC</a:t>
            </a:r>
            <a:endParaRPr lang="en-US" sz="900">
              <a:solidFill>
                <a:schemeClr val="accent2"/>
              </a:solidFill>
            </a:endParaRPr>
          </a:p>
          <a:p>
            <a:endParaRPr lang="en-US" sz="900">
              <a:solidFill>
                <a:schemeClr val="accent2"/>
              </a:solidFill>
            </a:endParaRPr>
          </a:p>
          <a:p>
            <a:endParaRPr lang="en-US" sz="900"/>
          </a:p>
        </p:txBody>
      </p:sp>
      <p:pic>
        <p:nvPicPr>
          <p:cNvPr id="28" name="Graphic 27" descr="Production outline">
            <a:extLst>
              <a:ext uri="{FF2B5EF4-FFF2-40B4-BE49-F238E27FC236}">
                <a16:creationId xmlns:a16="http://schemas.microsoft.com/office/drawing/2014/main" id="{CACCE729-F369-4B95-638F-F9DA71930E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32629" y="2370951"/>
            <a:ext cx="722927" cy="722927"/>
          </a:xfrm>
          <a:prstGeom prst="rect">
            <a:avLst/>
          </a:prstGeom>
        </p:spPr>
      </p:pic>
      <p:pic>
        <p:nvPicPr>
          <p:cNvPr id="32" name="Graphic 31" descr="Scientific Thought outline">
            <a:extLst>
              <a:ext uri="{FF2B5EF4-FFF2-40B4-BE49-F238E27FC236}">
                <a16:creationId xmlns:a16="http://schemas.microsoft.com/office/drawing/2014/main" id="{DC76B960-6C28-05F7-161E-33C2CA5CEEE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686132" y="1275156"/>
            <a:ext cx="661129" cy="661129"/>
          </a:xfrm>
          <a:prstGeom prst="rect">
            <a:avLst/>
          </a:prstGeom>
        </p:spPr>
      </p:pic>
      <p:pic>
        <p:nvPicPr>
          <p:cNvPr id="34" name="Graphic 33" descr="Tax outline">
            <a:extLst>
              <a:ext uri="{FF2B5EF4-FFF2-40B4-BE49-F238E27FC236}">
                <a16:creationId xmlns:a16="http://schemas.microsoft.com/office/drawing/2014/main" id="{72AB8013-3ED8-8669-7FF4-E4AF6DD487F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286954" y="618586"/>
            <a:ext cx="666146" cy="666146"/>
          </a:xfrm>
          <a:prstGeom prst="rect">
            <a:avLst/>
          </a:prstGeom>
        </p:spPr>
      </p:pic>
      <p:pic>
        <p:nvPicPr>
          <p:cNvPr id="37" name="Graphic 36" descr="Construction worker male outline">
            <a:extLst>
              <a:ext uri="{FF2B5EF4-FFF2-40B4-BE49-F238E27FC236}">
                <a16:creationId xmlns:a16="http://schemas.microsoft.com/office/drawing/2014/main" id="{EC850880-1647-FE4F-A28D-326CC763B0C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216794" y="3087994"/>
            <a:ext cx="852368" cy="85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692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4FC76-D07B-70E8-4120-C3B616B0A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696" y="-67795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/>
              <a:t>Spillover likely for 5-20 year period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950B947-4C8C-A90D-F275-7B4CAB2B222B}"/>
              </a:ext>
            </a:extLst>
          </p:cNvPr>
          <p:cNvGrpSpPr/>
          <p:nvPr/>
        </p:nvGrpSpPr>
        <p:grpSpPr>
          <a:xfrm>
            <a:off x="2356248" y="768180"/>
            <a:ext cx="8091214" cy="5260382"/>
            <a:chOff x="2133601" y="1045747"/>
            <a:chExt cx="8091214" cy="5260382"/>
          </a:xfrm>
        </p:grpSpPr>
        <p:sp>
          <p:nvSpPr>
            <p:cNvPr id="5" name="Freeform 16">
              <a:extLst>
                <a:ext uri="{FF2B5EF4-FFF2-40B4-BE49-F238E27FC236}">
                  <a16:creationId xmlns:a16="http://schemas.microsoft.com/office/drawing/2014/main" id="{EB425833-6962-5D4D-3DD8-1EE0F8794FF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7000290" y="1764942"/>
              <a:ext cx="1220648" cy="1669744"/>
            </a:xfrm>
            <a:custGeom>
              <a:avLst/>
              <a:gdLst>
                <a:gd name="T0" fmla="*/ 375 w 539"/>
                <a:gd name="T1" fmla="*/ 231 h 234"/>
                <a:gd name="T2" fmla="*/ 539 w 539"/>
                <a:gd name="T3" fmla="*/ 231 h 234"/>
                <a:gd name="T4" fmla="*/ 539 w 539"/>
                <a:gd name="T5" fmla="*/ 74 h 234"/>
                <a:gd name="T6" fmla="*/ 166 w 539"/>
                <a:gd name="T7" fmla="*/ 3 h 234"/>
                <a:gd name="T8" fmla="*/ 0 w 539"/>
                <a:gd name="T9" fmla="*/ 3 h 234"/>
                <a:gd name="T10" fmla="*/ 0 w 539"/>
                <a:gd name="T11" fmla="*/ 152 h 234"/>
                <a:gd name="T12" fmla="*/ 375 w 539"/>
                <a:gd name="T13" fmla="*/ 23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9" h="234">
                  <a:moveTo>
                    <a:pt x="375" y="231"/>
                  </a:moveTo>
                  <a:cubicBezTo>
                    <a:pt x="539" y="231"/>
                    <a:pt x="539" y="231"/>
                    <a:pt x="539" y="231"/>
                  </a:cubicBezTo>
                  <a:cubicBezTo>
                    <a:pt x="539" y="74"/>
                    <a:pt x="539" y="74"/>
                    <a:pt x="539" y="74"/>
                  </a:cubicBezTo>
                  <a:cubicBezTo>
                    <a:pt x="509" y="0"/>
                    <a:pt x="283" y="3"/>
                    <a:pt x="166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19" y="234"/>
                    <a:pt x="254" y="231"/>
                    <a:pt x="375" y="231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ffectLst/>
          </p:spPr>
          <p:txBody>
            <a:bodyPr vert="horz" wrap="square" lIns="146078" tIns="73039" rIns="146078" bIns="7303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287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6" name="Freeform 36">
              <a:extLst>
                <a:ext uri="{FF2B5EF4-FFF2-40B4-BE49-F238E27FC236}">
                  <a16:creationId xmlns:a16="http://schemas.microsoft.com/office/drawing/2014/main" id="{7F3981AA-9C77-0CA0-C86C-88044FA008D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165498" y="3853539"/>
              <a:ext cx="1220648" cy="1669743"/>
            </a:xfrm>
            <a:custGeom>
              <a:avLst/>
              <a:gdLst>
                <a:gd name="T0" fmla="*/ 375 w 539"/>
                <a:gd name="T1" fmla="*/ 231 h 234"/>
                <a:gd name="T2" fmla="*/ 539 w 539"/>
                <a:gd name="T3" fmla="*/ 231 h 234"/>
                <a:gd name="T4" fmla="*/ 539 w 539"/>
                <a:gd name="T5" fmla="*/ 74 h 234"/>
                <a:gd name="T6" fmla="*/ 166 w 539"/>
                <a:gd name="T7" fmla="*/ 3 h 234"/>
                <a:gd name="T8" fmla="*/ 0 w 539"/>
                <a:gd name="T9" fmla="*/ 3 h 234"/>
                <a:gd name="T10" fmla="*/ 0 w 539"/>
                <a:gd name="T11" fmla="*/ 152 h 234"/>
                <a:gd name="T12" fmla="*/ 375 w 539"/>
                <a:gd name="T13" fmla="*/ 23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9" h="234">
                  <a:moveTo>
                    <a:pt x="375" y="231"/>
                  </a:moveTo>
                  <a:cubicBezTo>
                    <a:pt x="539" y="231"/>
                    <a:pt x="539" y="231"/>
                    <a:pt x="539" y="231"/>
                  </a:cubicBezTo>
                  <a:cubicBezTo>
                    <a:pt x="539" y="74"/>
                    <a:pt x="539" y="74"/>
                    <a:pt x="539" y="74"/>
                  </a:cubicBezTo>
                  <a:cubicBezTo>
                    <a:pt x="509" y="0"/>
                    <a:pt x="283" y="3"/>
                    <a:pt x="166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19" y="234"/>
                    <a:pt x="254" y="231"/>
                    <a:pt x="375" y="231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ffectLst/>
          </p:spPr>
          <p:txBody>
            <a:bodyPr vert="horz" wrap="square" lIns="146078" tIns="73039" rIns="146078" bIns="7303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287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7" name="Freeform 38">
              <a:extLst>
                <a:ext uri="{FF2B5EF4-FFF2-40B4-BE49-F238E27FC236}">
                  <a16:creationId xmlns:a16="http://schemas.microsoft.com/office/drawing/2014/main" id="{26A7BAD4-383E-D32B-4F77-597158BCB937}"/>
                </a:ext>
              </a:extLst>
            </p:cNvPr>
            <p:cNvSpPr/>
            <p:nvPr/>
          </p:nvSpPr>
          <p:spPr>
            <a:xfrm>
              <a:off x="2133601" y="4911574"/>
              <a:ext cx="3245052" cy="1394555"/>
            </a:xfrm>
            <a:custGeom>
              <a:avLst/>
              <a:gdLst>
                <a:gd name="connsiteX0" fmla="*/ 3372798 w 3372798"/>
                <a:gd name="connsiteY0" fmla="*/ 0 h 1161966"/>
                <a:gd name="connsiteX1" fmla="*/ 2367086 w 3372798"/>
                <a:gd name="connsiteY1" fmla="*/ 1161966 h 1161966"/>
                <a:gd name="connsiteX2" fmla="*/ 15565 w 3372798"/>
                <a:gd name="connsiteY2" fmla="*/ 1161966 h 1161966"/>
                <a:gd name="connsiteX3" fmla="*/ 0 w 3372798"/>
                <a:gd name="connsiteY3" fmla="*/ 1161966 h 1161966"/>
                <a:gd name="connsiteX4" fmla="*/ 0 w 3372798"/>
                <a:gd name="connsiteY4" fmla="*/ 202639 h 1161966"/>
                <a:gd name="connsiteX5" fmla="*/ 161906 w 3372798"/>
                <a:gd name="connsiteY5" fmla="*/ 202639 h 1161966"/>
                <a:gd name="connsiteX6" fmla="*/ 2367086 w 3372798"/>
                <a:gd name="connsiteY6" fmla="*/ 202639 h 1161966"/>
                <a:gd name="connsiteX7" fmla="*/ 3372798 w 3372798"/>
                <a:gd name="connsiteY7" fmla="*/ 0 h 1161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72798" h="1161966">
                  <a:moveTo>
                    <a:pt x="3372798" y="0"/>
                  </a:moveTo>
                  <a:cubicBezTo>
                    <a:pt x="3372798" y="202639"/>
                    <a:pt x="3275992" y="1161966"/>
                    <a:pt x="2367086" y="1161966"/>
                  </a:cubicBezTo>
                  <a:cubicBezTo>
                    <a:pt x="699525" y="1161966"/>
                    <a:pt x="178413" y="1161966"/>
                    <a:pt x="15565" y="1161966"/>
                  </a:cubicBezTo>
                  <a:lnTo>
                    <a:pt x="0" y="1161966"/>
                  </a:lnTo>
                  <a:lnTo>
                    <a:pt x="0" y="202639"/>
                  </a:lnTo>
                  <a:lnTo>
                    <a:pt x="161906" y="202639"/>
                  </a:lnTo>
                  <a:cubicBezTo>
                    <a:pt x="2367086" y="202639"/>
                    <a:pt x="2367086" y="202639"/>
                    <a:pt x="2367086" y="202639"/>
                  </a:cubicBezTo>
                  <a:cubicBezTo>
                    <a:pt x="2689774" y="202639"/>
                    <a:pt x="3321706" y="210334"/>
                    <a:pt x="337279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Construction Jobs will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b="1" kern="0">
                  <a:solidFill>
                    <a:prstClr val="white"/>
                  </a:solidFill>
                  <a:latin typeface="Calibri" panose="020F0502020204030204"/>
                </a:rPr>
                <a:t>come first</a:t>
              </a: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F4AA1BB-653F-B67A-C4F5-12502C77420C}"/>
                </a:ext>
              </a:extLst>
            </p:cNvPr>
            <p:cNvGrpSpPr/>
            <p:nvPr/>
          </p:nvGrpSpPr>
          <p:grpSpPr>
            <a:xfrm>
              <a:off x="4173324" y="2903515"/>
              <a:ext cx="4041898" cy="1430361"/>
              <a:chOff x="4163332" y="2903515"/>
              <a:chExt cx="4025211" cy="1430361"/>
            </a:xfrm>
            <a:solidFill>
              <a:schemeClr val="accent2"/>
            </a:solidFill>
            <a:effectLst/>
          </p:grpSpPr>
          <p:sp>
            <p:nvSpPr>
              <p:cNvPr id="10" name="Freeform 42">
                <a:extLst>
                  <a:ext uri="{FF2B5EF4-FFF2-40B4-BE49-F238E27FC236}">
                    <a16:creationId xmlns:a16="http://schemas.microsoft.com/office/drawing/2014/main" id="{461F4FD1-F4C7-FC99-0054-FBF8DB2093C6}"/>
                  </a:ext>
                </a:extLst>
              </p:cNvPr>
              <p:cNvSpPr/>
              <p:nvPr/>
            </p:nvSpPr>
            <p:spPr>
              <a:xfrm>
                <a:off x="4163332" y="3112695"/>
                <a:ext cx="2842576" cy="1221181"/>
              </a:xfrm>
              <a:custGeom>
                <a:avLst/>
                <a:gdLst>
                  <a:gd name="connsiteX0" fmla="*/ 1008402 w 3375372"/>
                  <a:gd name="connsiteY0" fmla="*/ 0 h 1161965"/>
                  <a:gd name="connsiteX1" fmla="*/ 3357315 w 3375372"/>
                  <a:gd name="connsiteY1" fmla="*/ 0 h 1161965"/>
                  <a:gd name="connsiteX2" fmla="*/ 3375372 w 3375372"/>
                  <a:gd name="connsiteY2" fmla="*/ 0 h 1161965"/>
                  <a:gd name="connsiteX3" fmla="*/ 3375372 w 3375372"/>
                  <a:gd name="connsiteY3" fmla="*/ 961892 h 1161965"/>
                  <a:gd name="connsiteX4" fmla="*/ 3211137 w 3375372"/>
                  <a:gd name="connsiteY4" fmla="*/ 961892 h 1161965"/>
                  <a:gd name="connsiteX5" fmla="*/ 1008402 w 3375372"/>
                  <a:gd name="connsiteY5" fmla="*/ 961892 h 1161965"/>
                  <a:gd name="connsiteX6" fmla="*/ 0 w 3375372"/>
                  <a:gd name="connsiteY6" fmla="*/ 1161965 h 1161965"/>
                  <a:gd name="connsiteX7" fmla="*/ 1008402 w 3375372"/>
                  <a:gd name="connsiteY7" fmla="*/ 0 h 1161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375372" h="1161965">
                    <a:moveTo>
                      <a:pt x="1008402" y="0"/>
                    </a:moveTo>
                    <a:cubicBezTo>
                      <a:pt x="2674113" y="0"/>
                      <a:pt x="3194648" y="0"/>
                      <a:pt x="3357315" y="0"/>
                    </a:cubicBezTo>
                    <a:lnTo>
                      <a:pt x="3375372" y="0"/>
                    </a:lnTo>
                    <a:lnTo>
                      <a:pt x="3375372" y="961892"/>
                    </a:lnTo>
                    <a:lnTo>
                      <a:pt x="3211137" y="961892"/>
                    </a:lnTo>
                    <a:cubicBezTo>
                      <a:pt x="1008402" y="961892"/>
                      <a:pt x="1008402" y="961892"/>
                      <a:pt x="1008402" y="961892"/>
                    </a:cubicBezTo>
                    <a:cubicBezTo>
                      <a:pt x="683024" y="961892"/>
                      <a:pt x="51093" y="954196"/>
                      <a:pt x="0" y="1161965"/>
                    </a:cubicBezTo>
                    <a:cubicBezTo>
                      <a:pt x="0" y="961892"/>
                      <a:pt x="96807" y="0"/>
                      <a:pt x="1008402" y="0"/>
                    </a:cubicBez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" name="Freeform 17">
                <a:extLst>
                  <a:ext uri="{FF2B5EF4-FFF2-40B4-BE49-F238E27FC236}">
                    <a16:creationId xmlns:a16="http://schemas.microsoft.com/office/drawing/2014/main" id="{8F370161-48A1-BE7F-E71F-D3E9250218E8}"/>
                  </a:ext>
                </a:extLst>
              </p:cNvPr>
              <p:cNvSpPr/>
              <p:nvPr/>
            </p:nvSpPr>
            <p:spPr>
              <a:xfrm>
                <a:off x="5348134" y="2903515"/>
                <a:ext cx="2840409" cy="1221181"/>
              </a:xfrm>
              <a:custGeom>
                <a:avLst/>
                <a:gdLst>
                  <a:gd name="connsiteX0" fmla="*/ 3372798 w 3372798"/>
                  <a:gd name="connsiteY0" fmla="*/ 0 h 1161966"/>
                  <a:gd name="connsiteX1" fmla="*/ 2367086 w 3372798"/>
                  <a:gd name="connsiteY1" fmla="*/ 1161966 h 1161966"/>
                  <a:gd name="connsiteX2" fmla="*/ 15565 w 3372798"/>
                  <a:gd name="connsiteY2" fmla="*/ 1161966 h 1161966"/>
                  <a:gd name="connsiteX3" fmla="*/ 0 w 3372798"/>
                  <a:gd name="connsiteY3" fmla="*/ 1161966 h 1161966"/>
                  <a:gd name="connsiteX4" fmla="*/ 0 w 3372798"/>
                  <a:gd name="connsiteY4" fmla="*/ 202639 h 1161966"/>
                  <a:gd name="connsiteX5" fmla="*/ 161906 w 3372798"/>
                  <a:gd name="connsiteY5" fmla="*/ 202639 h 1161966"/>
                  <a:gd name="connsiteX6" fmla="*/ 2367086 w 3372798"/>
                  <a:gd name="connsiteY6" fmla="*/ 202639 h 1161966"/>
                  <a:gd name="connsiteX7" fmla="*/ 3372798 w 3372798"/>
                  <a:gd name="connsiteY7" fmla="*/ 0 h 1161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372798" h="1161966">
                    <a:moveTo>
                      <a:pt x="3372798" y="0"/>
                    </a:moveTo>
                    <a:cubicBezTo>
                      <a:pt x="3372798" y="202639"/>
                      <a:pt x="3275992" y="1161966"/>
                      <a:pt x="2367086" y="1161966"/>
                    </a:cubicBezTo>
                    <a:cubicBezTo>
                      <a:pt x="699525" y="1161966"/>
                      <a:pt x="178413" y="1161966"/>
                      <a:pt x="15565" y="1161966"/>
                    </a:cubicBezTo>
                    <a:lnTo>
                      <a:pt x="0" y="1161966"/>
                    </a:lnTo>
                    <a:lnTo>
                      <a:pt x="0" y="202639"/>
                    </a:lnTo>
                    <a:lnTo>
                      <a:pt x="161906" y="202639"/>
                    </a:lnTo>
                    <a:cubicBezTo>
                      <a:pt x="2367086" y="202639"/>
                      <a:pt x="2367086" y="202639"/>
                      <a:pt x="2367086" y="202639"/>
                    </a:cubicBezTo>
                    <a:cubicBezTo>
                      <a:pt x="2689774" y="202639"/>
                      <a:pt x="3321706" y="210334"/>
                      <a:pt x="3372798" y="0"/>
                    </a:cubicBezTo>
                    <a:close/>
                  </a:path>
                </a:pathLst>
              </a:cu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9" name="Freeform 18">
              <a:extLst>
                <a:ext uri="{FF2B5EF4-FFF2-40B4-BE49-F238E27FC236}">
                  <a16:creationId xmlns:a16="http://schemas.microsoft.com/office/drawing/2014/main" id="{540605F5-5F79-09BA-30AD-C4610025A224}"/>
                </a:ext>
              </a:extLst>
            </p:cNvPr>
            <p:cNvSpPr/>
            <p:nvPr/>
          </p:nvSpPr>
          <p:spPr>
            <a:xfrm>
              <a:off x="7008085" y="1045747"/>
              <a:ext cx="3216730" cy="1212278"/>
            </a:xfrm>
            <a:custGeom>
              <a:avLst/>
              <a:gdLst>
                <a:gd name="connsiteX0" fmla="*/ 1008402 w 3375372"/>
                <a:gd name="connsiteY0" fmla="*/ 0 h 1161965"/>
                <a:gd name="connsiteX1" fmla="*/ 3357315 w 3375372"/>
                <a:gd name="connsiteY1" fmla="*/ 0 h 1161965"/>
                <a:gd name="connsiteX2" fmla="*/ 3375372 w 3375372"/>
                <a:gd name="connsiteY2" fmla="*/ 0 h 1161965"/>
                <a:gd name="connsiteX3" fmla="*/ 3375372 w 3375372"/>
                <a:gd name="connsiteY3" fmla="*/ 961892 h 1161965"/>
                <a:gd name="connsiteX4" fmla="*/ 3211137 w 3375372"/>
                <a:gd name="connsiteY4" fmla="*/ 961892 h 1161965"/>
                <a:gd name="connsiteX5" fmla="*/ 1008402 w 3375372"/>
                <a:gd name="connsiteY5" fmla="*/ 961892 h 1161965"/>
                <a:gd name="connsiteX6" fmla="*/ 0 w 3375372"/>
                <a:gd name="connsiteY6" fmla="*/ 1161965 h 1161965"/>
                <a:gd name="connsiteX7" fmla="*/ 1008402 w 3375372"/>
                <a:gd name="connsiteY7" fmla="*/ 0 h 1161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75372" h="1161965">
                  <a:moveTo>
                    <a:pt x="1008402" y="0"/>
                  </a:moveTo>
                  <a:cubicBezTo>
                    <a:pt x="2674113" y="0"/>
                    <a:pt x="3194648" y="0"/>
                    <a:pt x="3357315" y="0"/>
                  </a:cubicBezTo>
                  <a:lnTo>
                    <a:pt x="3375372" y="0"/>
                  </a:lnTo>
                  <a:lnTo>
                    <a:pt x="3375372" y="961892"/>
                  </a:lnTo>
                  <a:lnTo>
                    <a:pt x="3211137" y="961892"/>
                  </a:lnTo>
                  <a:cubicBezTo>
                    <a:pt x="1008402" y="961892"/>
                    <a:pt x="1008402" y="961892"/>
                    <a:pt x="1008402" y="961892"/>
                  </a:cubicBezTo>
                  <a:cubicBezTo>
                    <a:pt x="683024" y="961892"/>
                    <a:pt x="51093" y="954196"/>
                    <a:pt x="0" y="1161965"/>
                  </a:cubicBezTo>
                  <a:cubicBezTo>
                    <a:pt x="0" y="961892"/>
                    <a:pt x="96807" y="0"/>
                    <a:pt x="1008402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Supplier clusters, housing, services third</a:t>
              </a:r>
            </a:p>
          </p:txBody>
        </p:sp>
      </p:grp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724B415-8A93-A378-54F5-55EEB09AC9F6}"/>
              </a:ext>
            </a:extLst>
          </p:cNvPr>
          <p:cNvSpPr/>
          <p:nvPr/>
        </p:nvSpPr>
        <p:spPr>
          <a:xfrm rot="2636915">
            <a:off x="2564349" y="3199754"/>
            <a:ext cx="311700" cy="311700"/>
          </a:xfrm>
          <a:prstGeom prst="roundRect">
            <a:avLst>
              <a:gd name="adj" fmla="val 1176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B9C8448E-C5AC-44F5-8B28-0B8883DC1087}"/>
              </a:ext>
            </a:extLst>
          </p:cNvPr>
          <p:cNvSpPr/>
          <p:nvPr/>
        </p:nvSpPr>
        <p:spPr>
          <a:xfrm rot="2636915">
            <a:off x="5639460" y="1193686"/>
            <a:ext cx="311700" cy="311700"/>
          </a:xfrm>
          <a:prstGeom prst="roundRect">
            <a:avLst>
              <a:gd name="adj" fmla="val 11766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6F6795C-755C-0776-47FE-7ABD9382595C}"/>
              </a:ext>
            </a:extLst>
          </p:cNvPr>
          <p:cNvSpPr/>
          <p:nvPr/>
        </p:nvSpPr>
        <p:spPr>
          <a:xfrm rot="2636915">
            <a:off x="660472" y="5217931"/>
            <a:ext cx="311700" cy="311700"/>
          </a:xfrm>
          <a:prstGeom prst="roundRect">
            <a:avLst>
              <a:gd name="adj" fmla="val 1176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86CEAB8-CB5D-5204-3839-704F11C37D64}"/>
              </a:ext>
            </a:extLst>
          </p:cNvPr>
          <p:cNvSpPr txBox="1"/>
          <p:nvPr/>
        </p:nvSpPr>
        <p:spPr>
          <a:xfrm>
            <a:off x="4630867" y="3130261"/>
            <a:ext cx="525458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>
                <a:solidFill>
                  <a:schemeClr val="bg1"/>
                </a:solidFill>
              </a:rPr>
              <a:t>Operational jobs will come second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9E5CBF9-FBD5-1D07-52A6-42F667A76FB0}"/>
              </a:ext>
            </a:extLst>
          </p:cNvPr>
          <p:cNvSpPr txBox="1"/>
          <p:nvPr/>
        </p:nvSpPr>
        <p:spPr>
          <a:xfrm>
            <a:off x="1009614" y="5050616"/>
            <a:ext cx="8964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1st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0D7894D-DDBD-C41C-6392-B06DCAF72370}"/>
              </a:ext>
            </a:extLst>
          </p:cNvPr>
          <p:cNvSpPr txBox="1"/>
          <p:nvPr/>
        </p:nvSpPr>
        <p:spPr>
          <a:xfrm>
            <a:off x="2948393" y="3045688"/>
            <a:ext cx="998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2nd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816ED3D-DB27-8790-3E35-7ED0FD96A8AD}"/>
              </a:ext>
            </a:extLst>
          </p:cNvPr>
          <p:cNvSpPr txBox="1"/>
          <p:nvPr/>
        </p:nvSpPr>
        <p:spPr>
          <a:xfrm>
            <a:off x="6015679" y="1046618"/>
            <a:ext cx="8964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3rd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8AED0F4-52F8-A940-AFB6-3A6018C0EA30}"/>
              </a:ext>
            </a:extLst>
          </p:cNvPr>
          <p:cNvSpPr txBox="1"/>
          <p:nvPr/>
        </p:nvSpPr>
        <p:spPr>
          <a:xfrm>
            <a:off x="10517513" y="972361"/>
            <a:ext cx="15953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/>
              <a:t>Second-order </a:t>
            </a:r>
          </a:p>
          <a:p>
            <a:pPr algn="ctr"/>
            <a:r>
              <a:rPr lang="en-US" i="1"/>
              <a:t>effects</a:t>
            </a:r>
          </a:p>
        </p:txBody>
      </p:sp>
    </p:spTree>
    <p:extLst>
      <p:ext uri="{BB962C8B-B14F-4D97-AF65-F5344CB8AC3E}">
        <p14:creationId xmlns:p14="http://schemas.microsoft.com/office/powerpoint/2010/main" val="4234980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5B874B0C-0053-4A45-990A-57A30CB698D8}"/>
              </a:ext>
            </a:extLst>
          </p:cNvPr>
          <p:cNvSpPr/>
          <p:nvPr/>
        </p:nvSpPr>
        <p:spPr>
          <a:xfrm>
            <a:off x="4138735" y="1733652"/>
            <a:ext cx="4372761" cy="5130155"/>
          </a:xfrm>
          <a:custGeom>
            <a:avLst/>
            <a:gdLst>
              <a:gd name="connsiteX0" fmla="*/ 4005913 w 4372761"/>
              <a:gd name="connsiteY0" fmla="*/ 0 h 5130155"/>
              <a:gd name="connsiteX1" fmla="*/ 4046367 w 4372761"/>
              <a:gd name="connsiteY1" fmla="*/ 0 h 5130155"/>
              <a:gd name="connsiteX2" fmla="*/ 4194506 w 4372761"/>
              <a:gd name="connsiteY2" fmla="*/ 50145 h 5130155"/>
              <a:gd name="connsiteX3" fmla="*/ 4372668 w 4372761"/>
              <a:gd name="connsiteY3" fmla="*/ 213287 h 5130155"/>
              <a:gd name="connsiteX4" fmla="*/ 4108574 w 4372761"/>
              <a:gd name="connsiteY4" fmla="*/ 382210 h 5130155"/>
              <a:gd name="connsiteX5" fmla="*/ 3542083 w 4372761"/>
              <a:gd name="connsiteY5" fmla="*/ 488792 h 5130155"/>
              <a:gd name="connsiteX6" fmla="*/ 2308301 w 4372761"/>
              <a:gd name="connsiteY6" fmla="*/ 770331 h 5130155"/>
              <a:gd name="connsiteX7" fmla="*/ 342717 w 4372761"/>
              <a:gd name="connsiteY7" fmla="*/ 2777298 h 5130155"/>
              <a:gd name="connsiteX8" fmla="*/ 260062 w 4372761"/>
              <a:gd name="connsiteY8" fmla="*/ 5130155 h 5130155"/>
              <a:gd name="connsiteX9" fmla="*/ 0 w 4372761"/>
              <a:gd name="connsiteY9" fmla="*/ 5130155 h 5130155"/>
              <a:gd name="connsiteX10" fmla="*/ 193535 w 4372761"/>
              <a:gd name="connsiteY10" fmla="*/ 2791375 h 5130155"/>
              <a:gd name="connsiteX11" fmla="*/ 2306285 w 4372761"/>
              <a:gd name="connsiteY11" fmla="*/ 724078 h 5130155"/>
              <a:gd name="connsiteX12" fmla="*/ 3689250 w 4372761"/>
              <a:gd name="connsiteY12" fmla="*/ 430473 h 5130155"/>
              <a:gd name="connsiteX13" fmla="*/ 4183166 w 4372761"/>
              <a:gd name="connsiteY13" fmla="*/ 325902 h 5130155"/>
              <a:gd name="connsiteX14" fmla="*/ 4342428 w 4372761"/>
              <a:gd name="connsiteY14" fmla="*/ 205243 h 5130155"/>
              <a:gd name="connsiteX15" fmla="*/ 4106275 w 4372761"/>
              <a:gd name="connsiteY15" fmla="*/ 28213 h 5130155"/>
              <a:gd name="connsiteX16" fmla="*/ 4005913 w 4372761"/>
              <a:gd name="connsiteY16" fmla="*/ 0 h 5130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372761" h="5130155">
                <a:moveTo>
                  <a:pt x="4005913" y="0"/>
                </a:moveTo>
                <a:lnTo>
                  <a:pt x="4046367" y="0"/>
                </a:lnTo>
                <a:lnTo>
                  <a:pt x="4194506" y="50145"/>
                </a:lnTo>
                <a:cubicBezTo>
                  <a:pt x="4291525" y="91119"/>
                  <a:pt x="4368636" y="144913"/>
                  <a:pt x="4372668" y="213287"/>
                </a:cubicBezTo>
                <a:cubicBezTo>
                  <a:pt x="4376700" y="287693"/>
                  <a:pt x="4249693" y="346012"/>
                  <a:pt x="4108574" y="382210"/>
                </a:cubicBezTo>
                <a:cubicBezTo>
                  <a:pt x="3896896" y="436506"/>
                  <a:pt x="3741665" y="454605"/>
                  <a:pt x="3542083" y="488792"/>
                </a:cubicBezTo>
                <a:cubicBezTo>
                  <a:pt x="3237669" y="539067"/>
                  <a:pt x="3025991" y="575265"/>
                  <a:pt x="2308301" y="770331"/>
                </a:cubicBezTo>
                <a:cubicBezTo>
                  <a:pt x="842681" y="1168507"/>
                  <a:pt x="417309" y="2071441"/>
                  <a:pt x="342717" y="2777298"/>
                </a:cubicBezTo>
                <a:cubicBezTo>
                  <a:pt x="233854" y="3818990"/>
                  <a:pt x="260062" y="5116078"/>
                  <a:pt x="260062" y="5130155"/>
                </a:cubicBezTo>
                <a:cubicBezTo>
                  <a:pt x="260062" y="5130155"/>
                  <a:pt x="260062" y="5130155"/>
                  <a:pt x="0" y="5130155"/>
                </a:cubicBezTo>
                <a:cubicBezTo>
                  <a:pt x="0" y="5116078"/>
                  <a:pt x="56448" y="3696320"/>
                  <a:pt x="193535" y="2791375"/>
                </a:cubicBezTo>
                <a:cubicBezTo>
                  <a:pt x="304414" y="2073452"/>
                  <a:pt x="804378" y="1106166"/>
                  <a:pt x="2306285" y="724078"/>
                </a:cubicBezTo>
                <a:cubicBezTo>
                  <a:pt x="3050183" y="537056"/>
                  <a:pt x="3429188" y="466671"/>
                  <a:pt x="3689250" y="430473"/>
                </a:cubicBezTo>
                <a:cubicBezTo>
                  <a:pt x="3886816" y="402320"/>
                  <a:pt x="4017855" y="382210"/>
                  <a:pt x="4183166" y="325902"/>
                </a:cubicBezTo>
                <a:cubicBezTo>
                  <a:pt x="4287996" y="289704"/>
                  <a:pt x="4344444" y="247473"/>
                  <a:pt x="4342428" y="205243"/>
                </a:cubicBezTo>
                <a:cubicBezTo>
                  <a:pt x="4339404" y="147930"/>
                  <a:pt x="4239991" y="77042"/>
                  <a:pt x="4106275" y="28213"/>
                </a:cubicBezTo>
                <a:lnTo>
                  <a:pt x="400591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987"/>
            <a:endParaRPr lang="en-IN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5CEE164E-4753-454F-A25A-AC4102C204E5}"/>
              </a:ext>
            </a:extLst>
          </p:cNvPr>
          <p:cNvSpPr/>
          <p:nvPr/>
        </p:nvSpPr>
        <p:spPr>
          <a:xfrm>
            <a:off x="4575527" y="1746261"/>
            <a:ext cx="3969777" cy="5117544"/>
          </a:xfrm>
          <a:custGeom>
            <a:avLst/>
            <a:gdLst>
              <a:gd name="connsiteX0" fmla="*/ 3676705 w 3969777"/>
              <a:gd name="connsiteY0" fmla="*/ 0 h 5117544"/>
              <a:gd name="connsiteX1" fmla="*/ 3718992 w 3969777"/>
              <a:gd name="connsiteY1" fmla="*/ 0 h 5117544"/>
              <a:gd name="connsiteX2" fmla="*/ 3815629 w 3969777"/>
              <a:gd name="connsiteY2" fmla="*/ 39294 h 5117544"/>
              <a:gd name="connsiteX3" fmla="*/ 3969553 w 3969777"/>
              <a:gd name="connsiteY3" fmla="*/ 204698 h 5117544"/>
              <a:gd name="connsiteX4" fmla="*/ 3731738 w 3969777"/>
              <a:gd name="connsiteY4" fmla="*/ 387698 h 5117544"/>
              <a:gd name="connsiteX5" fmla="*/ 3157355 w 3969777"/>
              <a:gd name="connsiteY5" fmla="*/ 500313 h 5117544"/>
              <a:gd name="connsiteX6" fmla="*/ 2006572 w 3969777"/>
              <a:gd name="connsiteY6" fmla="*/ 775819 h 5117544"/>
              <a:gd name="connsiteX7" fmla="*/ 162499 w 3969777"/>
              <a:gd name="connsiteY7" fmla="*/ 2591742 h 5117544"/>
              <a:gd name="connsiteX8" fmla="*/ 337837 w 3969777"/>
              <a:gd name="connsiteY8" fmla="*/ 5117544 h 5117544"/>
              <a:gd name="connsiteX9" fmla="*/ 102038 w 3969777"/>
              <a:gd name="connsiteY9" fmla="*/ 5117544 h 5117544"/>
              <a:gd name="connsiteX10" fmla="*/ 43592 w 3969777"/>
              <a:gd name="connsiteY10" fmla="*/ 2555544 h 5117544"/>
              <a:gd name="connsiteX11" fmla="*/ 2046880 w 3969777"/>
              <a:gd name="connsiteY11" fmla="*/ 725544 h 5117544"/>
              <a:gd name="connsiteX12" fmla="*/ 3316570 w 3969777"/>
              <a:gd name="connsiteY12" fmla="*/ 452049 h 5117544"/>
              <a:gd name="connsiteX13" fmla="*/ 3810338 w 3969777"/>
              <a:gd name="connsiteY13" fmla="*/ 339434 h 5117544"/>
              <a:gd name="connsiteX14" fmla="*/ 3953430 w 3969777"/>
              <a:gd name="connsiteY14" fmla="*/ 194643 h 5117544"/>
              <a:gd name="connsiteX15" fmla="*/ 3737469 w 3969777"/>
              <a:gd name="connsiteY15" fmla="*/ 19592 h 5117544"/>
              <a:gd name="connsiteX16" fmla="*/ 3676705 w 3969777"/>
              <a:gd name="connsiteY16" fmla="*/ 0 h 5117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969777" h="5117544">
                <a:moveTo>
                  <a:pt x="3676705" y="0"/>
                </a:moveTo>
                <a:lnTo>
                  <a:pt x="3718992" y="0"/>
                </a:lnTo>
                <a:lnTo>
                  <a:pt x="3815629" y="39294"/>
                </a:lnTo>
                <a:cubicBezTo>
                  <a:pt x="3900022" y="82027"/>
                  <a:pt x="3966530" y="137330"/>
                  <a:pt x="3969553" y="204698"/>
                </a:cubicBezTo>
                <a:cubicBezTo>
                  <a:pt x="3975599" y="279104"/>
                  <a:pt x="3858707" y="353511"/>
                  <a:pt x="3731738" y="387698"/>
                </a:cubicBezTo>
                <a:cubicBezTo>
                  <a:pt x="3538262" y="441994"/>
                  <a:pt x="3338739" y="468137"/>
                  <a:pt x="3157355" y="500313"/>
                </a:cubicBezTo>
                <a:cubicBezTo>
                  <a:pt x="2883263" y="550588"/>
                  <a:pt x="2613202" y="586786"/>
                  <a:pt x="2006572" y="775819"/>
                </a:cubicBezTo>
                <a:cubicBezTo>
                  <a:pt x="688514" y="1184049"/>
                  <a:pt x="229007" y="1885885"/>
                  <a:pt x="162499" y="2591742"/>
                </a:cubicBezTo>
                <a:cubicBezTo>
                  <a:pt x="63746" y="3633434"/>
                  <a:pt x="335822" y="5103467"/>
                  <a:pt x="337837" y="5117544"/>
                </a:cubicBezTo>
                <a:cubicBezTo>
                  <a:pt x="337837" y="5117544"/>
                  <a:pt x="337837" y="5117544"/>
                  <a:pt x="102038" y="5117544"/>
                </a:cubicBezTo>
                <a:cubicBezTo>
                  <a:pt x="102038" y="5103467"/>
                  <a:pt x="-81362" y="3458478"/>
                  <a:pt x="43592" y="2555544"/>
                </a:cubicBezTo>
                <a:cubicBezTo>
                  <a:pt x="142345" y="1835610"/>
                  <a:pt x="690529" y="1107632"/>
                  <a:pt x="2046880" y="725544"/>
                </a:cubicBezTo>
                <a:cubicBezTo>
                  <a:pt x="2718002" y="538522"/>
                  <a:pt x="3082786" y="490258"/>
                  <a:pt x="3316570" y="452049"/>
                </a:cubicBezTo>
                <a:cubicBezTo>
                  <a:pt x="3495939" y="423895"/>
                  <a:pt x="3661200" y="395742"/>
                  <a:pt x="3810338" y="339434"/>
                </a:cubicBezTo>
                <a:cubicBezTo>
                  <a:pt x="3905061" y="303236"/>
                  <a:pt x="3953430" y="258994"/>
                  <a:pt x="3953430" y="194643"/>
                </a:cubicBezTo>
                <a:cubicBezTo>
                  <a:pt x="3953430" y="138838"/>
                  <a:pt x="3860471" y="69458"/>
                  <a:pt x="3737469" y="19592"/>
                </a:cubicBezTo>
                <a:lnTo>
                  <a:pt x="367670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987"/>
            <a:endParaRPr lang="en-IN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>
                <a:solidFill>
                  <a:schemeClr val="accent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Timeline</a:t>
            </a:r>
            <a:endParaRPr lang="en-IN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E61C1B75-86E5-4835-A6E3-65E08265A554}"/>
              </a:ext>
            </a:extLst>
          </p:cNvPr>
          <p:cNvSpPr>
            <a:spLocks/>
          </p:cNvSpPr>
          <p:nvPr/>
        </p:nvSpPr>
        <p:spPr bwMode="auto">
          <a:xfrm>
            <a:off x="6360824" y="1775640"/>
            <a:ext cx="2500248" cy="5074311"/>
          </a:xfrm>
          <a:custGeom>
            <a:avLst/>
            <a:gdLst>
              <a:gd name="T0" fmla="*/ 1414 w 1434"/>
              <a:gd name="T1" fmla="*/ 2527 h 2527"/>
              <a:gd name="T2" fmla="*/ 153 w 1434"/>
              <a:gd name="T3" fmla="*/ 1187 h 2527"/>
              <a:gd name="T4" fmla="*/ 739 w 1434"/>
              <a:gd name="T5" fmla="*/ 374 h 2527"/>
              <a:gd name="T6" fmla="*/ 1212 w 1434"/>
              <a:gd name="T7" fmla="*/ 0 h 2527"/>
              <a:gd name="connsiteX0" fmla="*/ 9291 w 9291"/>
              <a:gd name="connsiteY0" fmla="*/ 10000 h 10000"/>
              <a:gd name="connsiteX1" fmla="*/ 497 w 9291"/>
              <a:gd name="connsiteY1" fmla="*/ 4697 h 10000"/>
              <a:gd name="connsiteX2" fmla="*/ 4583 w 9291"/>
              <a:gd name="connsiteY2" fmla="*/ 1480 h 10000"/>
              <a:gd name="connsiteX3" fmla="*/ 7882 w 9291"/>
              <a:gd name="connsiteY3" fmla="*/ 0 h 10000"/>
              <a:gd name="connsiteX0" fmla="*/ 10000 w 10000"/>
              <a:gd name="connsiteY0" fmla="*/ 9932 h 9932"/>
              <a:gd name="connsiteX1" fmla="*/ 535 w 10000"/>
              <a:gd name="connsiteY1" fmla="*/ 4629 h 9932"/>
              <a:gd name="connsiteX2" fmla="*/ 4933 w 10000"/>
              <a:gd name="connsiteY2" fmla="*/ 1412 h 9932"/>
              <a:gd name="connsiteX3" fmla="*/ 8483 w 10000"/>
              <a:gd name="connsiteY3" fmla="*/ 0 h 9932"/>
              <a:gd name="connsiteX0" fmla="*/ 9216 w 9216"/>
              <a:gd name="connsiteY0" fmla="*/ 10000 h 10000"/>
              <a:gd name="connsiteX1" fmla="*/ 814 w 9216"/>
              <a:gd name="connsiteY1" fmla="*/ 5150 h 10000"/>
              <a:gd name="connsiteX2" fmla="*/ 4149 w 9216"/>
              <a:gd name="connsiteY2" fmla="*/ 1422 h 10000"/>
              <a:gd name="connsiteX3" fmla="*/ 7699 w 9216"/>
              <a:gd name="connsiteY3" fmla="*/ 0 h 10000"/>
              <a:gd name="connsiteX0" fmla="*/ 9977 w 9977"/>
              <a:gd name="connsiteY0" fmla="*/ 10000 h 10000"/>
              <a:gd name="connsiteX1" fmla="*/ 860 w 9977"/>
              <a:gd name="connsiteY1" fmla="*/ 5150 h 10000"/>
              <a:gd name="connsiteX2" fmla="*/ 4479 w 9977"/>
              <a:gd name="connsiteY2" fmla="*/ 1422 h 10000"/>
              <a:gd name="connsiteX3" fmla="*/ 8331 w 9977"/>
              <a:gd name="connsiteY3" fmla="*/ 0 h 10000"/>
              <a:gd name="connsiteX0" fmla="*/ 10069 w 10069"/>
              <a:gd name="connsiteY0" fmla="*/ 10000 h 10000"/>
              <a:gd name="connsiteX1" fmla="*/ 931 w 10069"/>
              <a:gd name="connsiteY1" fmla="*/ 5150 h 10000"/>
              <a:gd name="connsiteX2" fmla="*/ 4558 w 10069"/>
              <a:gd name="connsiteY2" fmla="*/ 1422 h 10000"/>
              <a:gd name="connsiteX3" fmla="*/ 8419 w 10069"/>
              <a:gd name="connsiteY3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69" h="10000">
                <a:moveTo>
                  <a:pt x="10069" y="10000"/>
                </a:moveTo>
                <a:cubicBezTo>
                  <a:pt x="10069" y="10000"/>
                  <a:pt x="2286" y="6206"/>
                  <a:pt x="931" y="5150"/>
                </a:cubicBezTo>
                <a:cubicBezTo>
                  <a:pt x="-424" y="4094"/>
                  <a:pt x="-1066" y="1912"/>
                  <a:pt x="4558" y="1422"/>
                </a:cubicBezTo>
                <a:cubicBezTo>
                  <a:pt x="10191" y="931"/>
                  <a:pt x="9469" y="278"/>
                  <a:pt x="8419" y="0"/>
                </a:cubicBezTo>
              </a:path>
            </a:pathLst>
          </a:custGeom>
          <a:noFill/>
          <a:ln w="7938" cap="flat">
            <a:solidFill>
              <a:srgbClr val="D2A7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18987"/>
            <a:endParaRPr lang="en-IN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A6DEC825-0F3E-4FD1-AE91-9CAB1E0B56A6}"/>
              </a:ext>
            </a:extLst>
          </p:cNvPr>
          <p:cNvSpPr>
            <a:spLocks/>
          </p:cNvSpPr>
          <p:nvPr/>
        </p:nvSpPr>
        <p:spPr bwMode="auto">
          <a:xfrm>
            <a:off x="2537994" y="1842656"/>
            <a:ext cx="5890048" cy="5085330"/>
          </a:xfrm>
          <a:custGeom>
            <a:avLst/>
            <a:gdLst>
              <a:gd name="T0" fmla="*/ 0 w 3114"/>
              <a:gd name="T1" fmla="*/ 2429 h 2429"/>
              <a:gd name="T2" fmla="*/ 1010 w 3114"/>
              <a:gd name="T3" fmla="*/ 611 h 2429"/>
              <a:gd name="T4" fmla="*/ 2564 w 3114"/>
              <a:gd name="T5" fmla="*/ 67 h 2429"/>
              <a:gd name="T6" fmla="*/ 3114 w 3114"/>
              <a:gd name="T7" fmla="*/ 0 h 2429"/>
              <a:gd name="connsiteX0" fmla="*/ 0 w 8709"/>
              <a:gd name="connsiteY0" fmla="*/ 10659 h 10659"/>
              <a:gd name="connsiteX1" fmla="*/ 3243 w 8709"/>
              <a:gd name="connsiteY1" fmla="*/ 3174 h 10659"/>
              <a:gd name="connsiteX2" fmla="*/ 8234 w 8709"/>
              <a:gd name="connsiteY2" fmla="*/ 935 h 10659"/>
              <a:gd name="connsiteX3" fmla="*/ 8709 w 8709"/>
              <a:gd name="connsiteY3" fmla="*/ 0 h 10659"/>
              <a:gd name="connsiteX0" fmla="*/ 0 w 11479"/>
              <a:gd name="connsiteY0" fmla="*/ 10000 h 10000"/>
              <a:gd name="connsiteX1" fmla="*/ 3724 w 11479"/>
              <a:gd name="connsiteY1" fmla="*/ 2978 h 10000"/>
              <a:gd name="connsiteX2" fmla="*/ 9455 w 11479"/>
              <a:gd name="connsiteY2" fmla="*/ 877 h 10000"/>
              <a:gd name="connsiteX3" fmla="*/ 10000 w 11479"/>
              <a:gd name="connsiteY3" fmla="*/ 0 h 10000"/>
              <a:gd name="connsiteX0" fmla="*/ 0 w 11395"/>
              <a:gd name="connsiteY0" fmla="*/ 9977 h 9977"/>
              <a:gd name="connsiteX1" fmla="*/ 3724 w 11395"/>
              <a:gd name="connsiteY1" fmla="*/ 2955 h 9977"/>
              <a:gd name="connsiteX2" fmla="*/ 9455 w 11395"/>
              <a:gd name="connsiteY2" fmla="*/ 854 h 9977"/>
              <a:gd name="connsiteX3" fmla="*/ 9885 w 11395"/>
              <a:gd name="connsiteY3" fmla="*/ 0 h 9977"/>
              <a:gd name="connsiteX0" fmla="*/ 0 w 9651"/>
              <a:gd name="connsiteY0" fmla="*/ 10000 h 10000"/>
              <a:gd name="connsiteX1" fmla="*/ 3268 w 9651"/>
              <a:gd name="connsiteY1" fmla="*/ 2962 h 10000"/>
              <a:gd name="connsiteX2" fmla="*/ 8297 w 9651"/>
              <a:gd name="connsiteY2" fmla="*/ 856 h 10000"/>
              <a:gd name="connsiteX3" fmla="*/ 8675 w 9651"/>
              <a:gd name="connsiteY3" fmla="*/ 0 h 10000"/>
              <a:gd name="connsiteX0" fmla="*/ 0 w 10662"/>
              <a:gd name="connsiteY0" fmla="*/ 9871 h 9871"/>
              <a:gd name="connsiteX1" fmla="*/ 3386 w 10662"/>
              <a:gd name="connsiteY1" fmla="*/ 2833 h 9871"/>
              <a:gd name="connsiteX2" fmla="*/ 8597 w 10662"/>
              <a:gd name="connsiteY2" fmla="*/ 727 h 9871"/>
              <a:gd name="connsiteX3" fmla="*/ 9849 w 10662"/>
              <a:gd name="connsiteY3" fmla="*/ 0 h 9871"/>
              <a:gd name="connsiteX0" fmla="*/ 0 w 9713"/>
              <a:gd name="connsiteY0" fmla="*/ 10000 h 10000"/>
              <a:gd name="connsiteX1" fmla="*/ 3176 w 9713"/>
              <a:gd name="connsiteY1" fmla="*/ 2870 h 10000"/>
              <a:gd name="connsiteX2" fmla="*/ 8063 w 9713"/>
              <a:gd name="connsiteY2" fmla="*/ 737 h 10000"/>
              <a:gd name="connsiteX3" fmla="*/ 9237 w 9713"/>
              <a:gd name="connsiteY3" fmla="*/ 0 h 10000"/>
              <a:gd name="connsiteX0" fmla="*/ 0 w 10000"/>
              <a:gd name="connsiteY0" fmla="*/ 10000 h 10000"/>
              <a:gd name="connsiteX1" fmla="*/ 3270 w 10000"/>
              <a:gd name="connsiteY1" fmla="*/ 2870 h 10000"/>
              <a:gd name="connsiteX2" fmla="*/ 8301 w 10000"/>
              <a:gd name="connsiteY2" fmla="*/ 737 h 10000"/>
              <a:gd name="connsiteX3" fmla="*/ 9510 w 10000"/>
              <a:gd name="connsiteY3" fmla="*/ 0 h 10000"/>
              <a:gd name="connsiteX0" fmla="*/ 0 w 10177"/>
              <a:gd name="connsiteY0" fmla="*/ 9915 h 9915"/>
              <a:gd name="connsiteX1" fmla="*/ 3270 w 10177"/>
              <a:gd name="connsiteY1" fmla="*/ 2785 h 9915"/>
              <a:gd name="connsiteX2" fmla="*/ 8301 w 10177"/>
              <a:gd name="connsiteY2" fmla="*/ 652 h 9915"/>
              <a:gd name="connsiteX3" fmla="*/ 9719 w 10177"/>
              <a:gd name="connsiteY3" fmla="*/ 0 h 9915"/>
              <a:gd name="connsiteX0" fmla="*/ 0 w 9832"/>
              <a:gd name="connsiteY0" fmla="*/ 10000 h 10000"/>
              <a:gd name="connsiteX1" fmla="*/ 3213 w 9832"/>
              <a:gd name="connsiteY1" fmla="*/ 2809 h 10000"/>
              <a:gd name="connsiteX2" fmla="*/ 8157 w 9832"/>
              <a:gd name="connsiteY2" fmla="*/ 658 h 10000"/>
              <a:gd name="connsiteX3" fmla="*/ 9550 w 9832"/>
              <a:gd name="connsiteY3" fmla="*/ 0 h 10000"/>
              <a:gd name="connsiteX0" fmla="*/ 0 w 10152"/>
              <a:gd name="connsiteY0" fmla="*/ 9946 h 9946"/>
              <a:gd name="connsiteX1" fmla="*/ 3268 w 10152"/>
              <a:gd name="connsiteY1" fmla="*/ 2755 h 9946"/>
              <a:gd name="connsiteX2" fmla="*/ 8296 w 10152"/>
              <a:gd name="connsiteY2" fmla="*/ 604 h 9946"/>
              <a:gd name="connsiteX3" fmla="*/ 9884 w 10152"/>
              <a:gd name="connsiteY3" fmla="*/ 0 h 9946"/>
              <a:gd name="connsiteX0" fmla="*/ 0 w 10032"/>
              <a:gd name="connsiteY0" fmla="*/ 10000 h 10000"/>
              <a:gd name="connsiteX1" fmla="*/ 3219 w 10032"/>
              <a:gd name="connsiteY1" fmla="*/ 2770 h 10000"/>
              <a:gd name="connsiteX2" fmla="*/ 8172 w 10032"/>
              <a:gd name="connsiteY2" fmla="*/ 607 h 10000"/>
              <a:gd name="connsiteX3" fmla="*/ 9736 w 10032"/>
              <a:gd name="connsiteY3" fmla="*/ 0 h 10000"/>
              <a:gd name="connsiteX0" fmla="*/ 0 w 10066"/>
              <a:gd name="connsiteY0" fmla="*/ 10000 h 10000"/>
              <a:gd name="connsiteX1" fmla="*/ 3219 w 10066"/>
              <a:gd name="connsiteY1" fmla="*/ 2770 h 10000"/>
              <a:gd name="connsiteX2" fmla="*/ 8172 w 10066"/>
              <a:gd name="connsiteY2" fmla="*/ 607 h 10000"/>
              <a:gd name="connsiteX3" fmla="*/ 9736 w 10066"/>
              <a:gd name="connsiteY3" fmla="*/ 0 h 10000"/>
              <a:gd name="connsiteX0" fmla="*/ 0 w 9831"/>
              <a:gd name="connsiteY0" fmla="*/ 10000 h 10000"/>
              <a:gd name="connsiteX1" fmla="*/ 3219 w 9831"/>
              <a:gd name="connsiteY1" fmla="*/ 2770 h 10000"/>
              <a:gd name="connsiteX2" fmla="*/ 8172 w 9831"/>
              <a:gd name="connsiteY2" fmla="*/ 607 h 10000"/>
              <a:gd name="connsiteX3" fmla="*/ 9736 w 9831"/>
              <a:gd name="connsiteY3" fmla="*/ 0 h 10000"/>
              <a:gd name="connsiteX0" fmla="*/ 0 w 10197"/>
              <a:gd name="connsiteY0" fmla="*/ 9955 h 9955"/>
              <a:gd name="connsiteX1" fmla="*/ 3274 w 10197"/>
              <a:gd name="connsiteY1" fmla="*/ 2725 h 9955"/>
              <a:gd name="connsiteX2" fmla="*/ 8312 w 10197"/>
              <a:gd name="connsiteY2" fmla="*/ 562 h 9955"/>
              <a:gd name="connsiteX3" fmla="*/ 10110 w 10197"/>
              <a:gd name="connsiteY3" fmla="*/ 0 h 9955"/>
              <a:gd name="connsiteX0" fmla="*/ 0 w 10007"/>
              <a:gd name="connsiteY0" fmla="*/ 10000 h 10000"/>
              <a:gd name="connsiteX1" fmla="*/ 3211 w 10007"/>
              <a:gd name="connsiteY1" fmla="*/ 2737 h 10000"/>
              <a:gd name="connsiteX2" fmla="*/ 8151 w 10007"/>
              <a:gd name="connsiteY2" fmla="*/ 565 h 10000"/>
              <a:gd name="connsiteX3" fmla="*/ 9915 w 10007"/>
              <a:gd name="connsiteY3" fmla="*/ 0 h 10000"/>
              <a:gd name="connsiteX0" fmla="*/ 0 w 10007"/>
              <a:gd name="connsiteY0" fmla="*/ 10000 h 10000"/>
              <a:gd name="connsiteX1" fmla="*/ 3211 w 10007"/>
              <a:gd name="connsiteY1" fmla="*/ 2737 h 10000"/>
              <a:gd name="connsiteX2" fmla="*/ 8151 w 10007"/>
              <a:gd name="connsiteY2" fmla="*/ 565 h 10000"/>
              <a:gd name="connsiteX3" fmla="*/ 9915 w 10007"/>
              <a:gd name="connsiteY3" fmla="*/ 0 h 10000"/>
              <a:gd name="connsiteX0" fmla="*/ 0 w 9495"/>
              <a:gd name="connsiteY0" fmla="*/ 10155 h 10155"/>
              <a:gd name="connsiteX1" fmla="*/ 2699 w 9495"/>
              <a:gd name="connsiteY1" fmla="*/ 2737 h 10155"/>
              <a:gd name="connsiteX2" fmla="*/ 7639 w 9495"/>
              <a:gd name="connsiteY2" fmla="*/ 565 h 10155"/>
              <a:gd name="connsiteX3" fmla="*/ 9403 w 9495"/>
              <a:gd name="connsiteY3" fmla="*/ 0 h 10155"/>
              <a:gd name="connsiteX0" fmla="*/ 0 w 10000"/>
              <a:gd name="connsiteY0" fmla="*/ 10000 h 10000"/>
              <a:gd name="connsiteX1" fmla="*/ 2843 w 10000"/>
              <a:gd name="connsiteY1" fmla="*/ 2695 h 10000"/>
              <a:gd name="connsiteX2" fmla="*/ 8045 w 10000"/>
              <a:gd name="connsiteY2" fmla="*/ 556 h 10000"/>
              <a:gd name="connsiteX3" fmla="*/ 9903 w 10000"/>
              <a:gd name="connsiteY3" fmla="*/ 0 h 10000"/>
              <a:gd name="connsiteX0" fmla="*/ 0 w 10000"/>
              <a:gd name="connsiteY0" fmla="*/ 10000 h 10000"/>
              <a:gd name="connsiteX1" fmla="*/ 2519 w 10000"/>
              <a:gd name="connsiteY1" fmla="*/ 3152 h 10000"/>
              <a:gd name="connsiteX2" fmla="*/ 8045 w 10000"/>
              <a:gd name="connsiteY2" fmla="*/ 556 h 10000"/>
              <a:gd name="connsiteX3" fmla="*/ 9903 w 10000"/>
              <a:gd name="connsiteY3" fmla="*/ 0 h 10000"/>
              <a:gd name="connsiteX0" fmla="*/ 0 w 10000"/>
              <a:gd name="connsiteY0" fmla="*/ 10000 h 10000"/>
              <a:gd name="connsiteX1" fmla="*/ 2519 w 10000"/>
              <a:gd name="connsiteY1" fmla="*/ 3152 h 10000"/>
              <a:gd name="connsiteX2" fmla="*/ 8045 w 10000"/>
              <a:gd name="connsiteY2" fmla="*/ 556 h 10000"/>
              <a:gd name="connsiteX3" fmla="*/ 9903 w 10000"/>
              <a:gd name="connsiteY3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cubicBezTo>
                  <a:pt x="166" y="6909"/>
                  <a:pt x="1124" y="4679"/>
                  <a:pt x="2519" y="3152"/>
                </a:cubicBezTo>
                <a:cubicBezTo>
                  <a:pt x="4420" y="1071"/>
                  <a:pt x="6848" y="707"/>
                  <a:pt x="8045" y="556"/>
                </a:cubicBezTo>
                <a:cubicBezTo>
                  <a:pt x="8799" y="461"/>
                  <a:pt x="10413" y="382"/>
                  <a:pt x="9903" y="0"/>
                </a:cubicBezTo>
              </a:path>
            </a:pathLst>
          </a:custGeom>
          <a:noFill/>
          <a:ln w="7938" cap="flat">
            <a:solidFill>
              <a:srgbClr val="D2A7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18987"/>
            <a:endParaRPr lang="en-IN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3BD20EF-DF42-4872-B47E-6BFE56AF341B}"/>
              </a:ext>
            </a:extLst>
          </p:cNvPr>
          <p:cNvSpPr/>
          <p:nvPr/>
        </p:nvSpPr>
        <p:spPr>
          <a:xfrm>
            <a:off x="3991392" y="4742136"/>
            <a:ext cx="973710" cy="97371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1218987"/>
            <a:r>
              <a:rPr lang="en-US" sz="3200" b="1">
                <a:solidFill>
                  <a:srgbClr val="D2A7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01</a:t>
            </a:r>
            <a:endParaRPr lang="en-IN" sz="3200" b="1">
              <a:solidFill>
                <a:srgbClr val="D2A7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17ED582-15F6-4B38-B0D8-8835E2F97162}"/>
              </a:ext>
            </a:extLst>
          </p:cNvPr>
          <p:cNvSpPr/>
          <p:nvPr/>
        </p:nvSpPr>
        <p:spPr>
          <a:xfrm>
            <a:off x="4819577" y="2819962"/>
            <a:ext cx="687898" cy="687898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1218987"/>
            <a:r>
              <a:rPr lang="en-US" sz="2000" b="1">
                <a:solidFill>
                  <a:srgbClr val="D2A7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02</a:t>
            </a:r>
            <a:endParaRPr lang="en-IN" sz="2000" b="1">
              <a:solidFill>
                <a:srgbClr val="D2A7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FD5E885-2B58-4D9E-AD8E-2547FCD230CA}"/>
              </a:ext>
            </a:extLst>
          </p:cNvPr>
          <p:cNvSpPr/>
          <p:nvPr/>
        </p:nvSpPr>
        <p:spPr>
          <a:xfrm>
            <a:off x="6700502" y="2051155"/>
            <a:ext cx="485375" cy="48537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defTabSz="1218987"/>
            <a:r>
              <a:rPr lang="en-US" sz="1600" b="1">
                <a:solidFill>
                  <a:srgbClr val="D2A7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03</a:t>
            </a:r>
            <a:endParaRPr lang="en-IN" sz="1600" b="1">
              <a:solidFill>
                <a:srgbClr val="D2A7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10994DB-C1B9-4001-918C-7D3CF909E62C}"/>
              </a:ext>
            </a:extLst>
          </p:cNvPr>
          <p:cNvSpPr txBox="1"/>
          <p:nvPr/>
        </p:nvSpPr>
        <p:spPr>
          <a:xfrm>
            <a:off x="10028783" y="2372741"/>
            <a:ext cx="2100968" cy="830997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defTabSz="1218987">
              <a:defRPr/>
            </a:pPr>
            <a:r>
              <a:rPr lang="en-US" sz="1600" b="1">
                <a:solidFill>
                  <a:srgbClr val="FFFF00"/>
                </a:solidFill>
              </a:rPr>
              <a:t>R &amp; D</a:t>
            </a:r>
            <a:r>
              <a:rPr lang="en-US" sz="1600">
                <a:solidFill>
                  <a:schemeClr val="bg1">
                    <a:lumMod val="95000"/>
                  </a:schemeClr>
                </a:solidFill>
              </a:rPr>
              <a:t>-research and development center operational by 2028 </a:t>
            </a:r>
            <a:r>
              <a:rPr lang="en-US" sz="900">
                <a:solidFill>
                  <a:schemeClr val="bg1">
                    <a:lumMod val="95000"/>
                  </a:schemeClr>
                </a:solidFill>
              </a:rPr>
              <a:t>(5)</a:t>
            </a:r>
            <a:endParaRPr lang="en-US" sz="900" kern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53744A3-23F7-4137-9601-0A809FB01BAA}"/>
              </a:ext>
            </a:extLst>
          </p:cNvPr>
          <p:cNvCxnSpPr>
            <a:cxnSpLocks/>
          </p:cNvCxnSpPr>
          <p:nvPr/>
        </p:nvCxnSpPr>
        <p:spPr>
          <a:xfrm flipH="1">
            <a:off x="4853240" y="2195114"/>
            <a:ext cx="1004464" cy="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2AB001C3-AF0C-455C-8838-5A338230B6A1}"/>
              </a:ext>
            </a:extLst>
          </p:cNvPr>
          <p:cNvSpPr txBox="1"/>
          <p:nvPr/>
        </p:nvSpPr>
        <p:spPr>
          <a:xfrm>
            <a:off x="1677990" y="2495853"/>
            <a:ext cx="2866368" cy="584775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defTabSz="1218987">
              <a:defRPr/>
            </a:pPr>
            <a:r>
              <a:rPr lang="en-US" sz="1600" b="1" kern="0">
                <a:solidFill>
                  <a:srgbClr val="FFFF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AP1</a:t>
            </a:r>
            <a:r>
              <a:rPr lang="en-US" sz="1600" kern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-First </a:t>
            </a:r>
            <a:r>
              <a:rPr lang="en-US" sz="1600">
                <a:solidFill>
                  <a:schemeClr val="bg1">
                    <a:lumMod val="95000"/>
                  </a:schemeClr>
                </a:solidFill>
              </a:rPr>
              <a:t>advanced packaging facilities to break ground </a:t>
            </a:r>
            <a:r>
              <a:rPr lang="en-US" sz="900">
                <a:solidFill>
                  <a:schemeClr val="bg1">
                    <a:lumMod val="95000"/>
                  </a:schemeClr>
                </a:solidFill>
              </a:rPr>
              <a:t>(4)</a:t>
            </a:r>
            <a:endParaRPr lang="en-US" sz="900" kern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83273-BCD0-4522-BCC1-EF8724E48417}"/>
              </a:ext>
            </a:extLst>
          </p:cNvPr>
          <p:cNvSpPr txBox="1"/>
          <p:nvPr/>
        </p:nvSpPr>
        <p:spPr>
          <a:xfrm>
            <a:off x="2475655" y="1989484"/>
            <a:ext cx="2900385" cy="471945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defTabSz="1218987">
              <a:defRPr/>
            </a:pPr>
            <a:r>
              <a:rPr lang="en-US" sz="2400" b="1" kern="0">
                <a:solidFill>
                  <a:srgbClr val="EEDED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2028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7F5CEAA-4F52-456D-B994-6EECE5470FA3}"/>
              </a:ext>
            </a:extLst>
          </p:cNvPr>
          <p:cNvSpPr txBox="1"/>
          <p:nvPr/>
        </p:nvSpPr>
        <p:spPr>
          <a:xfrm>
            <a:off x="5662032" y="3670912"/>
            <a:ext cx="2866368" cy="1815882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defTabSz="1218987">
              <a:defRPr/>
            </a:pPr>
            <a:r>
              <a:rPr lang="en-US" altLang="en-US" sz="1600" b="1">
                <a:solidFill>
                  <a:srgbClr val="FFFF00"/>
                </a:solidFill>
                <a:latin typeface="Arial" panose="020B0604020202020204" pitchFamily="34" charset="0"/>
              </a:rPr>
              <a:t>FAB 2</a:t>
            </a:r>
            <a:r>
              <a:rPr lang="en-US" altLang="en-US" sz="16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</a:rPr>
              <a:t>-Construction is complete, with cleanroom installations underway. Equipment installation is anticipated to begin by the end of Q1 2026, with </a:t>
            </a:r>
            <a:r>
              <a:rPr lang="en-US" altLang="en-US" sz="1600">
                <a:solidFill>
                  <a:srgbClr val="FFFF00"/>
                </a:solidFill>
                <a:latin typeface="Arial" panose="020B0604020202020204" pitchFamily="34" charset="0"/>
              </a:rPr>
              <a:t>production starting by late 2026 </a:t>
            </a:r>
            <a:r>
              <a:rPr lang="en-US" altLang="en-US" sz="9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</a:rPr>
              <a:t>(2)</a:t>
            </a:r>
            <a:endParaRPr lang="en-US" sz="900" kern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CFDD045-EB03-428D-88C3-74F16D090188}"/>
              </a:ext>
            </a:extLst>
          </p:cNvPr>
          <p:cNvSpPr txBox="1"/>
          <p:nvPr/>
        </p:nvSpPr>
        <p:spPr>
          <a:xfrm>
            <a:off x="8246023" y="2945414"/>
            <a:ext cx="2866368" cy="471945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defTabSz="1218987">
              <a:defRPr/>
            </a:pPr>
            <a:r>
              <a:rPr lang="en-US" sz="2400" b="1" kern="0">
                <a:solidFill>
                  <a:srgbClr val="EEDED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2025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5E2A31E-7F14-4BB0-A0C1-B3A398944D89}"/>
              </a:ext>
            </a:extLst>
          </p:cNvPr>
          <p:cNvCxnSpPr>
            <a:cxnSpLocks/>
          </p:cNvCxnSpPr>
          <p:nvPr/>
        </p:nvCxnSpPr>
        <p:spPr>
          <a:xfrm flipH="1">
            <a:off x="5516481" y="3162244"/>
            <a:ext cx="1300943" cy="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A2886D0-A649-473F-836E-4BD06B1490E3}"/>
              </a:ext>
            </a:extLst>
          </p:cNvPr>
          <p:cNvCxnSpPr>
            <a:cxnSpLocks/>
          </p:cNvCxnSpPr>
          <p:nvPr/>
        </p:nvCxnSpPr>
        <p:spPr>
          <a:xfrm flipH="1">
            <a:off x="3165345" y="5224129"/>
            <a:ext cx="661896" cy="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0272ACDE-6272-4137-BE70-327F1589B0E4}"/>
              </a:ext>
            </a:extLst>
          </p:cNvPr>
          <p:cNvSpPr txBox="1"/>
          <p:nvPr/>
        </p:nvSpPr>
        <p:spPr>
          <a:xfrm>
            <a:off x="649194" y="5572071"/>
            <a:ext cx="2152315" cy="830997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defTabSz="1218987">
              <a:defRPr/>
            </a:pPr>
            <a:r>
              <a:rPr lang="en-US" altLang="en-US" sz="1600" b="1">
                <a:solidFill>
                  <a:srgbClr val="FFFF00"/>
                </a:solidFill>
                <a:latin typeface="Arial" panose="020B0604020202020204" pitchFamily="34" charset="0"/>
              </a:rPr>
              <a:t>FAB 1</a:t>
            </a:r>
            <a:r>
              <a:rPr lang="en-US" altLang="en-US" sz="16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</a:rPr>
              <a:t>-Began limited production of 4nm chips </a:t>
            </a:r>
            <a:r>
              <a:rPr lang="en-US" altLang="en-US" sz="9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</a:rPr>
              <a:t>(1)</a:t>
            </a:r>
            <a:endParaRPr lang="en-US" sz="900" kern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B9882E4-3F39-49D0-8D4C-C663DE494945}"/>
              </a:ext>
            </a:extLst>
          </p:cNvPr>
          <p:cNvSpPr txBox="1"/>
          <p:nvPr/>
        </p:nvSpPr>
        <p:spPr>
          <a:xfrm>
            <a:off x="590660" y="4988156"/>
            <a:ext cx="2152315" cy="471945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defTabSz="1218987">
              <a:defRPr/>
            </a:pPr>
            <a:r>
              <a:rPr lang="en-US" sz="2400" b="1" kern="0">
                <a:solidFill>
                  <a:srgbClr val="EEDED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B08397-B175-EBC0-B3A8-3C11FF9BE094}"/>
              </a:ext>
            </a:extLst>
          </p:cNvPr>
          <p:cNvSpPr txBox="1"/>
          <p:nvPr/>
        </p:nvSpPr>
        <p:spPr>
          <a:xfrm>
            <a:off x="9007609" y="3663216"/>
            <a:ext cx="2866368" cy="1077218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defTabSz="1218987">
              <a:defRPr/>
            </a:pPr>
            <a:r>
              <a:rPr lang="en-US" altLang="en-US" sz="1600" b="1">
                <a:solidFill>
                  <a:srgbClr val="FFFF00"/>
                </a:solidFill>
                <a:latin typeface="Arial" panose="020B0604020202020204" pitchFamily="34" charset="0"/>
              </a:rPr>
              <a:t>FAB 3</a:t>
            </a:r>
            <a:r>
              <a:rPr lang="en-US" altLang="en-US" sz="16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</a:rPr>
              <a:t>- Groundbreaking was April 2025, aiming to produce 2nm chips by the end of the decade. </a:t>
            </a:r>
            <a:r>
              <a:rPr lang="en-US" altLang="en-US" sz="9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</a:rPr>
              <a:t>(3)</a:t>
            </a:r>
            <a:endParaRPr lang="en-US" sz="900" kern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C4D4D35-4E87-A1AA-63DF-15E01266F933}"/>
              </a:ext>
            </a:extLst>
          </p:cNvPr>
          <p:cNvCxnSpPr>
            <a:cxnSpLocks/>
          </p:cNvCxnSpPr>
          <p:nvPr/>
        </p:nvCxnSpPr>
        <p:spPr>
          <a:xfrm flipH="1">
            <a:off x="6817424" y="3148696"/>
            <a:ext cx="1300943" cy="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E6EFED-B5B9-B757-A477-7C6DF8A96141}"/>
              </a:ext>
            </a:extLst>
          </p:cNvPr>
          <p:cNvCxnSpPr>
            <a:cxnSpLocks/>
          </p:cNvCxnSpPr>
          <p:nvPr/>
        </p:nvCxnSpPr>
        <p:spPr>
          <a:xfrm flipH="1">
            <a:off x="2299277" y="5224129"/>
            <a:ext cx="1004464" cy="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73EE16E-F830-5300-3704-538C740CCD51}"/>
              </a:ext>
            </a:extLst>
          </p:cNvPr>
          <p:cNvCxnSpPr>
            <a:cxnSpLocks/>
          </p:cNvCxnSpPr>
          <p:nvPr/>
        </p:nvCxnSpPr>
        <p:spPr>
          <a:xfrm flipH="1">
            <a:off x="1332274" y="5224129"/>
            <a:ext cx="1004464" cy="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E04045B-1FCF-F7FF-85A7-8CCE9FB8F82F}"/>
              </a:ext>
            </a:extLst>
          </p:cNvPr>
          <p:cNvCxnSpPr>
            <a:cxnSpLocks/>
          </p:cNvCxnSpPr>
          <p:nvPr/>
        </p:nvCxnSpPr>
        <p:spPr>
          <a:xfrm flipH="1">
            <a:off x="5898519" y="2195114"/>
            <a:ext cx="661896" cy="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0BE9232-509A-9489-0C71-EF74BA4D017B}"/>
              </a:ext>
            </a:extLst>
          </p:cNvPr>
          <p:cNvCxnSpPr>
            <a:cxnSpLocks/>
          </p:cNvCxnSpPr>
          <p:nvPr/>
        </p:nvCxnSpPr>
        <p:spPr>
          <a:xfrm flipH="1">
            <a:off x="3817242" y="2195114"/>
            <a:ext cx="1004464" cy="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87D7149-4765-E0F9-C77B-B94CD27F245B}"/>
              </a:ext>
            </a:extLst>
          </p:cNvPr>
          <p:cNvCxnSpPr>
            <a:cxnSpLocks/>
          </p:cNvCxnSpPr>
          <p:nvPr/>
        </p:nvCxnSpPr>
        <p:spPr>
          <a:xfrm flipH="1">
            <a:off x="7287669" y="2127060"/>
            <a:ext cx="1004464" cy="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DE0DF3E-8236-52E3-D7A6-C4009101B4C8}"/>
              </a:ext>
            </a:extLst>
          </p:cNvPr>
          <p:cNvCxnSpPr>
            <a:cxnSpLocks/>
          </p:cNvCxnSpPr>
          <p:nvPr/>
        </p:nvCxnSpPr>
        <p:spPr>
          <a:xfrm flipH="1">
            <a:off x="3303741" y="2195114"/>
            <a:ext cx="442303" cy="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0E435147-9877-3A9D-7EA6-C3E488B707B8}"/>
              </a:ext>
            </a:extLst>
          </p:cNvPr>
          <p:cNvSpPr txBox="1"/>
          <p:nvPr/>
        </p:nvSpPr>
        <p:spPr>
          <a:xfrm>
            <a:off x="10296793" y="1884547"/>
            <a:ext cx="2866368" cy="471945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defTabSz="1218987">
              <a:defRPr/>
            </a:pPr>
            <a:r>
              <a:rPr lang="en-US" sz="2400" b="1" kern="0">
                <a:solidFill>
                  <a:srgbClr val="EEDED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2028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04B359FB-204E-487A-7FD0-12CD16F78B06}"/>
              </a:ext>
            </a:extLst>
          </p:cNvPr>
          <p:cNvCxnSpPr>
            <a:cxnSpLocks/>
          </p:cNvCxnSpPr>
          <p:nvPr/>
        </p:nvCxnSpPr>
        <p:spPr>
          <a:xfrm flipH="1">
            <a:off x="9151774" y="2120520"/>
            <a:ext cx="1004464" cy="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2AD326AF-D0CE-E105-61E0-E1B3951BEF71}"/>
              </a:ext>
            </a:extLst>
          </p:cNvPr>
          <p:cNvCxnSpPr>
            <a:cxnSpLocks/>
          </p:cNvCxnSpPr>
          <p:nvPr/>
        </p:nvCxnSpPr>
        <p:spPr>
          <a:xfrm flipH="1">
            <a:off x="8112731" y="2127060"/>
            <a:ext cx="1004464" cy="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8D7A8645-BDD5-73D4-6F04-DD258F734BA7}"/>
              </a:ext>
            </a:extLst>
          </p:cNvPr>
          <p:cNvSpPr txBox="1"/>
          <p:nvPr/>
        </p:nvSpPr>
        <p:spPr>
          <a:xfrm>
            <a:off x="8930405" y="6087597"/>
            <a:ext cx="1098378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7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 </a:t>
            </a:r>
            <a:r>
              <a:rPr lang="en-US" altLang="en-US" sz="70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SimplyMac</a:t>
            </a:r>
            <a:endParaRPr lang="en-US" altLang="en-US" sz="70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</a:endParaRPr>
          </a:p>
          <a:p>
            <a:r>
              <a:rPr lang="en-US" sz="7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</a:rPr>
              <a:t>2 </a:t>
            </a:r>
            <a:r>
              <a:rPr lang="en-US" altLang="en-US" sz="7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Construction Owners</a:t>
            </a:r>
            <a:endParaRPr lang="en-US" altLang="en-US" sz="70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</a:endParaRPr>
          </a:p>
          <a:p>
            <a:r>
              <a:rPr lang="en-US" sz="7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</a:rPr>
              <a:t>3 </a:t>
            </a:r>
            <a:r>
              <a:rPr lang="en-US" altLang="en-US" sz="7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Simply</a:t>
            </a:r>
            <a:endParaRPr lang="en-US" altLang="en-US" sz="70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</a:endParaRPr>
          </a:p>
          <a:p>
            <a:r>
              <a:rPr lang="en-US" sz="7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</a:rPr>
              <a:t>4 </a:t>
            </a:r>
            <a:r>
              <a:rPr lang="en-US" sz="700">
                <a:solidFill>
                  <a:schemeClr val="bg1">
                    <a:lumMod val="95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Tom's Hardware</a:t>
            </a:r>
            <a:endParaRPr lang="en-US" sz="70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sz="700">
                <a:solidFill>
                  <a:schemeClr val="bg1">
                    <a:lumMod val="95000"/>
                  </a:schemeClr>
                </a:solidFill>
              </a:rPr>
              <a:t>5 </a:t>
            </a:r>
            <a:r>
              <a:rPr lang="en-US" sz="700">
                <a:solidFill>
                  <a:schemeClr val="bg1">
                    <a:lumMod val="95000"/>
                  </a:schemeClr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Axios</a:t>
            </a:r>
            <a:endParaRPr lang="en-US" sz="7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1C57A8D-61BB-CE34-4984-D38C4FEF8C57}"/>
              </a:ext>
            </a:extLst>
          </p:cNvPr>
          <p:cNvSpPr txBox="1"/>
          <p:nvPr/>
        </p:nvSpPr>
        <p:spPr>
          <a:xfrm>
            <a:off x="6621134" y="332931"/>
            <a:ext cx="38145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bg1">
                    <a:lumMod val="95000"/>
                  </a:schemeClr>
                </a:solidFill>
              </a:rPr>
              <a:t>No official announcement for groundbreaking date for 4</a:t>
            </a:r>
            <a:r>
              <a:rPr lang="en-US" baseline="30000">
                <a:solidFill>
                  <a:schemeClr val="bg1">
                    <a:lumMod val="95000"/>
                  </a:schemeClr>
                </a:solidFill>
              </a:rPr>
              <a:t>th</a:t>
            </a:r>
            <a:r>
              <a:rPr lang="en-US">
                <a:solidFill>
                  <a:schemeClr val="bg1">
                    <a:lumMod val="95000"/>
                  </a:schemeClr>
                </a:solidFill>
              </a:rPr>
              <a:t> FAB but 1,100 acres site in north Phoenix is designated for up to six fabs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0D47ACCC-8D89-17C3-CCAB-E9851EFA6D30}"/>
              </a:ext>
            </a:extLst>
          </p:cNvPr>
          <p:cNvSpPr/>
          <p:nvPr/>
        </p:nvSpPr>
        <p:spPr>
          <a:xfrm>
            <a:off x="8112731" y="1534576"/>
            <a:ext cx="541758" cy="47939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solidFill>
                  <a:schemeClr val="accent3"/>
                </a:solidFill>
              </a:rPr>
              <a:t>04</a:t>
            </a:r>
          </a:p>
        </p:txBody>
      </p:sp>
    </p:spTree>
    <p:extLst>
      <p:ext uri="{BB962C8B-B14F-4D97-AF65-F5344CB8AC3E}">
        <p14:creationId xmlns:p14="http://schemas.microsoft.com/office/powerpoint/2010/main" val="686416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5" grpId="0"/>
      <p:bldP spid="20" grpId="0"/>
      <p:bldP spid="21" grpId="0"/>
      <p:bldP spid="22" grpId="0"/>
      <p:bldP spid="23" grpId="0"/>
      <p:bldP spid="27" grpId="0"/>
      <p:bldP spid="28" grpId="0"/>
      <p:bldP spid="5" grpId="0"/>
      <p:bldP spid="32" grpId="0"/>
      <p:bldP spid="36" grpId="0"/>
      <p:bldP spid="3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CFA9195-C7C5-C760-9880-F062C11DD82B}"/>
              </a:ext>
            </a:extLst>
          </p:cNvPr>
          <p:cNvSpPr txBox="1"/>
          <p:nvPr/>
        </p:nvSpPr>
        <p:spPr>
          <a:xfrm>
            <a:off x="3982256" y="6421486"/>
            <a:ext cx="609492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Scenario Summaries (10-Year Outlook)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Note: These numbers reflect compounding annual growth rates over 10 years.</a:t>
            </a:r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BAB027-69DA-F797-D707-9BEE3815405B}"/>
              </a:ext>
            </a:extLst>
          </p:cNvPr>
          <p:cNvSpPr txBox="1"/>
          <p:nvPr/>
        </p:nvSpPr>
        <p:spPr>
          <a:xfrm>
            <a:off x="488730" y="496939"/>
            <a:ext cx="11020097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000" b="1"/>
              <a:t>Speculative Ten-Year Outlook on Spillover to Yavapai County</a:t>
            </a:r>
          </a:p>
          <a:p>
            <a:pPr algn="ctr"/>
            <a:endParaRPr lang="en-US" sz="2400"/>
          </a:p>
          <a:p>
            <a:pPr algn="ctr"/>
            <a:r>
              <a:rPr lang="en-US" sz="2400"/>
              <a:t>Summary of what the </a:t>
            </a:r>
            <a:r>
              <a:rPr lang="en-US" sz="2400" b="1" i="1"/>
              <a:t>TSMC Investment </a:t>
            </a:r>
            <a:r>
              <a:rPr lang="en-US" sz="2400" b="1"/>
              <a:t>(alone)</a:t>
            </a:r>
            <a:r>
              <a:rPr lang="en-US" sz="2400"/>
              <a:t> could imply for </a:t>
            </a:r>
            <a:r>
              <a:rPr lang="en-US" sz="2400" b="1"/>
              <a:t>Yavapai’s planning</a:t>
            </a:r>
            <a:r>
              <a:rPr lang="en-US" sz="2400"/>
              <a:t> over the next 5-10 years — in population, jobs, tax base, and housing </a:t>
            </a:r>
          </a:p>
        </p:txBody>
      </p:sp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id="{A32B55FD-2C44-860E-BCDE-074E8791B78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8995232"/>
              </p:ext>
            </p:extLst>
          </p:nvPr>
        </p:nvGraphicFramePr>
        <p:xfrm>
          <a:off x="488730" y="2687783"/>
          <a:ext cx="11440032" cy="3673278"/>
        </p:xfrm>
        <a:graphic>
          <a:graphicData uri="http://schemas.openxmlformats.org/drawingml/2006/table">
            <a:tbl>
              <a:tblPr/>
              <a:tblGrid>
                <a:gridCol w="2158224">
                  <a:extLst>
                    <a:ext uri="{9D8B030D-6E8A-4147-A177-3AD203B41FA5}">
                      <a16:colId xmlns:a16="http://schemas.microsoft.com/office/drawing/2014/main" val="2339272764"/>
                    </a:ext>
                  </a:extLst>
                </a:gridCol>
                <a:gridCol w="2320452">
                  <a:extLst>
                    <a:ext uri="{9D8B030D-6E8A-4147-A177-3AD203B41FA5}">
                      <a16:colId xmlns:a16="http://schemas.microsoft.com/office/drawing/2014/main" val="2860900180"/>
                    </a:ext>
                  </a:extLst>
                </a:gridCol>
                <a:gridCol w="2320452">
                  <a:extLst>
                    <a:ext uri="{9D8B030D-6E8A-4147-A177-3AD203B41FA5}">
                      <a16:colId xmlns:a16="http://schemas.microsoft.com/office/drawing/2014/main" val="763538858"/>
                    </a:ext>
                  </a:extLst>
                </a:gridCol>
                <a:gridCol w="2320452">
                  <a:extLst>
                    <a:ext uri="{9D8B030D-6E8A-4147-A177-3AD203B41FA5}">
                      <a16:colId xmlns:a16="http://schemas.microsoft.com/office/drawing/2014/main" val="2326243813"/>
                    </a:ext>
                  </a:extLst>
                </a:gridCol>
                <a:gridCol w="2320452">
                  <a:extLst>
                    <a:ext uri="{9D8B030D-6E8A-4147-A177-3AD203B41FA5}">
                      <a16:colId xmlns:a16="http://schemas.microsoft.com/office/drawing/2014/main" val="2684093326"/>
                    </a:ext>
                  </a:extLst>
                </a:gridCol>
              </a:tblGrid>
              <a:tr h="76526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 b="1"/>
                        <a:t>Scenario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 b="1"/>
                        <a:t>Population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 b="1"/>
                        <a:t>Jobs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 b="1"/>
                        <a:t>Tax Revenue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 b="1"/>
                        <a:t>Housing Units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7292790"/>
                  </a:ext>
                </a:extLst>
              </a:tr>
              <a:tr h="76526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 b="0"/>
                        <a:t>Low Spillover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/>
                        <a:t>~53,000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/>
                        <a:t>~25,500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/>
                        <a:t>~$122M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/>
                        <a:t>~29,800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6922438"/>
                  </a:ext>
                </a:extLst>
              </a:tr>
              <a:tr h="137748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 b="0"/>
                        <a:t>Medium Spillover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/>
                        <a:t>~61,400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/>
                        <a:t>~29,600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/>
                        <a:t>~$141M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/>
                        <a:t>~34,600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147904"/>
                  </a:ext>
                </a:extLst>
              </a:tr>
              <a:tr h="76526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 b="0"/>
                        <a:t>High Spillover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/>
                        <a:t>~74,400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/>
                        <a:t>~35,700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/>
                        <a:t>~$172M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/>
                        <a:t>~42,000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56708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5228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Custom 35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11A6F8"/>
      </a:accent1>
      <a:accent2>
        <a:srgbClr val="F69200"/>
      </a:accent2>
      <a:accent3>
        <a:srgbClr val="11A6F8"/>
      </a:accent3>
      <a:accent4>
        <a:srgbClr val="838383"/>
      </a:accent4>
      <a:accent5>
        <a:srgbClr val="DF5327"/>
      </a:accent5>
      <a:accent6>
        <a:srgbClr val="418AB3"/>
      </a:accent6>
      <a:hlink>
        <a:srgbClr val="F59E00"/>
      </a:hlink>
      <a:folHlink>
        <a:srgbClr val="B2B2B2"/>
      </a:folHlink>
    </a:clrScheme>
    <a:fontScheme name="Custom 2">
      <a:majorFont>
        <a:latin typeface="Calibr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Custom 9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A3637"/>
      </a:accent1>
      <a:accent2>
        <a:srgbClr val="EEDEDF"/>
      </a:accent2>
      <a:accent3>
        <a:srgbClr val="D2A700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Industry Analys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35A35"/>
      </a:accent1>
      <a:accent2>
        <a:srgbClr val="ECB448"/>
      </a:accent2>
      <a:accent3>
        <a:srgbClr val="8BB74C"/>
      </a:accent3>
      <a:accent4>
        <a:srgbClr val="5FB7A2"/>
      </a:accent4>
      <a:accent5>
        <a:srgbClr val="3081AC"/>
      </a:accent5>
      <a:accent6>
        <a:srgbClr val="A5A5A5"/>
      </a:accent6>
      <a:hlink>
        <a:srgbClr val="0000FF"/>
      </a:hlink>
      <a:folHlink>
        <a:srgbClr val="800080"/>
      </a:folHlink>
    </a:clrScheme>
    <a:fontScheme name="Custom 1">
      <a:majorFont>
        <a:latin typeface="Calibr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IndustryTemplat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35A35"/>
      </a:accent1>
      <a:accent2>
        <a:srgbClr val="ECB448"/>
      </a:accent2>
      <a:accent3>
        <a:srgbClr val="8BB74C"/>
      </a:accent3>
      <a:accent4>
        <a:srgbClr val="5FB7A2"/>
      </a:accent4>
      <a:accent5>
        <a:srgbClr val="3081AC"/>
      </a:accent5>
      <a:accent6>
        <a:srgbClr val="A5A5A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Custom 106">
      <a:dk1>
        <a:sysClr val="windowText" lastClr="000000"/>
      </a:dk1>
      <a:lt1>
        <a:sysClr val="window" lastClr="FFFFFF"/>
      </a:lt1>
      <a:dk2>
        <a:srgbClr val="153153"/>
      </a:dk2>
      <a:lt2>
        <a:srgbClr val="EEECE1"/>
      </a:lt2>
      <a:accent1>
        <a:srgbClr val="7E2CCB"/>
      </a:accent1>
      <a:accent2>
        <a:srgbClr val="E75F89"/>
      </a:accent2>
      <a:accent3>
        <a:srgbClr val="E99B1E"/>
      </a:accent3>
      <a:accent4>
        <a:srgbClr val="4EC494"/>
      </a:accent4>
      <a:accent5>
        <a:srgbClr val="4191EC"/>
      </a:accent5>
      <a:accent6>
        <a:srgbClr val="C5C8CF"/>
      </a:accent6>
      <a:hlink>
        <a:srgbClr val="0000FF"/>
      </a:hlink>
      <a:folHlink>
        <a:srgbClr val="800080"/>
      </a:folHlink>
    </a:clrScheme>
    <a:fontScheme name="slidemodel">
      <a:majorFont>
        <a:latin typeface="Calibr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Custom 1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498DB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6fe6a507-e707-4f10-bb43-b8544d88fc5d}" enabled="0" method="" siteId="{6fe6a507-e707-4f10-bb43-b8544d88fc5d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1210</Words>
  <Application>Microsoft Office PowerPoint</Application>
  <PresentationFormat>Widescreen</PresentationFormat>
  <Paragraphs>259</Paragraphs>
  <Slides>13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Office Theme</vt:lpstr>
      <vt:lpstr>1_Office Theme</vt:lpstr>
      <vt:lpstr>3_Office Theme</vt:lpstr>
      <vt:lpstr>2_Office Theme</vt:lpstr>
      <vt:lpstr>4_Office Theme</vt:lpstr>
      <vt:lpstr>5_Office Theme</vt:lpstr>
      <vt:lpstr>6_Office Theme</vt:lpstr>
      <vt:lpstr>PowerPoint Presentation</vt:lpstr>
      <vt:lpstr>PowerPoint Presentation</vt:lpstr>
      <vt:lpstr>PowerPoint Presentation</vt:lpstr>
      <vt:lpstr>Arizona Taiwan Delegation 2025</vt:lpstr>
      <vt:lpstr>PowerPoint Presentation</vt:lpstr>
      <vt:lpstr>Some of the established &amp; reported impacts of TSMC’s  investments more broadly in Arizona</vt:lpstr>
      <vt:lpstr>Spillover likely for 5-20 year period</vt:lpstr>
      <vt:lpstr>Timeline</vt:lpstr>
      <vt:lpstr>PowerPoint Presentation</vt:lpstr>
      <vt:lpstr>PowerPoint Presentation</vt:lpstr>
      <vt:lpstr>PowerPoint Presentation</vt:lpstr>
      <vt:lpstr>“Systems thinking helps us see the big picture, connect the dots, and create smarter solutions that actually stick, particularly for wicked challenges.” </vt:lpstr>
      <vt:lpstr>Series of Sessions Planned Utilizing System Thinking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Rhine, Lisa</dc:creator>
  <cp:lastModifiedBy>Minnick, Chris</cp:lastModifiedBy>
  <cp:revision>51</cp:revision>
  <cp:lastPrinted>2025-09-26T17:11:43Z</cp:lastPrinted>
  <dcterms:created xsi:type="dcterms:W3CDTF">2025-07-17T21:49:55Z</dcterms:created>
  <dcterms:modified xsi:type="dcterms:W3CDTF">2025-11-05T22:18:56Z</dcterms:modified>
</cp:coreProperties>
</file>