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75_A2CE1E4B.xml" ContentType="application/vnd.ms-powerpoint.comment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webextensions/webextension1.xml" ContentType="application/vnd.ms-office.webextension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webextensions/webextension2.xml" ContentType="application/vnd.ms-office.webextens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399" r:id="rId6"/>
    <p:sldId id="365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43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62" r:id="rId40"/>
    <p:sldId id="350" r:id="rId41"/>
    <p:sldId id="349" r:id="rId42"/>
    <p:sldId id="261" r:id="rId43"/>
    <p:sldId id="363" r:id="rId44"/>
    <p:sldId id="354" r:id="rId45"/>
    <p:sldId id="356" r:id="rId46"/>
    <p:sldId id="364" r:id="rId47"/>
    <p:sldId id="263" r:id="rId48"/>
    <p:sldId id="353" r:id="rId49"/>
    <p:sldId id="265" r:id="rId50"/>
    <p:sldId id="359" r:id="rId51"/>
    <p:sldId id="361" r:id="rId52"/>
    <p:sldId id="351" r:id="rId53"/>
    <p:sldId id="352" r:id="rId54"/>
    <p:sldId id="360" r:id="rId55"/>
    <p:sldId id="400" r:id="rId56"/>
  </p:sldIdLst>
  <p:sldSz cx="12192000" cy="6858000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C76925-2837-B943-E0E2-A6429CCBCD9D}" name="Morgan, John" initials="JM" userId="S::JMORGAN@yc.edu::505a6f2f-6375-43cc-9d4b-8517cc127e48" providerId="AD"/>
  <p188:author id="{C0BDCC7B-88AA-4E0D-C652-1C909117FB5F}" name="Minnick, Chris" initials="MC" userId="S::cminnic2@yc.edu::90b60371-b8c6-4282-9f1c-59f1929aead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0744"/>
    <a:srgbClr val="F40078"/>
    <a:srgbClr val="143E5A"/>
    <a:srgbClr val="FEC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BC3795-FCF6-6FF9-7E17-380871C0F1CD}" v="219" dt="2025-11-06T01:43:27.615"/>
    <p1510:client id="{C55FAC64-14EB-5401-C4D9-18781862C30E}" v="11" dt="2025-11-06T01:36:44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modernComment_175_A2CE1E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52BAA9-2EC7-4B44-8ED9-ECFEADD1D37B}" authorId="{C0BDCC7B-88AA-4E0D-C652-1C909117FB5F}" created="2025-10-31T21:17:54.065">
    <pc:sldMkLst xmlns:pc="http://schemas.microsoft.com/office/powerpoint/2013/main/command">
      <pc:docMk/>
      <pc:sldMk cId="2731417163" sldId="373"/>
    </pc:sldMkLst>
    <p188:replyLst>
      <p188:reply id="{49D1870E-C549-4644-9B51-C8D3BAE9C3AC}" authorId="{C0BDCC7B-88AA-4E0D-C652-1C909117FB5F}" created="2025-10-31T21:18:51.939">
        <p188:txBody>
          <a:bodyPr/>
          <a:lstStyle/>
          <a:p>
            <a:r>
              <a:rPr lang="en-US"/>
              <a:t>Economic Wellbeing - New Title and chart title.</a:t>
            </a:r>
          </a:p>
        </p188:txBody>
      </p188:reply>
    </p188:replyLst>
    <p188:txBody>
      <a:bodyPr/>
      <a:lstStyle/>
      <a:p>
        <a:r>
          <a:rPr lang="en-US"/>
          <a:t>Change slide title.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F52A1-A294-064F-B694-86588767BE8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9EC2F-84DF-3F4B-992B-9A69E387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2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87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0670-D89E-CC40-986B-E0F168E422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53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0670-D89E-CC40-986B-E0F168E422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5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44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DA941-7EF3-4CDA-5CBE-B3EAE4512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16FFA-6CB0-291E-5671-301C0B806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2D6AA-94B1-307E-9321-ADC648400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BC151-254E-0C89-E523-068906D0C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89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4FC56-7B94-7160-2B13-7AE64C9F5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5018C-A6A2-BEB2-9FC4-9BFFF6795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DA8CA-56ED-25EE-E1E8-850B57F42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45221-2D2B-300B-9AB9-8EEFA23F2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1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C789-B683-91B4-5CD0-1C155A4B4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37112-4E70-A04E-71D7-A610007C3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8D9B9-39AD-739E-CADA-56C6118C1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E0F8-A5A5-F70F-2D27-BAF4A81DB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811C9-ACAD-5902-28CF-8043E127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43910-44FF-BCB3-B988-011C74E94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CB09F-EB86-8A39-A1D6-915033E5F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ED4A9-92A6-AD36-0816-0584006AC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42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C118-72C8-C033-868B-9414AFDE0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15F2FE-24E0-E2D0-9701-B5419B24F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02EDF-18EC-4817-F397-5D77217DE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0B466-BF65-5422-3BDD-3C1A83AAC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0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18D73-9BF6-FFCE-134B-1B9605E89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4F8622-398F-A860-9239-9C702383C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418A1-EE4A-D003-56B5-3F184BC02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D6834-BF04-AAC6-8D4C-73F35C298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7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1944B-79D6-DDBB-90BC-D17219E9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AE6C8-DA7E-E1A8-8466-E0614B537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9C17A-1EDD-C2CF-1D9C-71AB8FFAD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8EA4B-2F7C-5280-5EEC-AA3684824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9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48D3-D1FB-A8FD-1243-B3FEEF4F4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2FB0A-87FD-165F-596A-9D282140F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70C5B-43EC-F66D-F458-553E56D54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3FC55-D874-205E-01C5-FE7A91A91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7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FEF69-51AF-FDEB-43B8-2911658D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F26A69-AE9B-94C4-FD45-68B288E71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CB661-416F-09A9-EA38-A71EE516F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EAC15-3683-9285-97D9-7ABCD771B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9EC2F-84DF-3F4B-992B-9A69E387403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04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0670-D89E-CC40-986B-E0F168E422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3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D6A2-1C9E-80E7-A003-DDFD957C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E5A89-CB2B-1067-35D7-8A0215140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EBAE-C60C-DCE2-E5B7-966C82D9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EB28-1D66-1CEA-77F0-024701C1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7F3EC-0DC4-5C11-7A82-8200F9E7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4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CC11-DE1F-DC18-6B10-F32170AB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9165B-C1AC-EC8A-B81C-17201D7CA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CA765-6B3C-376B-A8FA-2A03A41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DD417-EEEE-257B-02FC-E28C832B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53EE8-7CE8-0A0F-D4D8-478F38E9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1E98C0-8525-CF79-1628-5F8CF0BD4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81F9A-665B-71FE-9B6F-5DB1EAF33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94A03-DB45-8FDD-5138-413F042E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076F-BF12-9E86-BFA8-D23FDE5E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3A168-04A4-4349-8742-8C840DD1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9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69BC-E86F-78B0-699F-BB16791E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BAC89-8363-7EE1-8033-47A8BA6D2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2BB7C-6E7D-E0A8-AE69-4109507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C069-4602-7F00-D843-FB6DCC89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1A9F9-4510-A702-43A8-E5FCB666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48E2-3275-D22B-2F81-6133039C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143A7-0E82-7126-EB14-5B62B4491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23849-4E37-E758-0346-23CC14CB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E25E1-5CB0-A50C-0ED5-7DF7A1A9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1E630-0781-264C-4219-C6DCB24E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7143-AE0F-0A85-8E75-9930C33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FB52-977D-D315-C529-56BC3EF09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F9456-4B1D-182A-F595-43CB42D42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8FAC2-14E0-AE9B-D63C-8552C85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85BDB-CD3A-254F-02CF-B60C95A5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4ABF1-AAA0-8035-266C-34F362C5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0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A344-18F6-CBDA-97D9-61118255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FD884-602D-20B3-EE30-27FB95042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A1EF9-2111-1F99-5153-A7AEA6B9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0211C-5FF3-5869-D427-51B5F6E06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A8163-AC14-DAD6-F692-25D276C25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6E319-ED80-05AF-4034-C46EBF3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27348-AB67-DF5F-0AF2-BA5767F8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8B2144-6F16-684B-8AF6-E52EC7EE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ABE0-2183-0BA5-7209-E0DC3605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A7C60-F865-3492-3A4C-BEF58EDE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D9A0A-0D01-56EE-750F-5C6CF725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D9A4C-B1EA-9BB5-6C8C-069B0600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7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6F0637-651A-92B9-1852-150D9A86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3058C-F473-F885-97E3-92F54C87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B2232-BD94-C39C-27D3-A5C010AA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9D0D-A13B-7004-0359-484B6AEE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11079-B018-469D-28FD-B0048990C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724BB-852B-34EF-7B2C-B6E8C668F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2AE69-F2E0-4FE0-AE02-AA10BBEE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3DDB2-CF7F-7808-3B2C-EE52C4CF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C7C3B-7C94-B2B9-85FD-06FA6C27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8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EC97-0CEF-B722-B03C-C260D03B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CD8527-CB09-AC39-16DC-4CC41AA76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A29F1-A610-C4B5-B3D1-7440769A8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C8D3E-0720-2979-3074-BE99C8B8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92E4D-F849-1125-ADC2-B08715F1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189FC-3CA7-E0F0-0DEB-95D0C48F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B697B-E8AE-2149-7D82-2EB8D486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6C7A1-00F0-6F97-0D27-9C6FE88CE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01094-2634-7E1C-C2B5-804E08226F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4765A-967C-084B-95E7-37460F7490E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70C36-332B-94B7-4A55-0D7A79A9D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62645-15DD-E504-90F1-E4FDF2DFE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microsoft.com/office/2018/10/relationships/comments" Target="../comments/modernComment_175_A2CE1E4B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0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6.sv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0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3.svg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0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0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3.svg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mailto:megan.hanna@yc.edu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c.edu/wfs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11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8EB8F-49CD-20CF-8806-78D7149E7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87B71E-E10C-EE8D-C963-12AEE5B41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39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3AD9A-293F-FF36-E0AF-2616E16F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B357F2-B969-B554-4C8A-65A30C12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B798E-F756-7BE7-0E8C-09E176CF4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37DCE-A82A-2AD7-9509-24C637590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0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0C975-AB28-41E9-8AFD-3F2FF880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45690-DAAE-6300-BB7C-58D1E50C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171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24C84-4904-4480-BC66-0B66C390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706AD-68D8-143C-AC77-8E3C54C4A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81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6249F-EB9A-CECA-75F1-9A6E82B7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6C5503-56DC-CA14-6ADD-CB0D9B17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6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7F11E-5929-3913-0710-B7F19AE1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704C48-6EC5-3684-A444-4BACA954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43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82C90-ECA3-1E70-B885-F5C6C9F1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4FF87B-49A8-8A33-78A3-E7AF2D6BF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3440" cy="69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75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D11DC-B270-B335-8B37-88DEDD2F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78958-AB74-ADD4-C5E9-78DA2389D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76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9D2F-529C-C99E-9A80-21C5D988F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279CC9-0D52-4642-CEAC-AC4D5D7D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3C65-CCA1-D546-5B14-A2A8F1A5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296633"/>
            <a:ext cx="10872509" cy="19244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/>
              <a:t>Dr. Megan Hanna, Facilitator</a:t>
            </a:r>
            <a:br>
              <a:rPr lang="en-US" sz="5300" b="1"/>
            </a:br>
            <a:r>
              <a:rPr lang="en-US" sz="5300" b="1"/>
              <a:t>Intro &amp; Purpose</a:t>
            </a:r>
            <a:br>
              <a:rPr lang="en-US"/>
            </a:b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CA4AB-1FE2-1317-33C3-58D01A9062DC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118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C8434-DEFC-3DA8-CB36-B12E40E1C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5E318-95D1-6FA5-7D76-40B892D8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4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12E5C-FD67-2824-193D-33B911724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0607C-ED35-9EAA-62BB-B0AD450C1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6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F5D9C-390A-764E-1F4B-88E9952F1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849F5C-0F13-8CC1-7752-538A801E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72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6394E-8058-6778-DE8E-14FBCED56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7B554D-8641-CA8B-7C0F-B73B93BA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0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433BE-FE81-CA93-B3A9-1F8EEF24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8E7146-3569-3E6F-F8A6-B7B9B7C2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21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785C5-E110-0EDE-2FA4-EE2C92786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1FD1-B446-89E7-FFBE-F5BA9AA4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296633"/>
            <a:ext cx="10872509" cy="27963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/>
              <a:t>The New Wave: Advanced Manufacturing and Arizona’s Economic Transformation </a:t>
            </a:r>
            <a:br>
              <a:rPr lang="en-US" sz="4400"/>
            </a:br>
            <a:br>
              <a:rPr lang="en-US" sz="4400"/>
            </a:br>
            <a:r>
              <a:rPr lang="en-US" sz="4400" b="1"/>
              <a:t>John Morgan and Vince Redgrave </a:t>
            </a:r>
            <a:br>
              <a:rPr lang="en-US"/>
            </a:br>
            <a:br>
              <a:rPr lang="en-US"/>
            </a:b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2B9842-5BB9-D08C-4BD7-2F9B70569DA2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1018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742682-14E0-9675-E999-F9E7703DC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25493" cy="71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28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3EF2D-D2EE-1161-6FE0-9E87E0CA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55CD7-2F93-8AA2-91B2-306AC302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1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2B0C8-CA16-48D1-C4AC-CEC6ACF20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DE07B3-43A0-35BD-0F86-518B53D1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7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C0954-EF0B-6C86-BC86-008BD5182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10C25-AEF7-A49B-19D6-ADE9D9A6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F7B5F-2DE4-1CE1-CFE1-23C0734E0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3381-F2FC-28E9-62A6-AFF15F1F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296633"/>
            <a:ext cx="10872509" cy="19244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/>
              <a:t>Mary Mallory, Chair</a:t>
            </a:r>
            <a:br>
              <a:rPr lang="en-US" sz="5300" b="1"/>
            </a:br>
            <a:r>
              <a:rPr lang="en-US" sz="5300" b="1"/>
              <a:t>Yavapai County Board of Supervisors</a:t>
            </a:r>
            <a:br>
              <a:rPr lang="en-US"/>
            </a:b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90B0AF-2BD7-EDFC-6EA0-56E606030FA1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619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71CDD-B144-AE17-3B95-25E3B380F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517D4-E8DA-CBC3-2A0A-088D241ED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86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ECCF6-02AA-F0DE-F42A-52A4FA5B4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D6F690-737D-E0E0-197C-CF55647CF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8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C1B38-C2B0-A644-0E81-080896AC2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815685-E988-CF3B-891B-BDBD740E4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77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0652B-F81C-4BA2-C449-8572ABCC4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AD820-4722-7315-C5AE-0E6C5A8E2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70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6F19C-B263-4FE4-D433-FC930ED6D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F8A6F-7233-A563-3A97-F03A7C81F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71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98882-1875-A764-B032-E37C1397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AC8DC3-48A5-2E67-8F94-F2397555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59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42332-B75B-8776-7B1B-878C85392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69837D-E465-BBEB-D578-7BFD1EB5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59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774D0-9F8F-B6FA-3817-164904A8D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A11B4-0572-30C1-6BF0-01057037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40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535E0-5478-8598-A8DD-DD6930D5C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E8DC6-CB4D-80E0-724E-A78699C35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29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0D24B7-A956-0B70-66B7-CC0E4E0073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F82AD0-B245-4F21-7854-2F18C84C11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Is Yavapai County Ready?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BBFEB-1D0C-93CC-3094-7714D65CF905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1D90900-5499-B933-4F9D-7762396A034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3CD41F35-08CD-C256-88D9-3768C4ECA34E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A5C6F7-923C-4D15-F334-1DA4225E00E1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882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44DBC-B4A4-7FC8-5A51-9FE6B4C28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30E0B-68CE-5D59-B346-560CD62C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296633"/>
            <a:ext cx="10872509" cy="19244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/>
              <a:t>Dr. Lisa Rhine, President</a:t>
            </a:r>
            <a:br>
              <a:rPr lang="en-US" sz="5300" b="1"/>
            </a:br>
            <a:r>
              <a:rPr lang="en-US" sz="5300" b="1"/>
              <a:t>Yavapai College</a:t>
            </a:r>
            <a:br>
              <a:rPr lang="en-US"/>
            </a:b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5AC458-6341-F52D-85B6-3C51CA007EB1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7957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9C373-7C69-21DB-D89D-C0914C78A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642C50-C4A4-B2DF-05AF-376BBD009206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 title="Breaktime">
                <a:extLst>
                  <a:ext uri="{FF2B5EF4-FFF2-40B4-BE49-F238E27FC236}">
                    <a16:creationId xmlns:a16="http://schemas.microsoft.com/office/drawing/2014/main" id="{3B8D10C0-30C4-27FD-720A-2FAAF69D58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8105024"/>
                  </p:ext>
                </p:extLst>
              </p:nvPr>
            </p:nvGraphicFramePr>
            <p:xfrm>
              <a:off x="451223" y="354426"/>
              <a:ext cx="8976982" cy="604637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Add-in 2" title="Breaktime">
                <a:extLst>
                  <a:ext uri="{FF2B5EF4-FFF2-40B4-BE49-F238E27FC236}">
                    <a16:creationId xmlns:a16="http://schemas.microsoft.com/office/drawing/2014/main" id="{3B8D10C0-30C4-27FD-720A-2FAAF69D58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223" y="354426"/>
                <a:ext cx="8976982" cy="604637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54782224-6C23-3316-80C4-DB9BF178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18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1838B-06DE-E373-9961-F24AE9B4E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0AF4-F7B5-3FA9-AEB4-1061AF48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8" y="2296633"/>
            <a:ext cx="11589488" cy="2721934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The Regional Workforce &amp; Economic </a:t>
            </a:r>
            <a:br>
              <a:rPr lang="en-US" sz="4000" b="1"/>
            </a:br>
            <a:r>
              <a:rPr lang="en-US" sz="4000" b="1"/>
              <a:t>Development Ecosystem </a:t>
            </a:r>
            <a:br>
              <a:rPr lang="en-US" sz="4000" b="1"/>
            </a:br>
            <a:br>
              <a:rPr lang="en-US" sz="4000"/>
            </a:br>
            <a:r>
              <a:rPr lang="en-US" sz="4000"/>
              <a:t>Dr. Lisa Rhine</a:t>
            </a:r>
            <a:endParaRPr lang="en-US" sz="40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5B887B-A7FE-10C4-6404-0EC59D25DA18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042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79E9A-238E-2E33-340F-3029CB6FF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15C9-192B-299C-0284-71F6AFA8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296633"/>
            <a:ext cx="10872509" cy="19244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/>
              <a:t>Table Discussion Facilitated through </a:t>
            </a:r>
            <a:br>
              <a:rPr lang="en-US" sz="4000" b="1"/>
            </a:br>
            <a:r>
              <a:rPr lang="en-US" sz="4000" b="1"/>
              <a:t>Systems Thinking Framework </a:t>
            </a:r>
            <a:br>
              <a:rPr lang="en-US" sz="4000" b="1">
                <a:ea typeface="Calibri Light"/>
                <a:cs typeface="Calibri Light"/>
              </a:rPr>
            </a:br>
            <a:br>
              <a:rPr lang="en-US" sz="4000" b="1">
                <a:ea typeface="Calibri Light"/>
                <a:cs typeface="Calibri Light"/>
              </a:rPr>
            </a:br>
            <a:r>
              <a:rPr lang="en-US" sz="3100">
                <a:ea typeface="Calibri Light"/>
                <a:cs typeface="Calibri Light"/>
              </a:rPr>
              <a:t>Dr. Megan Hanna</a:t>
            </a:r>
            <a:endParaRPr lang="en-US" sz="31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2F326C-7509-16E7-35AF-D6408A3DB983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2833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6BC263-E5B5-984F-A117-6B6A504DF2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7AA0D-AB74-8E83-1A7F-BAADAC92DF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one word describes how you feel about our county’s future right now?​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D23966-4654-1FFB-C449-4504606AFAFB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503023C-B0BE-207A-D688-28D37F3D096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66E30441-E24D-9846-069C-C601EABD7961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72BA47-1862-35D3-21CB-9F1156EF6F3E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072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view of a tile mosaic">
            <a:extLst>
              <a:ext uri="{FF2B5EF4-FFF2-40B4-BE49-F238E27FC236}">
                <a16:creationId xmlns:a16="http://schemas.microsoft.com/office/drawing/2014/main" id="{C443EA44-9AFE-FCB0-9ED0-A2909842A5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06" r="9085" b="356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5A2230-37F0-8925-B1AE-11D21BBBECDC}"/>
              </a:ext>
            </a:extLst>
          </p:cNvPr>
          <p:cNvSpPr/>
          <p:nvPr/>
        </p:nvSpPr>
        <p:spPr>
          <a:xfrm>
            <a:off x="348419" y="766822"/>
            <a:ext cx="3883628" cy="5324355"/>
          </a:xfrm>
          <a:prstGeom prst="rect">
            <a:avLst/>
          </a:prstGeom>
          <a:solidFill>
            <a:srgbClr val="8B074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38B73-3130-A95C-C304-BFADED87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The Mosaic</a:t>
            </a:r>
          </a:p>
        </p:txBody>
      </p:sp>
    </p:spTree>
    <p:extLst>
      <p:ext uri="{BB962C8B-B14F-4D97-AF65-F5344CB8AC3E}">
        <p14:creationId xmlns:p14="http://schemas.microsoft.com/office/powerpoint/2010/main" val="17559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D5F3E4-FCC0-412F-A506-06225D3E3DD6}"/>
              </a:ext>
            </a:extLst>
          </p:cNvPr>
          <p:cNvSpPr/>
          <p:nvPr/>
        </p:nvSpPr>
        <p:spPr>
          <a:xfrm>
            <a:off x="0" y="-3073"/>
            <a:ext cx="5469724" cy="6858000"/>
          </a:xfrm>
          <a:prstGeom prst="rect">
            <a:avLst/>
          </a:prstGeom>
          <a:solidFill>
            <a:srgbClr val="8B074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B77C6-F38E-F429-5090-E36314405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62" y="1009592"/>
            <a:ext cx="6108179" cy="46243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/>
              <a:t>Discuss these questions with your table. Capture 2–3 insights. We’ll share a few out at the end.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1F4AB-A8DA-9E08-99BC-0D2D3420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5" y="1134319"/>
            <a:ext cx="3870091" cy="4603772"/>
          </a:xfrm>
        </p:spPr>
        <p:txBody>
          <a:bodyPr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Table Discussions</a:t>
            </a:r>
          </a:p>
        </p:txBody>
      </p:sp>
    </p:spTree>
    <p:extLst>
      <p:ext uri="{BB962C8B-B14F-4D97-AF65-F5344CB8AC3E}">
        <p14:creationId xmlns:p14="http://schemas.microsoft.com/office/powerpoint/2010/main" val="1097183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5420AE-6FE2-01E3-E5EF-75BA2C5751B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A5215B-AF18-611B-9AE3-8586A6B869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stood out to you from your conversations?​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67F92-1083-32BB-FDF8-7E1CD47CA8BC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00DD00-E3BA-DDFF-7878-635CCAA13FD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10190D5C-C988-32AC-5BFB-0287F0E3A037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8053AF-4A30-C6A2-895A-8216D886B31E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839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Graffiti on wall">
            <a:extLst>
              <a:ext uri="{FF2B5EF4-FFF2-40B4-BE49-F238E27FC236}">
                <a16:creationId xmlns:a16="http://schemas.microsoft.com/office/drawing/2014/main" id="{D8BE18C2-1F28-0EFC-232D-734403A0C61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t="5577" r="9085" b="1769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001059-6FDB-31F5-49FA-EE25E8B2CF1C}"/>
              </a:ext>
            </a:extLst>
          </p:cNvPr>
          <p:cNvSpPr/>
          <p:nvPr/>
        </p:nvSpPr>
        <p:spPr>
          <a:xfrm>
            <a:off x="348419" y="766822"/>
            <a:ext cx="3883628" cy="5324355"/>
          </a:xfrm>
          <a:prstGeom prst="rect">
            <a:avLst/>
          </a:prstGeom>
          <a:solidFill>
            <a:srgbClr val="8B074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F6A54-0F74-A183-5D22-3E3413A2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The Mosaic &amp; Systems Thinking</a:t>
            </a:r>
          </a:p>
        </p:txBody>
      </p:sp>
    </p:spTree>
    <p:extLst>
      <p:ext uri="{BB962C8B-B14F-4D97-AF65-F5344CB8AC3E}">
        <p14:creationId xmlns:p14="http://schemas.microsoft.com/office/powerpoint/2010/main" val="4084935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 with idea concept">
            <a:extLst>
              <a:ext uri="{FF2B5EF4-FFF2-40B4-BE49-F238E27FC236}">
                <a16:creationId xmlns:a16="http://schemas.microsoft.com/office/drawing/2014/main" id="{CAEEFF53-75B0-2C7F-EB86-85B339D6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29" r="9085" b="1364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FB7E4-4EFD-5E3B-9F04-238A45B6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Basics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CFE763-1CCB-0CF7-D040-0679A77EDAD4}"/>
              </a:ext>
            </a:extLst>
          </p:cNvPr>
          <p:cNvSpPr/>
          <p:nvPr/>
        </p:nvSpPr>
        <p:spPr>
          <a:xfrm>
            <a:off x="348419" y="766822"/>
            <a:ext cx="3883628" cy="5324355"/>
          </a:xfrm>
          <a:prstGeom prst="rect">
            <a:avLst/>
          </a:prstGeom>
          <a:solidFill>
            <a:srgbClr val="8B074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3A09-ADA0-8FA2-0187-77A8DF138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Systems thinking is seeing how the individual parts connect and influence one another over time.</a:t>
            </a:r>
          </a:p>
        </p:txBody>
      </p:sp>
    </p:spTree>
    <p:extLst>
      <p:ext uri="{BB962C8B-B14F-4D97-AF65-F5344CB8AC3E}">
        <p14:creationId xmlns:p14="http://schemas.microsoft.com/office/powerpoint/2010/main" val="38827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server network panel with lights and cables">
            <a:extLst>
              <a:ext uri="{FF2B5EF4-FFF2-40B4-BE49-F238E27FC236}">
                <a16:creationId xmlns:a16="http://schemas.microsoft.com/office/drawing/2014/main" id="{FC12CA22-B253-C9A0-7F17-359631DFC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27" r="9085" b="1484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87B669-FA9E-AE95-2931-88D49791F609}"/>
              </a:ext>
            </a:extLst>
          </p:cNvPr>
          <p:cNvSpPr/>
          <p:nvPr/>
        </p:nvSpPr>
        <p:spPr>
          <a:xfrm>
            <a:off x="348419" y="766822"/>
            <a:ext cx="3883628" cy="5324355"/>
          </a:xfrm>
          <a:prstGeom prst="rect">
            <a:avLst/>
          </a:prstGeom>
          <a:solidFill>
            <a:srgbClr val="8B074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138C6-A8D8-36A5-FC22-35A20492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04" y="2123252"/>
            <a:ext cx="3649134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We're part of an interconnected system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1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4D03C-A58E-671E-614F-6AC98A93C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1E24-8CA7-2100-5FD6-91942D39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296633"/>
            <a:ext cx="10872509" cy="19244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/>
              <a:t>Dr. Tom Hughes</a:t>
            </a:r>
            <a:br>
              <a:rPr lang="en-US" sz="5300" b="1"/>
            </a:br>
            <a:r>
              <a:rPr lang="en-US" sz="5300" b="1"/>
              <a:t>GSH Education Group</a:t>
            </a:r>
            <a:br>
              <a:rPr lang="en-US"/>
            </a:br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D2AE46-3DCD-604D-B196-F94D5429AA00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1026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818-0EBF-E36E-6B3E-09637E3D0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3342B2-22ED-0806-34A7-21BBE0DE2A1B}"/>
              </a:ext>
            </a:extLst>
          </p:cNvPr>
          <p:cNvSpPr/>
          <p:nvPr/>
        </p:nvSpPr>
        <p:spPr>
          <a:xfrm>
            <a:off x="0" y="-3073"/>
            <a:ext cx="5469724" cy="6858000"/>
          </a:xfrm>
          <a:prstGeom prst="rect">
            <a:avLst/>
          </a:prstGeom>
          <a:solidFill>
            <a:srgbClr val="8B074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A5AF23-3EE9-4A50-7DA1-8C88FBC2E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5" y="1134319"/>
            <a:ext cx="4803494" cy="460672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Let's keep the conversation going!</a:t>
            </a:r>
            <a:endParaRPr lang="en-US"/>
          </a:p>
        </p:txBody>
      </p:sp>
      <p:pic>
        <p:nvPicPr>
          <p:cNvPr id="8" name="Picture 7" descr="A white and yellow paper with black text&#10;&#10;AI-generated content may be incorrect.">
            <a:extLst>
              <a:ext uri="{FF2B5EF4-FFF2-40B4-BE49-F238E27FC236}">
                <a16:creationId xmlns:a16="http://schemas.microsoft.com/office/drawing/2014/main" id="{64538C3F-97AB-03D4-BAA9-2C651AA9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154" y="0"/>
            <a:ext cx="481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2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AA0D-B52D-77CA-6757-AEBE934A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Lunch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082D3-6B98-750F-2E95-7B7598611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Insert countdown timer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Breaktime">
                <a:extLst>
                  <a:ext uri="{FF2B5EF4-FFF2-40B4-BE49-F238E27FC236}">
                    <a16:creationId xmlns:a16="http://schemas.microsoft.com/office/drawing/2014/main" id="{BA017F5E-4033-C081-2453-0F82C6B933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1857711"/>
                  </p:ext>
                </p:extLst>
              </p:nvPr>
            </p:nvGraphicFramePr>
            <p:xfrm>
              <a:off x="417606" y="365125"/>
              <a:ext cx="9156700" cy="61277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Add-in 3" title="Breaktime">
                <a:extLst>
                  <a:ext uri="{FF2B5EF4-FFF2-40B4-BE49-F238E27FC236}">
                    <a16:creationId xmlns:a16="http://schemas.microsoft.com/office/drawing/2014/main" id="{BA017F5E-4033-C081-2453-0F82C6B933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606" y="365125"/>
                <a:ext cx="9156700" cy="61277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3275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ED463-D7D7-7D7F-54C6-C3E27B20C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1DCC-987A-4610-5A8D-29E55042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371060"/>
            <a:ext cx="10872509" cy="2286000"/>
          </a:xfrm>
        </p:spPr>
        <p:txBody>
          <a:bodyPr>
            <a:normAutofit/>
          </a:bodyPr>
          <a:lstStyle/>
          <a:p>
            <a:pPr algn="ctr"/>
            <a:r>
              <a:rPr lang="en-US" sz="4400" b="1"/>
              <a:t>Workforce Impact</a:t>
            </a:r>
            <a:br>
              <a:rPr lang="en-US" sz="4400"/>
            </a:br>
            <a:br>
              <a:rPr lang="en-US" sz="4400"/>
            </a:br>
            <a:r>
              <a:rPr lang="en-US" sz="4400"/>
              <a:t>Chris </a:t>
            </a:r>
            <a:r>
              <a:rPr lang="en-US" sz="4400" err="1"/>
              <a:t>Kuknyo</a:t>
            </a:r>
            <a:r>
              <a:rPr lang="en-US" sz="4400"/>
              <a:t>, Yavapai County Supervisor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5F8ACB-CECD-7D0D-4028-F41DB9FE1BA8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1768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A191F-2EEE-52D4-11F5-B40AC64C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5EDA8-DEEB-BB17-5366-AFD9EFE32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0" y="2371059"/>
            <a:ext cx="10872509" cy="2902689"/>
          </a:xfrm>
        </p:spPr>
        <p:txBody>
          <a:bodyPr>
            <a:normAutofit/>
          </a:bodyPr>
          <a:lstStyle/>
          <a:p>
            <a:pPr algn="ctr"/>
            <a:r>
              <a:rPr lang="en-US" sz="4400" b="1"/>
              <a:t>Wrap-Up &amp; Next Steps</a:t>
            </a:r>
            <a:br>
              <a:rPr lang="en-US" sz="4400" b="1"/>
            </a:br>
            <a:br>
              <a:rPr lang="en-US" sz="4400" b="1"/>
            </a:br>
            <a:r>
              <a:rPr lang="en-US" sz="3600"/>
              <a:t>Dr. Megan Hanna</a:t>
            </a:r>
            <a:br>
              <a:rPr lang="en-US" sz="4000"/>
            </a:br>
            <a:endParaRPr lang="en-US" sz="40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18EC6F-7316-FA41-BFF6-091AD0945116}"/>
              </a:ext>
            </a:extLst>
          </p:cNvPr>
          <p:cNvSpPr txBox="1">
            <a:spLocks/>
          </p:cNvSpPr>
          <p:nvPr/>
        </p:nvSpPr>
        <p:spPr>
          <a:xfrm>
            <a:off x="9428205" y="630195"/>
            <a:ext cx="2780272" cy="1464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386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A7BE4-F018-70E6-DA87-84563E81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5D1A14-3698-039E-2CED-0D736C2B9F67}"/>
              </a:ext>
            </a:extLst>
          </p:cNvPr>
          <p:cNvSpPr/>
          <p:nvPr/>
        </p:nvSpPr>
        <p:spPr>
          <a:xfrm>
            <a:off x="0" y="-3073"/>
            <a:ext cx="5469724" cy="6858000"/>
          </a:xfrm>
          <a:prstGeom prst="rect">
            <a:avLst/>
          </a:prstGeom>
          <a:solidFill>
            <a:srgbClr val="8B074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D2EFC-1B5B-1BB6-8FFD-35FC4296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662" y="1009592"/>
            <a:ext cx="6108179" cy="46243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Questions about these events? Contact: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Dr. Megan Hanna</a:t>
            </a:r>
          </a:p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Email: </a:t>
            </a:r>
            <a:r>
              <a:rPr lang="en-US">
                <a:ea typeface="Calibri"/>
                <a:cs typeface="Calibri"/>
                <a:hlinkClick r:id="rId2"/>
              </a:rPr>
              <a:t>megan.hanna@yc.edu</a:t>
            </a:r>
            <a:r>
              <a:rPr lang="en-US">
                <a:ea typeface="Calibri"/>
                <a:cs typeface="Calibri"/>
              </a:rPr>
              <a:t> </a:t>
            </a:r>
          </a:p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Phone: </a:t>
            </a:r>
            <a:r>
              <a:rPr lang="en-US">
                <a:ea typeface="Calibri"/>
                <a:cs typeface="Calibri"/>
              </a:rPr>
              <a:t>928-717-7215</a:t>
            </a:r>
          </a:p>
        </p:txBody>
      </p:sp>
      <p:pic>
        <p:nvPicPr>
          <p:cNvPr id="5" name="Picture 4" descr="A white and yellow paper with black text&#10;&#10;AI-generated content may be incorrect.">
            <a:extLst>
              <a:ext uri="{FF2B5EF4-FFF2-40B4-BE49-F238E27FC236}">
                <a16:creationId xmlns:a16="http://schemas.microsoft.com/office/drawing/2014/main" id="{84F502CF-F75B-7553-3272-8826552D1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28" y="0"/>
            <a:ext cx="481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36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C98E-5E2C-FFAA-9D12-A9AFBE9A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227" y="1497981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ea typeface="Calibri Light"/>
                <a:cs typeface="Calibri Light"/>
              </a:rPr>
              <a:t>Thank You for Attending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368FD5-0222-402A-43CA-45C66C6B1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871" y="3254840"/>
            <a:ext cx="4518103" cy="2160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>
                <a:ea typeface="Calibri" panose="020F0502020204030204"/>
                <a:cs typeface="Calibri" panose="020F0502020204030204"/>
              </a:rPr>
              <a:t>Share your feedback and download the slides: </a:t>
            </a:r>
            <a:endParaRPr lang="en-US"/>
          </a:p>
          <a:p>
            <a:pPr marL="0" indent="0" algn="ctr">
              <a:buNone/>
            </a:pPr>
            <a:r>
              <a:rPr lang="en-US">
                <a:ea typeface="Calibri" panose="020F0502020204030204"/>
                <a:cs typeface="Calibri" panose="020F0502020204030204"/>
                <a:hlinkClick r:id="rId2"/>
              </a:rPr>
              <a:t>https://www.yc.edu/wfs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</a:p>
          <a:p>
            <a:pPr marL="0" indent="0">
              <a:buNone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72812A0-BAE3-A5BD-671E-35A0923A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78" y="1400872"/>
            <a:ext cx="3954037" cy="40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2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02989-238B-CECB-FD58-E282495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6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E6EAA-91D7-06BB-D9FD-6496B56E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9285D-8E90-649C-66BC-BFA9E4C6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8005B-8BFB-96C1-E291-266D36BED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C1994A-495E-3AFF-DE1D-7E7515A1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6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42BCB-EE60-023B-3A47-C9D786E5E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41DDB-DE5D-C6D6-8BB2-F925B2679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887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VENT_SECTION_UUID" val="17fc98ab-7139-49c8-b264-82f775f10ada"/>
  <p:tag name="SLIDO_PRESENTATION_ID" val="102cc3f7-ac8e-4668-a63d-10b69ee20742"/>
  <p:tag name="SLIDO_EVENT_UUID" val="13a321a5-e1ec-4d81-bd85-a1917eba6a5d"/>
  <p:tag name="SLIDO_APP_VERSION" val="1.5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015fa4be-5809-48d3-8ff3-f913bfac0b7b"/>
  <p:tag name="SLIDO_TIMELINE" val="W3sicG9sbFF1ZXN0aW9uVXVpZCI6IjkwNTdhZjM1LTdhYTUtNGE1Zi04ZTM0LTU4YzMyMTZhMDZjYyIsInNob3dSZXN1bHRzIjp0cnV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ce9d3566-737e-4b1e-9cc4-059578938ec2"/>
  <p:tag name="SLIDO_TIMELINE" val="W3sic2hvd1Jlc3VsdHMiOnRydWUsInBvbGxRdWVzdGlvblV1aWQiOiJjYjY2MzIyZi1mNDQxLTRkNWEtOGUzZC1hOTQ1ZmRjNDFkNDYi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826fcd7c-6730-41d8-aa79-19509cb8c4f8"/>
  <p:tag name="SLIDO_TIMELINE" val="W3sicG9sbFF1ZXN0aW9uVXVpZCI6IjFlODQzOWY3LWQ0OTYtNDE2Zi1iZjU3LTI1NTNmNTQyOGQxNyIsInNob3dSZXN1bHRzIjp0cnVlfV0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webextensions/webextension1.xml><?xml version="1.0" encoding="utf-8"?>
<we:webextension xmlns:we="http://schemas.microsoft.com/office/webextensions/webextension/2010/11" id="{4AE24D91-74C2-2948-AA85-96048F15BB70}">
  <we:reference id="wa200001661" version="3.1.2.0" store="en-US" storeType="OMEX"/>
  <we:alternateReferences>
    <we:reference id="wa200001661" version="3.1.2.0" store="wa200001661" storeType="OMEX"/>
  </we:alternateReferences>
  <we:properties>
    <we:property name="breaktime.flosim.com_fontColour" value="&quot;#000000&quot;"/>
    <we:property name="breaktime.flosim.com_time" value="900"/>
    <we:property name="breaktime.flosim.com_startMinutes" value="15"/>
    <we:property name="time" value="900"/>
    <we:property name="breaktime.flosim.com_type" value="&quot;Coffee break&quot;"/>
    <we:property name="type" value="&quot;Coffee break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8EAB4422-7892-FE48-BB1D-986D78AE6CB4}">
  <we:reference id="wa200001661" version="3.1.2.0" store="en-US" storeType="OMEX"/>
  <we:alternateReferences>
    <we:reference id="wa200001661" version="3.1.2.0" store="wa200001661" storeType="OMEX"/>
  </we:alternateReferences>
  <we:properties>
    <we:property name="breaktime.flosim.com_fontColour" value="null"/>
    <we:property name="breaktime.flosim.com_startMinutes" value="60"/>
    <we:property name="breaktime.flosim.com_time" value="3600"/>
    <we:property name="breaktime.flosim.com_type" value="&quot;Lunch time&quot;"/>
    <we:property name="time" value="3600"/>
    <we:property name="type" value="&quot;Lunch time&quot;"/>
  </we:properties>
  <we:bindings/>
  <we:snapshot xmlns:r="http://schemas.openxmlformats.org/officeDocument/2006/relationships" r:embed="rId1"/>
</we:webextension>
</file>

<file path=docMetadata/LabelInfo.xml><?xml version="1.0" encoding="utf-8"?>
<clbl:labelList xmlns:clbl="http://schemas.microsoft.com/office/2020/mipLabelMetadata">
  <clbl:label id="{6fe6a507-e707-4f10-bb43-b8544d88fc5d}" enabled="0" method="" siteId="{6fe6a507-e707-4f10-bb43-b8544d88fc5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55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Dr. Megan Hanna, Facilitator Intro &amp; Purpose </vt:lpstr>
      <vt:lpstr>Mary Mallory, Chair Yavapai County Board of Supervisors </vt:lpstr>
      <vt:lpstr>Dr. Lisa Rhine, President Yavapai College </vt:lpstr>
      <vt:lpstr>Dr. Tom Hughes GSH Education Group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Wave: Advanced Manufacturing and Arizona’s Economic Transformation   John Morgan and Vince Redgrave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Regional Workforce &amp; Economic  Development Ecosystem   Dr. Lisa Rhine</vt:lpstr>
      <vt:lpstr>Table Discussion Facilitated through  Systems Thinking Framework   Dr. Megan Hanna</vt:lpstr>
      <vt:lpstr>PowerPoint Presentation</vt:lpstr>
      <vt:lpstr>The Mosaic</vt:lpstr>
      <vt:lpstr>Table Discussions</vt:lpstr>
      <vt:lpstr>PowerPoint Presentation</vt:lpstr>
      <vt:lpstr>The Mosaic &amp; Systems Thinking</vt:lpstr>
      <vt:lpstr>The Basics</vt:lpstr>
      <vt:lpstr>We're part of an interconnected system</vt:lpstr>
      <vt:lpstr>Let's keep the conversation going!</vt:lpstr>
      <vt:lpstr>Lunch</vt:lpstr>
      <vt:lpstr>Workforce Impact  Chris Kuknyo, Yavapai County Supervisor</vt:lpstr>
      <vt:lpstr>Wrap-Up &amp; Next Steps  Dr. Megan Hanna </vt:lpstr>
      <vt:lpstr>PowerPoint Presentation</vt:lpstr>
      <vt:lpstr>Thank You for Attending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Fruchter, Amy</dc:creator>
  <cp:revision>2</cp:revision>
  <cp:lastPrinted>2025-10-31T15:57:20Z</cp:lastPrinted>
  <dcterms:created xsi:type="dcterms:W3CDTF">2023-08-28T21:08:59Z</dcterms:created>
  <dcterms:modified xsi:type="dcterms:W3CDTF">2025-11-06T15:15:21Z</dcterms:modified>
</cp:coreProperties>
</file>