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nva Sans Bold" panose="020B0604020202020204" charset="0"/>
      <p:regular r:id="rId14"/>
    </p:embeddedFont>
    <p:embeddedFont>
      <p:font typeface="TT Norms" panose="020B0604020202020204" charset="0"/>
      <p:regular r:id="rId15"/>
    </p:embeddedFont>
    <p:embeddedFont>
      <p:font typeface="TT Norms Bold" panose="020B0604020202020204" charset="0"/>
      <p:regular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64" y="-2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jpe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13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107.png"/><Relationship Id="rId12" Type="http://schemas.openxmlformats.org/officeDocument/2006/relationships/image" Target="../media/image106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105.png"/><Relationship Id="rId5" Type="http://schemas.openxmlformats.org/officeDocument/2006/relationships/image" Target="../media/image35.png"/><Relationship Id="rId15" Type="http://schemas.openxmlformats.org/officeDocument/2006/relationships/image" Target="../media/image110.jpeg"/><Relationship Id="rId10" Type="http://schemas.openxmlformats.org/officeDocument/2006/relationships/image" Target="../media/image4.svg"/><Relationship Id="rId4" Type="http://schemas.openxmlformats.org/officeDocument/2006/relationships/image" Target="../media/image2.svg"/><Relationship Id="rId9" Type="http://schemas.openxmlformats.org/officeDocument/2006/relationships/image" Target="../media/image3.png"/><Relationship Id="rId14" Type="http://schemas.openxmlformats.org/officeDocument/2006/relationships/image" Target="../media/image109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13" Type="http://schemas.openxmlformats.org/officeDocument/2006/relationships/image" Target="../media/image3.png"/><Relationship Id="rId18" Type="http://schemas.openxmlformats.org/officeDocument/2006/relationships/image" Target="../media/image118.svg"/><Relationship Id="rId3" Type="http://schemas.openxmlformats.org/officeDocument/2006/relationships/image" Target="../media/image111.png"/><Relationship Id="rId21" Type="http://schemas.openxmlformats.org/officeDocument/2006/relationships/image" Target="../media/image121.png"/><Relationship Id="rId7" Type="http://schemas.openxmlformats.org/officeDocument/2006/relationships/image" Target="../media/image31.png"/><Relationship Id="rId12" Type="http://schemas.openxmlformats.org/officeDocument/2006/relationships/image" Target="../media/image116.svg"/><Relationship Id="rId17" Type="http://schemas.openxmlformats.org/officeDocument/2006/relationships/image" Target="../media/image117.png"/><Relationship Id="rId2" Type="http://schemas.openxmlformats.org/officeDocument/2006/relationships/image" Target="../media/image12.jpeg"/><Relationship Id="rId16" Type="http://schemas.openxmlformats.org/officeDocument/2006/relationships/image" Target="../media/image30.svg"/><Relationship Id="rId20" Type="http://schemas.openxmlformats.org/officeDocument/2006/relationships/image" Target="../media/image12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115.png"/><Relationship Id="rId24" Type="http://schemas.openxmlformats.org/officeDocument/2006/relationships/image" Target="../media/image124.svg"/><Relationship Id="rId5" Type="http://schemas.openxmlformats.org/officeDocument/2006/relationships/image" Target="../media/image83.png"/><Relationship Id="rId15" Type="http://schemas.openxmlformats.org/officeDocument/2006/relationships/image" Target="../media/image29.png"/><Relationship Id="rId23" Type="http://schemas.openxmlformats.org/officeDocument/2006/relationships/image" Target="../media/image123.png"/><Relationship Id="rId10" Type="http://schemas.openxmlformats.org/officeDocument/2006/relationships/image" Target="../media/image114.svg"/><Relationship Id="rId19" Type="http://schemas.openxmlformats.org/officeDocument/2006/relationships/image" Target="../media/image119.png"/><Relationship Id="rId4" Type="http://schemas.openxmlformats.org/officeDocument/2006/relationships/image" Target="../media/image112.svg"/><Relationship Id="rId9" Type="http://schemas.openxmlformats.org/officeDocument/2006/relationships/image" Target="../media/image113.png"/><Relationship Id="rId14" Type="http://schemas.openxmlformats.org/officeDocument/2006/relationships/image" Target="../media/image4.svg"/><Relationship Id="rId22" Type="http://schemas.openxmlformats.org/officeDocument/2006/relationships/image" Target="../media/image1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3.png"/><Relationship Id="rId7" Type="http://schemas.openxmlformats.org/officeDocument/2006/relationships/image" Target="../media/image4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28.svg"/><Relationship Id="rId5" Type="http://schemas.openxmlformats.org/officeDocument/2006/relationships/image" Target="../media/image126.jpeg"/><Relationship Id="rId10" Type="http://schemas.openxmlformats.org/officeDocument/2006/relationships/image" Target="../media/image127.png"/><Relationship Id="rId4" Type="http://schemas.openxmlformats.org/officeDocument/2006/relationships/image" Target="../media/image125.svg"/><Relationship Id="rId9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.svg"/><Relationship Id="rId5" Type="http://schemas.openxmlformats.org/officeDocument/2006/relationships/image" Target="../media/image15.png"/><Relationship Id="rId10" Type="http://schemas.openxmlformats.org/officeDocument/2006/relationships/image" Target="../media/image1.png"/><Relationship Id="rId4" Type="http://schemas.openxmlformats.org/officeDocument/2006/relationships/image" Target="../media/image14.svg"/><Relationship Id="rId9" Type="http://schemas.openxmlformats.org/officeDocument/2006/relationships/image" Target="../media/image1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8.sv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12" Type="http://schemas.openxmlformats.org/officeDocument/2006/relationships/image" Target="../media/image2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svg"/><Relationship Id="rId11" Type="http://schemas.openxmlformats.org/officeDocument/2006/relationships/image" Target="../media/image26.svg"/><Relationship Id="rId5" Type="http://schemas.openxmlformats.org/officeDocument/2006/relationships/image" Target="../media/image22.svg"/><Relationship Id="rId1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21.svg"/><Relationship Id="rId9" Type="http://schemas.openxmlformats.org/officeDocument/2006/relationships/image" Target="../media/image4.sv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image" Target="../media/image31.png"/><Relationship Id="rId7" Type="http://schemas.openxmlformats.org/officeDocument/2006/relationships/image" Target="../media/image1.png"/><Relationship Id="rId12" Type="http://schemas.openxmlformats.org/officeDocument/2006/relationships/image" Target="../media/image36.svg"/><Relationship Id="rId17" Type="http://schemas.openxmlformats.org/officeDocument/2006/relationships/image" Target="../media/image41.jpeg"/><Relationship Id="rId2" Type="http://schemas.openxmlformats.org/officeDocument/2006/relationships/image" Target="../media/image12.jpeg"/><Relationship Id="rId16" Type="http://schemas.openxmlformats.org/officeDocument/2006/relationships/image" Target="../media/image4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svg"/><Relationship Id="rId11" Type="http://schemas.openxmlformats.org/officeDocument/2006/relationships/image" Target="../media/image35.png"/><Relationship Id="rId5" Type="http://schemas.openxmlformats.org/officeDocument/2006/relationships/image" Target="../media/image33.png"/><Relationship Id="rId15" Type="http://schemas.openxmlformats.org/officeDocument/2006/relationships/image" Target="../media/image39.png"/><Relationship Id="rId10" Type="http://schemas.openxmlformats.org/officeDocument/2006/relationships/image" Target="../media/image4.svg"/><Relationship Id="rId19" Type="http://schemas.openxmlformats.org/officeDocument/2006/relationships/image" Target="../media/image43.svg"/><Relationship Id="rId4" Type="http://schemas.openxmlformats.org/officeDocument/2006/relationships/image" Target="../media/image32.svg"/><Relationship Id="rId9" Type="http://schemas.openxmlformats.org/officeDocument/2006/relationships/image" Target="../media/image3.png"/><Relationship Id="rId14" Type="http://schemas.openxmlformats.org/officeDocument/2006/relationships/image" Target="../media/image3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13" Type="http://schemas.openxmlformats.org/officeDocument/2006/relationships/image" Target="../media/image39.png"/><Relationship Id="rId3" Type="http://schemas.openxmlformats.org/officeDocument/2006/relationships/image" Target="../media/image1.png"/><Relationship Id="rId7" Type="http://schemas.openxmlformats.org/officeDocument/2006/relationships/image" Target="../media/image44.png"/><Relationship Id="rId12" Type="http://schemas.openxmlformats.org/officeDocument/2006/relationships/image" Target="../media/image38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7.png"/><Relationship Id="rId5" Type="http://schemas.openxmlformats.org/officeDocument/2006/relationships/image" Target="../media/image3.png"/><Relationship Id="rId15" Type="http://schemas.openxmlformats.org/officeDocument/2006/relationships/image" Target="../media/image49.jpeg"/><Relationship Id="rId10" Type="http://schemas.openxmlformats.org/officeDocument/2006/relationships/image" Target="../media/image47.svg"/><Relationship Id="rId4" Type="http://schemas.openxmlformats.org/officeDocument/2006/relationships/image" Target="../media/image2.svg"/><Relationship Id="rId9" Type="http://schemas.openxmlformats.org/officeDocument/2006/relationships/image" Target="../media/image46.png"/><Relationship Id="rId14" Type="http://schemas.openxmlformats.org/officeDocument/2006/relationships/image" Target="../media/image48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4.svg"/><Relationship Id="rId18" Type="http://schemas.openxmlformats.org/officeDocument/2006/relationships/image" Target="../media/image61.png"/><Relationship Id="rId3" Type="http://schemas.openxmlformats.org/officeDocument/2006/relationships/image" Target="../media/image50.jpeg"/><Relationship Id="rId7" Type="http://schemas.openxmlformats.org/officeDocument/2006/relationships/image" Target="../media/image54.svg"/><Relationship Id="rId12" Type="http://schemas.openxmlformats.org/officeDocument/2006/relationships/image" Target="../media/image3.png"/><Relationship Id="rId17" Type="http://schemas.openxmlformats.org/officeDocument/2006/relationships/image" Target="../media/image60.svg"/><Relationship Id="rId2" Type="http://schemas.openxmlformats.org/officeDocument/2006/relationships/image" Target="../media/image12.jpe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14.svg"/><Relationship Id="rId5" Type="http://schemas.openxmlformats.org/officeDocument/2006/relationships/image" Target="../media/image52.svg"/><Relationship Id="rId15" Type="http://schemas.openxmlformats.org/officeDocument/2006/relationships/image" Target="../media/image58.svg"/><Relationship Id="rId10" Type="http://schemas.openxmlformats.org/officeDocument/2006/relationships/image" Target="../media/image13.png"/><Relationship Id="rId19" Type="http://schemas.openxmlformats.org/officeDocument/2006/relationships/image" Target="../media/image62.svg"/><Relationship Id="rId4" Type="http://schemas.openxmlformats.org/officeDocument/2006/relationships/image" Target="../media/image51.png"/><Relationship Id="rId9" Type="http://schemas.openxmlformats.org/officeDocument/2006/relationships/image" Target="../media/image56.svg"/><Relationship Id="rId1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13" Type="http://schemas.openxmlformats.org/officeDocument/2006/relationships/image" Target="../media/image18.png"/><Relationship Id="rId18" Type="http://schemas.openxmlformats.org/officeDocument/2006/relationships/image" Target="../media/image38.svg"/><Relationship Id="rId26" Type="http://schemas.openxmlformats.org/officeDocument/2006/relationships/image" Target="../media/image80.svg"/><Relationship Id="rId3" Type="http://schemas.openxmlformats.org/officeDocument/2006/relationships/image" Target="../media/image63.png"/><Relationship Id="rId21" Type="http://schemas.openxmlformats.org/officeDocument/2006/relationships/image" Target="../media/image75.png"/><Relationship Id="rId7" Type="http://schemas.openxmlformats.org/officeDocument/2006/relationships/image" Target="../media/image67.png"/><Relationship Id="rId12" Type="http://schemas.openxmlformats.org/officeDocument/2006/relationships/image" Target="../media/image72.svg"/><Relationship Id="rId17" Type="http://schemas.openxmlformats.org/officeDocument/2006/relationships/image" Target="../media/image37.png"/><Relationship Id="rId25" Type="http://schemas.openxmlformats.org/officeDocument/2006/relationships/image" Target="../media/image79.png"/><Relationship Id="rId2" Type="http://schemas.openxmlformats.org/officeDocument/2006/relationships/image" Target="../media/image12.jpeg"/><Relationship Id="rId16" Type="http://schemas.openxmlformats.org/officeDocument/2006/relationships/image" Target="../media/image58.svg"/><Relationship Id="rId20" Type="http://schemas.openxmlformats.org/officeDocument/2006/relationships/image" Target="../media/image7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24" Type="http://schemas.openxmlformats.org/officeDocument/2006/relationships/image" Target="../media/image78.svg"/><Relationship Id="rId5" Type="http://schemas.openxmlformats.org/officeDocument/2006/relationships/image" Target="../media/image65.png"/><Relationship Id="rId15" Type="http://schemas.openxmlformats.org/officeDocument/2006/relationships/image" Target="../media/image57.png"/><Relationship Id="rId23" Type="http://schemas.openxmlformats.org/officeDocument/2006/relationships/image" Target="../media/image77.png"/><Relationship Id="rId10" Type="http://schemas.openxmlformats.org/officeDocument/2006/relationships/image" Target="../media/image70.svg"/><Relationship Id="rId19" Type="http://schemas.openxmlformats.org/officeDocument/2006/relationships/image" Target="../media/image73.png"/><Relationship Id="rId4" Type="http://schemas.openxmlformats.org/officeDocument/2006/relationships/image" Target="../media/image64.svg"/><Relationship Id="rId9" Type="http://schemas.openxmlformats.org/officeDocument/2006/relationships/image" Target="../media/image69.png"/><Relationship Id="rId14" Type="http://schemas.openxmlformats.org/officeDocument/2006/relationships/image" Target="../media/image19.svg"/><Relationship Id="rId22" Type="http://schemas.openxmlformats.org/officeDocument/2006/relationships/image" Target="../media/image7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69.png"/><Relationship Id="rId18" Type="http://schemas.openxmlformats.org/officeDocument/2006/relationships/image" Target="../media/image94.svg"/><Relationship Id="rId26" Type="http://schemas.openxmlformats.org/officeDocument/2006/relationships/image" Target="../media/image38.svg"/><Relationship Id="rId3" Type="http://schemas.openxmlformats.org/officeDocument/2006/relationships/image" Target="../media/image81.png"/><Relationship Id="rId21" Type="http://schemas.openxmlformats.org/officeDocument/2006/relationships/image" Target="../media/image29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17" Type="http://schemas.openxmlformats.org/officeDocument/2006/relationships/image" Target="../media/image93.png"/><Relationship Id="rId25" Type="http://schemas.openxmlformats.org/officeDocument/2006/relationships/image" Target="../media/image37.png"/><Relationship Id="rId2" Type="http://schemas.openxmlformats.org/officeDocument/2006/relationships/image" Target="../media/image12.jpeg"/><Relationship Id="rId16" Type="http://schemas.openxmlformats.org/officeDocument/2006/relationships/image" Target="../media/image92.sv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24" Type="http://schemas.openxmlformats.org/officeDocument/2006/relationships/image" Target="../media/image96.svg"/><Relationship Id="rId5" Type="http://schemas.openxmlformats.org/officeDocument/2006/relationships/image" Target="../media/image83.png"/><Relationship Id="rId15" Type="http://schemas.openxmlformats.org/officeDocument/2006/relationships/image" Target="../media/image91.png"/><Relationship Id="rId23" Type="http://schemas.openxmlformats.org/officeDocument/2006/relationships/image" Target="../media/image95.png"/><Relationship Id="rId10" Type="http://schemas.openxmlformats.org/officeDocument/2006/relationships/image" Target="../media/image88.svg"/><Relationship Id="rId19" Type="http://schemas.openxmlformats.org/officeDocument/2006/relationships/image" Target="../media/image67.png"/><Relationship Id="rId4" Type="http://schemas.openxmlformats.org/officeDocument/2006/relationships/image" Target="../media/image82.svg"/><Relationship Id="rId9" Type="http://schemas.openxmlformats.org/officeDocument/2006/relationships/image" Target="../media/image87.png"/><Relationship Id="rId14" Type="http://schemas.openxmlformats.org/officeDocument/2006/relationships/image" Target="../media/image70.svg"/><Relationship Id="rId22" Type="http://schemas.openxmlformats.org/officeDocument/2006/relationships/image" Target="../media/image3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svg"/><Relationship Id="rId13" Type="http://schemas.openxmlformats.org/officeDocument/2006/relationships/image" Target="../media/image101.png"/><Relationship Id="rId18" Type="http://schemas.openxmlformats.org/officeDocument/2006/relationships/image" Target="../media/image68.svg"/><Relationship Id="rId3" Type="http://schemas.openxmlformats.org/officeDocument/2006/relationships/image" Target="../media/image71.png"/><Relationship Id="rId21" Type="http://schemas.openxmlformats.org/officeDocument/2006/relationships/image" Target="../media/image29.png"/><Relationship Id="rId7" Type="http://schemas.openxmlformats.org/officeDocument/2006/relationships/image" Target="../media/image97.png"/><Relationship Id="rId12" Type="http://schemas.openxmlformats.org/officeDocument/2006/relationships/image" Target="../media/image100.svg"/><Relationship Id="rId17" Type="http://schemas.openxmlformats.org/officeDocument/2006/relationships/image" Target="../media/image67.png"/><Relationship Id="rId2" Type="http://schemas.openxmlformats.org/officeDocument/2006/relationships/image" Target="../media/image12.jpeg"/><Relationship Id="rId16" Type="http://schemas.openxmlformats.org/officeDocument/2006/relationships/image" Target="../media/image104.svg"/><Relationship Id="rId20" Type="http://schemas.openxmlformats.org/officeDocument/2006/relationships/image" Target="../media/image10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99.png"/><Relationship Id="rId5" Type="http://schemas.openxmlformats.org/officeDocument/2006/relationships/image" Target="../media/image18.png"/><Relationship Id="rId15" Type="http://schemas.openxmlformats.org/officeDocument/2006/relationships/image" Target="../media/image103.png"/><Relationship Id="rId10" Type="http://schemas.openxmlformats.org/officeDocument/2006/relationships/image" Target="../media/image90.svg"/><Relationship Id="rId19" Type="http://schemas.openxmlformats.org/officeDocument/2006/relationships/image" Target="../media/image105.png"/><Relationship Id="rId4" Type="http://schemas.openxmlformats.org/officeDocument/2006/relationships/image" Target="../media/image72.svg"/><Relationship Id="rId9" Type="http://schemas.openxmlformats.org/officeDocument/2006/relationships/image" Target="../media/image89.png"/><Relationship Id="rId14" Type="http://schemas.openxmlformats.org/officeDocument/2006/relationships/image" Target="../media/image102.svg"/><Relationship Id="rId22" Type="http://schemas.openxmlformats.org/officeDocument/2006/relationships/image" Target="../media/image3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334500" y="-443877"/>
            <a:ext cx="13168026" cy="11316273"/>
            <a:chOff x="0" y="0"/>
            <a:chExt cx="812800" cy="698500"/>
          </a:xfrm>
        </p:grpSpPr>
        <p:sp>
          <p:nvSpPr>
            <p:cNvPr id="3" name="Freeform 3"/>
            <p:cNvSpPr/>
            <p:nvPr/>
          </p:nvSpPr>
          <p:spPr>
            <a:xfrm>
              <a:off x="3387" y="0"/>
              <a:ext cx="806026" cy="698500"/>
            </a:xfrm>
            <a:custGeom>
              <a:avLst/>
              <a:gdLst/>
              <a:ahLst/>
              <a:cxnLst/>
              <a:rect l="l" t="t" r="r" b="b"/>
              <a:pathLst>
                <a:path w="806026" h="698500">
                  <a:moveTo>
                    <a:pt x="800543" y="364495"/>
                  </a:moveTo>
                  <a:lnTo>
                    <a:pt x="615083" y="683255"/>
                  </a:lnTo>
                  <a:cubicBezTo>
                    <a:pt x="609591" y="692693"/>
                    <a:pt x="599495" y="698500"/>
                    <a:pt x="588575" y="698500"/>
                  </a:cubicBezTo>
                  <a:lnTo>
                    <a:pt x="217451" y="698500"/>
                  </a:lnTo>
                  <a:cubicBezTo>
                    <a:pt x="206531" y="698500"/>
                    <a:pt x="196435" y="692693"/>
                    <a:pt x="190943" y="683255"/>
                  </a:cubicBezTo>
                  <a:lnTo>
                    <a:pt x="5483" y="364495"/>
                  </a:lnTo>
                  <a:cubicBezTo>
                    <a:pt x="0" y="355071"/>
                    <a:pt x="0" y="343429"/>
                    <a:pt x="5483" y="334005"/>
                  </a:cubicBezTo>
                  <a:lnTo>
                    <a:pt x="190943" y="15245"/>
                  </a:lnTo>
                  <a:cubicBezTo>
                    <a:pt x="196435" y="5807"/>
                    <a:pt x="206531" y="0"/>
                    <a:pt x="217451" y="0"/>
                  </a:cubicBezTo>
                  <a:lnTo>
                    <a:pt x="588575" y="0"/>
                  </a:lnTo>
                  <a:cubicBezTo>
                    <a:pt x="599495" y="0"/>
                    <a:pt x="609591" y="5807"/>
                    <a:pt x="615083" y="15245"/>
                  </a:cubicBezTo>
                  <a:lnTo>
                    <a:pt x="800543" y="334005"/>
                  </a:lnTo>
                  <a:cubicBezTo>
                    <a:pt x="806026" y="343429"/>
                    <a:pt x="806026" y="355071"/>
                    <a:pt x="800543" y="364495"/>
                  </a:cubicBezTo>
                  <a:close/>
                </a:path>
              </a:pathLst>
            </a:custGeom>
            <a:solidFill>
              <a:srgbClr val="2340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86950" y="-2642796"/>
            <a:ext cx="13708112" cy="11783448"/>
            <a:chOff x="0" y="0"/>
            <a:chExt cx="812800" cy="698680"/>
          </a:xfrm>
        </p:grpSpPr>
        <p:sp>
          <p:nvSpPr>
            <p:cNvPr id="6" name="Freeform 6"/>
            <p:cNvSpPr/>
            <p:nvPr/>
          </p:nvSpPr>
          <p:spPr>
            <a:xfrm>
              <a:off x="3253" y="0"/>
              <a:ext cx="806295" cy="698680"/>
            </a:xfrm>
            <a:custGeom>
              <a:avLst/>
              <a:gdLst/>
              <a:ahLst/>
              <a:cxnLst/>
              <a:rect l="l" t="t" r="r" b="b"/>
              <a:pathLst>
                <a:path w="806295" h="698680">
                  <a:moveTo>
                    <a:pt x="801028" y="363986"/>
                  </a:moveTo>
                  <a:lnTo>
                    <a:pt x="614866" y="684035"/>
                  </a:lnTo>
                  <a:cubicBezTo>
                    <a:pt x="609592" y="693102"/>
                    <a:pt x="599894" y="698680"/>
                    <a:pt x="589404" y="698680"/>
                  </a:cubicBezTo>
                  <a:lnTo>
                    <a:pt x="216890" y="698680"/>
                  </a:lnTo>
                  <a:cubicBezTo>
                    <a:pt x="206400" y="698680"/>
                    <a:pt x="196702" y="693102"/>
                    <a:pt x="191428" y="684035"/>
                  </a:cubicBezTo>
                  <a:lnTo>
                    <a:pt x="5266" y="363986"/>
                  </a:lnTo>
                  <a:cubicBezTo>
                    <a:pt x="0" y="354932"/>
                    <a:pt x="0" y="343748"/>
                    <a:pt x="5266" y="334694"/>
                  </a:cubicBezTo>
                  <a:lnTo>
                    <a:pt x="191428" y="14646"/>
                  </a:lnTo>
                  <a:cubicBezTo>
                    <a:pt x="196702" y="5578"/>
                    <a:pt x="206400" y="0"/>
                    <a:pt x="216890" y="0"/>
                  </a:cubicBezTo>
                  <a:lnTo>
                    <a:pt x="589404" y="0"/>
                  </a:lnTo>
                  <a:cubicBezTo>
                    <a:pt x="599894" y="0"/>
                    <a:pt x="609592" y="5578"/>
                    <a:pt x="614866" y="14646"/>
                  </a:cubicBezTo>
                  <a:lnTo>
                    <a:pt x="801028" y="334694"/>
                  </a:lnTo>
                  <a:cubicBezTo>
                    <a:pt x="806294" y="343748"/>
                    <a:pt x="806294" y="354932"/>
                    <a:pt x="801028" y="363986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14300" y="-66675"/>
              <a:ext cx="584200" cy="765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9" name="Freeform 9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781393" y="7918934"/>
            <a:ext cx="4883744" cy="4273276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24952" y="36798"/>
              <a:ext cx="762896" cy="674402"/>
            </a:xfrm>
            <a:custGeom>
              <a:avLst/>
              <a:gdLst/>
              <a:ahLst/>
              <a:cxnLst/>
              <a:rect l="l" t="t" r="r" b="b"/>
              <a:pathLst>
                <a:path w="762896" h="674402">
                  <a:moveTo>
                    <a:pt x="412908" y="18257"/>
                  </a:moveTo>
                  <a:lnTo>
                    <a:pt x="756388" y="619347"/>
                  </a:lnTo>
                  <a:cubicBezTo>
                    <a:pt x="762896" y="630736"/>
                    <a:pt x="762849" y="644728"/>
                    <a:pt x="756265" y="656074"/>
                  </a:cubicBezTo>
                  <a:cubicBezTo>
                    <a:pt x="749681" y="667419"/>
                    <a:pt x="737556" y="674402"/>
                    <a:pt x="724438" y="674402"/>
                  </a:cubicBezTo>
                  <a:lnTo>
                    <a:pt x="38458" y="674402"/>
                  </a:lnTo>
                  <a:cubicBezTo>
                    <a:pt x="25340" y="674402"/>
                    <a:pt x="13215" y="667419"/>
                    <a:pt x="6631" y="656074"/>
                  </a:cubicBezTo>
                  <a:cubicBezTo>
                    <a:pt x="47" y="644728"/>
                    <a:pt x="0" y="630736"/>
                    <a:pt x="6508" y="619347"/>
                  </a:cubicBezTo>
                  <a:lnTo>
                    <a:pt x="349988" y="18257"/>
                  </a:lnTo>
                  <a:cubicBezTo>
                    <a:pt x="356439" y="6967"/>
                    <a:pt x="368445" y="0"/>
                    <a:pt x="381448" y="0"/>
                  </a:cubicBezTo>
                  <a:cubicBezTo>
                    <a:pt x="394451" y="0"/>
                    <a:pt x="406457" y="6967"/>
                    <a:pt x="412908" y="18257"/>
                  </a:cubicBezTo>
                  <a:close/>
                </a:path>
              </a:pathLst>
            </a:custGeom>
            <a:solidFill>
              <a:srgbClr val="006747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185256" y="9686925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3"/>
                </a:lnTo>
                <a:lnTo>
                  <a:pt x="0" y="122126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/>
          <p:nvPr/>
        </p:nvGrpSpPr>
        <p:grpSpPr>
          <a:xfrm rot="-10800000">
            <a:off x="9733712" y="-1378656"/>
            <a:ext cx="3352042" cy="2933037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27265" y="40210"/>
              <a:ext cx="758270" cy="670990"/>
            </a:xfrm>
            <a:custGeom>
              <a:avLst/>
              <a:gdLst/>
              <a:ahLst/>
              <a:cxnLst/>
              <a:rect l="l" t="t" r="r" b="b"/>
              <a:pathLst>
                <a:path w="758270" h="670990">
                  <a:moveTo>
                    <a:pt x="413512" y="19949"/>
                  </a:moveTo>
                  <a:lnTo>
                    <a:pt x="751158" y="610831"/>
                  </a:lnTo>
                  <a:cubicBezTo>
                    <a:pt x="758270" y="623276"/>
                    <a:pt x="758219" y="638565"/>
                    <a:pt x="751024" y="650963"/>
                  </a:cubicBezTo>
                  <a:cubicBezTo>
                    <a:pt x="743830" y="663360"/>
                    <a:pt x="730580" y="670990"/>
                    <a:pt x="716247" y="670990"/>
                  </a:cubicBezTo>
                  <a:lnTo>
                    <a:pt x="42023" y="670990"/>
                  </a:lnTo>
                  <a:cubicBezTo>
                    <a:pt x="27690" y="670990"/>
                    <a:pt x="14440" y="663360"/>
                    <a:pt x="7246" y="650963"/>
                  </a:cubicBezTo>
                  <a:cubicBezTo>
                    <a:pt x="51" y="638565"/>
                    <a:pt x="0" y="623276"/>
                    <a:pt x="7112" y="610831"/>
                  </a:cubicBezTo>
                  <a:lnTo>
                    <a:pt x="344758" y="19949"/>
                  </a:lnTo>
                  <a:cubicBezTo>
                    <a:pt x="351808" y="7613"/>
                    <a:pt x="364927" y="0"/>
                    <a:pt x="379135" y="0"/>
                  </a:cubicBezTo>
                  <a:cubicBezTo>
                    <a:pt x="393343" y="0"/>
                    <a:pt x="406462" y="7613"/>
                    <a:pt x="413512" y="19949"/>
                  </a:cubicBezTo>
                  <a:close/>
                </a:path>
              </a:pathLst>
            </a:custGeom>
            <a:solidFill>
              <a:srgbClr val="E7A614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-323733" y="-339102"/>
            <a:ext cx="1498483" cy="1221264"/>
          </a:xfrm>
          <a:custGeom>
            <a:avLst/>
            <a:gdLst/>
            <a:ahLst/>
            <a:cxnLst/>
            <a:rect l="l" t="t" r="r" b="b"/>
            <a:pathLst>
              <a:path w="1498483" h="1221264">
                <a:moveTo>
                  <a:pt x="0" y="0"/>
                </a:moveTo>
                <a:lnTo>
                  <a:pt x="1498483" y="0"/>
                </a:lnTo>
                <a:lnTo>
                  <a:pt x="1498483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5615187" y="-2501277"/>
            <a:ext cx="4656068" cy="4114800"/>
          </a:xfrm>
          <a:custGeom>
            <a:avLst/>
            <a:gdLst/>
            <a:ahLst/>
            <a:cxnLst/>
            <a:rect l="l" t="t" r="r" b="b"/>
            <a:pathLst>
              <a:path w="4656068" h="4114800">
                <a:moveTo>
                  <a:pt x="0" y="0"/>
                </a:moveTo>
                <a:lnTo>
                  <a:pt x="4656068" y="0"/>
                </a:lnTo>
                <a:lnTo>
                  <a:pt x="4656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15185256" y="-339102"/>
            <a:ext cx="3111500" cy="1221264"/>
          </a:xfrm>
          <a:custGeom>
            <a:avLst/>
            <a:gdLst/>
            <a:ahLst/>
            <a:cxnLst/>
            <a:rect l="l" t="t" r="r" b="b"/>
            <a:pathLst>
              <a:path w="3111500" h="1221264">
                <a:moveTo>
                  <a:pt x="0" y="0"/>
                </a:moveTo>
                <a:lnTo>
                  <a:pt x="3111500" y="0"/>
                </a:lnTo>
                <a:lnTo>
                  <a:pt x="3111500" y="1221264"/>
                </a:lnTo>
                <a:lnTo>
                  <a:pt x="0" y="12212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9779036" y="882162"/>
            <a:ext cx="7486261" cy="6878003"/>
          </a:xfrm>
          <a:custGeom>
            <a:avLst/>
            <a:gdLst/>
            <a:ahLst/>
            <a:cxnLst/>
            <a:rect l="l" t="t" r="r" b="b"/>
            <a:pathLst>
              <a:path w="7486261" h="6878003">
                <a:moveTo>
                  <a:pt x="0" y="0"/>
                </a:moveTo>
                <a:lnTo>
                  <a:pt x="7486261" y="0"/>
                </a:lnTo>
                <a:lnTo>
                  <a:pt x="7486261" y="6878002"/>
                </a:lnTo>
                <a:lnTo>
                  <a:pt x="0" y="687800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0046427" y="1287867"/>
            <a:ext cx="9137786" cy="7852785"/>
            <a:chOff x="0" y="0"/>
            <a:chExt cx="812800" cy="698500"/>
          </a:xfrm>
        </p:grpSpPr>
        <p:sp>
          <p:nvSpPr>
            <p:cNvPr id="23" name="Freeform 23"/>
            <p:cNvSpPr/>
            <p:nvPr/>
          </p:nvSpPr>
          <p:spPr>
            <a:xfrm>
              <a:off x="6508" y="0"/>
              <a:ext cx="799785" cy="698500"/>
            </a:xfrm>
            <a:custGeom>
              <a:avLst/>
              <a:gdLst/>
              <a:ahLst/>
              <a:cxnLst/>
              <a:rect l="l" t="t" r="r" b="b"/>
              <a:pathLst>
                <a:path w="799785" h="698500">
                  <a:moveTo>
                    <a:pt x="789249" y="378542"/>
                  </a:moveTo>
                  <a:lnTo>
                    <a:pt x="620135" y="669208"/>
                  </a:lnTo>
                  <a:cubicBezTo>
                    <a:pt x="609583" y="687343"/>
                    <a:pt x="590184" y="698500"/>
                    <a:pt x="569202" y="698500"/>
                  </a:cubicBezTo>
                  <a:lnTo>
                    <a:pt x="230582" y="698500"/>
                  </a:lnTo>
                  <a:cubicBezTo>
                    <a:pt x="209600" y="698500"/>
                    <a:pt x="190201" y="687343"/>
                    <a:pt x="179649" y="669208"/>
                  </a:cubicBezTo>
                  <a:lnTo>
                    <a:pt x="10535" y="378542"/>
                  </a:lnTo>
                  <a:cubicBezTo>
                    <a:pt x="0" y="360435"/>
                    <a:pt x="0" y="338065"/>
                    <a:pt x="10535" y="319958"/>
                  </a:cubicBezTo>
                  <a:lnTo>
                    <a:pt x="179649" y="29293"/>
                  </a:lnTo>
                  <a:cubicBezTo>
                    <a:pt x="190201" y="11157"/>
                    <a:pt x="209600" y="0"/>
                    <a:pt x="230582" y="0"/>
                  </a:cubicBezTo>
                  <a:lnTo>
                    <a:pt x="569202" y="0"/>
                  </a:lnTo>
                  <a:cubicBezTo>
                    <a:pt x="590184" y="0"/>
                    <a:pt x="609583" y="11157"/>
                    <a:pt x="620135" y="29293"/>
                  </a:cubicBezTo>
                  <a:lnTo>
                    <a:pt x="789249" y="319958"/>
                  </a:lnTo>
                  <a:cubicBezTo>
                    <a:pt x="799784" y="338065"/>
                    <a:pt x="799784" y="360435"/>
                    <a:pt x="789249" y="378542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61771" tIns="61771" rIns="61771" bIns="61771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363840" y="1560644"/>
            <a:ext cx="10502693" cy="7307231"/>
            <a:chOff x="0" y="0"/>
            <a:chExt cx="1003955" cy="698500"/>
          </a:xfrm>
        </p:grpSpPr>
        <p:sp>
          <p:nvSpPr>
            <p:cNvPr id="26" name="Freeform 26"/>
            <p:cNvSpPr/>
            <p:nvPr/>
          </p:nvSpPr>
          <p:spPr>
            <a:xfrm>
              <a:off x="4246" y="0"/>
              <a:ext cx="995462" cy="698500"/>
            </a:xfrm>
            <a:custGeom>
              <a:avLst/>
              <a:gdLst/>
              <a:ahLst/>
              <a:cxnLst/>
              <a:rect l="l" t="t" r="r" b="b"/>
              <a:pathLst>
                <a:path w="995462" h="698500">
                  <a:moveTo>
                    <a:pt x="988588" y="368364"/>
                  </a:moveTo>
                  <a:lnTo>
                    <a:pt x="807630" y="679386"/>
                  </a:lnTo>
                  <a:cubicBezTo>
                    <a:pt x="800745" y="691220"/>
                    <a:pt x="788086" y="698500"/>
                    <a:pt x="774395" y="698500"/>
                  </a:cubicBezTo>
                  <a:lnTo>
                    <a:pt x="221068" y="698500"/>
                  </a:lnTo>
                  <a:cubicBezTo>
                    <a:pt x="207377" y="698500"/>
                    <a:pt x="194718" y="691220"/>
                    <a:pt x="187833" y="679386"/>
                  </a:cubicBezTo>
                  <a:lnTo>
                    <a:pt x="6875" y="368364"/>
                  </a:lnTo>
                  <a:cubicBezTo>
                    <a:pt x="0" y="356549"/>
                    <a:pt x="0" y="341951"/>
                    <a:pt x="6875" y="330136"/>
                  </a:cubicBezTo>
                  <a:lnTo>
                    <a:pt x="187833" y="19114"/>
                  </a:lnTo>
                  <a:cubicBezTo>
                    <a:pt x="194718" y="7280"/>
                    <a:pt x="207377" y="0"/>
                    <a:pt x="221068" y="0"/>
                  </a:cubicBezTo>
                  <a:lnTo>
                    <a:pt x="774395" y="0"/>
                  </a:lnTo>
                  <a:cubicBezTo>
                    <a:pt x="788086" y="0"/>
                    <a:pt x="800745" y="7280"/>
                    <a:pt x="807630" y="19114"/>
                  </a:cubicBezTo>
                  <a:lnTo>
                    <a:pt x="988588" y="330136"/>
                  </a:lnTo>
                  <a:cubicBezTo>
                    <a:pt x="995463" y="341951"/>
                    <a:pt x="995463" y="356549"/>
                    <a:pt x="988588" y="368364"/>
                  </a:cubicBezTo>
                  <a:close/>
                </a:path>
              </a:pathLst>
            </a:custGeom>
            <a:blipFill>
              <a:blip r:embed="rId10"/>
              <a:stretch>
                <a:fillRect l="-19370" r="-19370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/>
          <p:cNvSpPr/>
          <p:nvPr/>
        </p:nvSpPr>
        <p:spPr>
          <a:xfrm>
            <a:off x="1028700" y="5494475"/>
            <a:ext cx="7315200" cy="91440"/>
          </a:xfrm>
          <a:custGeom>
            <a:avLst/>
            <a:gdLst/>
            <a:ahLst/>
            <a:cxnLst/>
            <a:rect l="l" t="t" r="r" b="b"/>
            <a:pathLst>
              <a:path w="7315200" h="91440">
                <a:moveTo>
                  <a:pt x="0" y="0"/>
                </a:moveTo>
                <a:lnTo>
                  <a:pt x="7315200" y="0"/>
                </a:lnTo>
                <a:lnTo>
                  <a:pt x="7315200" y="91440"/>
                </a:lnTo>
                <a:lnTo>
                  <a:pt x="0" y="9144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/>
          <p:nvPr/>
        </p:nvSpPr>
        <p:spPr>
          <a:xfrm>
            <a:off x="107914" y="2685820"/>
            <a:ext cx="9779036" cy="26803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01"/>
              </a:lnSpc>
            </a:pPr>
            <a:r>
              <a:rPr lang="en-US" sz="6901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 FMLA PROCEDURES &amp; SUPERVISOR RESPONSIBILITIES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82632" y="5618957"/>
            <a:ext cx="8229600" cy="55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0"/>
              </a:lnSpc>
              <a:spcBef>
                <a:spcPct val="0"/>
              </a:spcBef>
            </a:pPr>
            <a:r>
              <a:rPr lang="en-US" sz="30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Supporting Employees &amp; Ensuring Compliance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-2620255" y="-103685"/>
            <a:ext cx="10399005" cy="10281761"/>
            <a:chOff x="0" y="0"/>
            <a:chExt cx="406400" cy="4018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7A6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0800000">
            <a:off x="-10492175" y="6448902"/>
            <a:ext cx="15839091" cy="8353315"/>
            <a:chOff x="0" y="0"/>
            <a:chExt cx="1324457" cy="698500"/>
          </a:xfrm>
        </p:grpSpPr>
        <p:sp>
          <p:nvSpPr>
            <p:cNvPr id="7" name="Freeform 7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 rot="-10800000">
            <a:off x="-4456247" y="-589423"/>
            <a:ext cx="11838246" cy="9805715"/>
            <a:chOff x="0" y="0"/>
            <a:chExt cx="485107" cy="401818"/>
          </a:xfrm>
        </p:grpSpPr>
        <p:sp>
          <p:nvSpPr>
            <p:cNvPr id="10" name="Freeform 10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E7A6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-1016880" y="9651350"/>
            <a:ext cx="4035505" cy="818745"/>
            <a:chOff x="0" y="0"/>
            <a:chExt cx="5380674" cy="1091660"/>
          </a:xfrm>
        </p:grpSpPr>
        <p:sp>
          <p:nvSpPr>
            <p:cNvPr id="13" name="Freeform 13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18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5"/>
          <p:cNvGrpSpPr/>
          <p:nvPr/>
        </p:nvGrpSpPr>
        <p:grpSpPr>
          <a:xfrm rot="-10800000">
            <a:off x="-2082884" y="-1416578"/>
            <a:ext cx="4307273" cy="3015761"/>
            <a:chOff x="0" y="0"/>
            <a:chExt cx="505660" cy="354041"/>
          </a:xfrm>
        </p:grpSpPr>
        <p:sp>
          <p:nvSpPr>
            <p:cNvPr id="16" name="Freeform 16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1D73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10800000">
            <a:off x="-378756" y="-275047"/>
            <a:ext cx="1118845" cy="911859"/>
          </a:xfrm>
          <a:custGeom>
            <a:avLst/>
            <a:gdLst/>
            <a:ahLst/>
            <a:cxnLst/>
            <a:rect l="l" t="t" r="r" b="b"/>
            <a:pathLst>
              <a:path w="1118845" h="911859">
                <a:moveTo>
                  <a:pt x="0" y="0"/>
                </a:moveTo>
                <a:lnTo>
                  <a:pt x="1118845" y="0"/>
                </a:lnTo>
                <a:lnTo>
                  <a:pt x="1118845" y="911859"/>
                </a:lnTo>
                <a:lnTo>
                  <a:pt x="0" y="91185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7383915" y="7554933"/>
            <a:ext cx="7315200" cy="707451"/>
          </a:xfrm>
          <a:custGeom>
            <a:avLst/>
            <a:gdLst/>
            <a:ahLst/>
            <a:cxnLst/>
            <a:rect l="l" t="t" r="r" b="b"/>
            <a:pathLst>
              <a:path w="7315200" h="707451">
                <a:moveTo>
                  <a:pt x="0" y="0"/>
                </a:moveTo>
                <a:lnTo>
                  <a:pt x="7315200" y="0"/>
                </a:lnTo>
                <a:lnTo>
                  <a:pt x="7315200" y="707451"/>
                </a:lnTo>
                <a:lnTo>
                  <a:pt x="0" y="7074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41959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 rot="5400000">
            <a:off x="7350708" y="2967266"/>
            <a:ext cx="500647" cy="438066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 rot="5400000">
            <a:off x="7350708" y="4050869"/>
            <a:ext cx="500647" cy="438066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6436483" y="-2840784"/>
            <a:ext cx="5114374" cy="4395165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16809791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0193891" y="-362211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-2381563" y="3206674"/>
            <a:ext cx="7107908" cy="6530391"/>
          </a:xfrm>
          <a:custGeom>
            <a:avLst/>
            <a:gdLst/>
            <a:ahLst/>
            <a:cxnLst/>
            <a:rect l="l" t="t" r="r" b="b"/>
            <a:pathLst>
              <a:path w="7107908" h="6530391">
                <a:moveTo>
                  <a:pt x="0" y="0"/>
                </a:moveTo>
                <a:lnTo>
                  <a:pt x="7107908" y="0"/>
                </a:lnTo>
                <a:lnTo>
                  <a:pt x="7107908" y="6530390"/>
                </a:lnTo>
                <a:lnTo>
                  <a:pt x="0" y="65303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6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3" name="Group 33"/>
          <p:cNvGrpSpPr/>
          <p:nvPr/>
        </p:nvGrpSpPr>
        <p:grpSpPr>
          <a:xfrm>
            <a:off x="-4965726" y="-598965"/>
            <a:ext cx="11977611" cy="9544221"/>
            <a:chOff x="0" y="0"/>
            <a:chExt cx="504050" cy="401646"/>
          </a:xfrm>
        </p:grpSpPr>
        <p:sp>
          <p:nvSpPr>
            <p:cNvPr id="34" name="Freeform 34"/>
            <p:cNvSpPr/>
            <p:nvPr/>
          </p:nvSpPr>
          <p:spPr>
            <a:xfrm>
              <a:off x="11473" y="0"/>
              <a:ext cx="481103" cy="401646"/>
            </a:xfrm>
            <a:custGeom>
              <a:avLst/>
              <a:gdLst/>
              <a:ahLst/>
              <a:cxnLst/>
              <a:rect l="l" t="t" r="r" b="b"/>
              <a:pathLst>
                <a:path w="481103" h="401646">
                  <a:moveTo>
                    <a:pt x="224045" y="0"/>
                  </a:moveTo>
                  <a:lnTo>
                    <a:pt x="460258" y="0"/>
                  </a:lnTo>
                  <a:cubicBezTo>
                    <a:pt x="467161" y="0"/>
                    <a:pt x="473569" y="3583"/>
                    <a:pt x="477184" y="9463"/>
                  </a:cubicBezTo>
                  <a:cubicBezTo>
                    <a:pt x="480799" y="15343"/>
                    <a:pt x="481103" y="22678"/>
                    <a:pt x="477987" y="28838"/>
                  </a:cubicBezTo>
                  <a:lnTo>
                    <a:pt x="303966" y="372808"/>
                  </a:lnTo>
                  <a:cubicBezTo>
                    <a:pt x="295018" y="390496"/>
                    <a:pt x="276881" y="401646"/>
                    <a:pt x="257058" y="401646"/>
                  </a:cubicBezTo>
                  <a:lnTo>
                    <a:pt x="20845" y="401646"/>
                  </a:lnTo>
                  <a:cubicBezTo>
                    <a:pt x="13943" y="401646"/>
                    <a:pt x="7535" y="398063"/>
                    <a:pt x="3920" y="392183"/>
                  </a:cubicBezTo>
                  <a:cubicBezTo>
                    <a:pt x="304" y="386303"/>
                    <a:pt x="0" y="378968"/>
                    <a:pt x="3117" y="372808"/>
                  </a:cubicBezTo>
                  <a:lnTo>
                    <a:pt x="177137" y="28838"/>
                  </a:lnTo>
                  <a:cubicBezTo>
                    <a:pt x="186086" y="11150"/>
                    <a:pt x="204223" y="0"/>
                    <a:pt x="224045" y="0"/>
                  </a:cubicBezTo>
                  <a:close/>
                </a:path>
              </a:pathLst>
            </a:custGeom>
            <a:blipFill>
              <a:blip r:embed="rId15"/>
              <a:stretch>
                <a:fillRect l="-10414" r="-10414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8137249" y="780150"/>
            <a:ext cx="6517682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 dirty="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RETURNING FROM LEAVE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137249" y="4077063"/>
            <a:ext cx="7420251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Employees return to their original or equivalent position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8137249" y="3001104"/>
            <a:ext cx="7420251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Require fitness-for-duty certification if health-related leave was taken</a:t>
            </a:r>
          </a:p>
        </p:txBody>
      </p:sp>
      <p:grpSp>
        <p:nvGrpSpPr>
          <p:cNvPr id="38" name="Group 38"/>
          <p:cNvGrpSpPr/>
          <p:nvPr/>
        </p:nvGrpSpPr>
        <p:grpSpPr>
          <a:xfrm rot="5400000">
            <a:off x="7350708" y="5132541"/>
            <a:ext cx="500647" cy="438066"/>
            <a:chOff x="0" y="0"/>
            <a:chExt cx="812800" cy="711200"/>
          </a:xfrm>
        </p:grpSpPr>
        <p:sp>
          <p:nvSpPr>
            <p:cNvPr id="39" name="Freeform 39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8191539" y="5095875"/>
            <a:ext cx="7420251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Key employees or those with job elimination may face different outcomes</a:t>
            </a:r>
          </a:p>
        </p:txBody>
      </p:sp>
      <p:grpSp>
        <p:nvGrpSpPr>
          <p:cNvPr id="42" name="Group 42"/>
          <p:cNvGrpSpPr/>
          <p:nvPr/>
        </p:nvGrpSpPr>
        <p:grpSpPr>
          <a:xfrm rot="5400000">
            <a:off x="7350708" y="6214213"/>
            <a:ext cx="500647" cy="438066"/>
            <a:chOff x="0" y="0"/>
            <a:chExt cx="812800" cy="711200"/>
          </a:xfrm>
        </p:grpSpPr>
        <p:sp>
          <p:nvSpPr>
            <p:cNvPr id="43" name="Freeform 43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1D7363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45" name="TextBox 45"/>
          <p:cNvSpPr txBox="1"/>
          <p:nvPr/>
        </p:nvSpPr>
        <p:spPr>
          <a:xfrm>
            <a:off x="8191539" y="6305384"/>
            <a:ext cx="7420251" cy="349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If unable to return, HR will discuss options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383915" y="7536231"/>
            <a:ext cx="7315200" cy="649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9"/>
              </a:lnSpc>
              <a:spcBef>
                <a:spcPct val="0"/>
              </a:spcBef>
            </a:pPr>
            <a:r>
              <a:rPr lang="en-US" sz="3699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Supervisors: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045073" y="8411196"/>
            <a:ext cx="8702033" cy="12401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00"/>
              </a:lnSpc>
              <a:spcBef>
                <a:spcPct val="0"/>
              </a:spcBef>
            </a:pPr>
            <a:r>
              <a:rPr lang="en-US" sz="2200">
                <a:solidFill>
                  <a:srgbClr val="000000"/>
                </a:solidFill>
                <a:latin typeface="TT Norms"/>
                <a:ea typeface="TT Norms"/>
                <a:cs typeface="TT Norms"/>
                <a:sym typeface="TT Norms"/>
              </a:rPr>
              <a:t>HR will notify you if your employee is cleared to return; we will also reach out to work with you on the return of your employee with restrictions or accommodations.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flipH="1">
            <a:off x="-141960" y="2170520"/>
            <a:ext cx="21147006" cy="7269283"/>
          </a:xfrm>
          <a:custGeom>
            <a:avLst/>
            <a:gdLst/>
            <a:ahLst/>
            <a:cxnLst/>
            <a:rect l="l" t="t" r="r" b="b"/>
            <a:pathLst>
              <a:path w="21147006" h="7269283">
                <a:moveTo>
                  <a:pt x="21147006" y="0"/>
                </a:moveTo>
                <a:lnTo>
                  <a:pt x="0" y="0"/>
                </a:lnTo>
                <a:lnTo>
                  <a:pt x="0" y="7269283"/>
                </a:lnTo>
                <a:lnTo>
                  <a:pt x="21147006" y="7269283"/>
                </a:lnTo>
                <a:lnTo>
                  <a:pt x="21147006" y="0"/>
                </a:lnTo>
                <a:close/>
              </a:path>
            </a:pathLst>
          </a:custGeom>
          <a:blipFill>
            <a:blip r:embed="rId3">
              <a:alphaModFix amt="41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3620750" y="-1533177"/>
            <a:ext cx="5555395" cy="2218077"/>
            <a:chOff x="0" y="0"/>
            <a:chExt cx="890604" cy="355587"/>
          </a:xfrm>
        </p:grpSpPr>
        <p:sp>
          <p:nvSpPr>
            <p:cNvPr id="5" name="Freeform 5"/>
            <p:cNvSpPr/>
            <p:nvPr/>
          </p:nvSpPr>
          <p:spPr>
            <a:xfrm>
              <a:off x="10968" y="0"/>
              <a:ext cx="868668" cy="355587"/>
            </a:xfrm>
            <a:custGeom>
              <a:avLst/>
              <a:gdLst/>
              <a:ahLst/>
              <a:cxnLst/>
              <a:rect l="l" t="t" r="r" b="b"/>
              <a:pathLst>
                <a:path w="868668" h="355587">
                  <a:moveTo>
                    <a:pt x="648564" y="0"/>
                  </a:moveTo>
                  <a:lnTo>
                    <a:pt x="16904" y="0"/>
                  </a:lnTo>
                  <a:cubicBezTo>
                    <a:pt x="11138" y="0"/>
                    <a:pt x="5808" y="3069"/>
                    <a:pt x="2914" y="8056"/>
                  </a:cubicBezTo>
                  <a:cubicBezTo>
                    <a:pt x="20" y="13043"/>
                    <a:pt x="0" y="19193"/>
                    <a:pt x="2861" y="24199"/>
                  </a:cubicBezTo>
                  <a:lnTo>
                    <a:pt x="178403" y="331388"/>
                  </a:lnTo>
                  <a:cubicBezTo>
                    <a:pt x="186955" y="346352"/>
                    <a:pt x="202869" y="355587"/>
                    <a:pt x="220104" y="355587"/>
                  </a:cubicBezTo>
                  <a:lnTo>
                    <a:pt x="851764" y="355587"/>
                  </a:lnTo>
                  <a:cubicBezTo>
                    <a:pt x="857530" y="355587"/>
                    <a:pt x="862860" y="352518"/>
                    <a:pt x="865754" y="347531"/>
                  </a:cubicBezTo>
                  <a:cubicBezTo>
                    <a:pt x="868647" y="342544"/>
                    <a:pt x="868668" y="336394"/>
                    <a:pt x="865807" y="331388"/>
                  </a:cubicBezTo>
                  <a:lnTo>
                    <a:pt x="690265" y="24199"/>
                  </a:lnTo>
                  <a:cubicBezTo>
                    <a:pt x="681713" y="9235"/>
                    <a:pt x="665799" y="0"/>
                    <a:pt x="648564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600" y="-66675"/>
              <a:ext cx="687404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203448">
            <a:off x="16559554" y="-485845"/>
            <a:ext cx="1860169" cy="1904610"/>
          </a:xfrm>
          <a:custGeom>
            <a:avLst/>
            <a:gdLst/>
            <a:ahLst/>
            <a:cxnLst/>
            <a:rect l="l" t="t" r="r" b="b"/>
            <a:pathLst>
              <a:path w="1860169" h="1904610">
                <a:moveTo>
                  <a:pt x="0" y="0"/>
                </a:moveTo>
                <a:lnTo>
                  <a:pt x="1860168" y="0"/>
                </a:lnTo>
                <a:lnTo>
                  <a:pt x="1860168" y="1904609"/>
                </a:lnTo>
                <a:lnTo>
                  <a:pt x="0" y="19046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792112" y="9973203"/>
            <a:ext cx="17956546" cy="2418629"/>
          </a:xfrm>
          <a:custGeom>
            <a:avLst/>
            <a:gdLst/>
            <a:ahLst/>
            <a:cxnLst/>
            <a:rect l="l" t="t" r="r" b="b"/>
            <a:pathLst>
              <a:path w="17956546" h="2418629">
                <a:moveTo>
                  <a:pt x="0" y="0"/>
                </a:moveTo>
                <a:lnTo>
                  <a:pt x="17956546" y="0"/>
                </a:lnTo>
                <a:lnTo>
                  <a:pt x="17956546" y="2418629"/>
                </a:lnTo>
                <a:lnTo>
                  <a:pt x="0" y="241862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t="-4837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860304" y="3673556"/>
            <a:ext cx="2891134" cy="2891134"/>
          </a:xfrm>
          <a:custGeom>
            <a:avLst/>
            <a:gdLst/>
            <a:ahLst/>
            <a:cxnLst/>
            <a:rect l="l" t="t" r="r" b="b"/>
            <a:pathLst>
              <a:path w="2891134" h="2891134">
                <a:moveTo>
                  <a:pt x="0" y="0"/>
                </a:moveTo>
                <a:lnTo>
                  <a:pt x="2891134" y="0"/>
                </a:lnTo>
                <a:lnTo>
                  <a:pt x="2891134" y="2891134"/>
                </a:lnTo>
                <a:lnTo>
                  <a:pt x="0" y="2891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5748653" y="3673556"/>
            <a:ext cx="2891134" cy="2891134"/>
          </a:xfrm>
          <a:custGeom>
            <a:avLst/>
            <a:gdLst/>
            <a:ahLst/>
            <a:cxnLst/>
            <a:rect l="l" t="t" r="r" b="b"/>
            <a:pathLst>
              <a:path w="2891134" h="2891134">
                <a:moveTo>
                  <a:pt x="0" y="0"/>
                </a:moveTo>
                <a:lnTo>
                  <a:pt x="2891134" y="0"/>
                </a:lnTo>
                <a:lnTo>
                  <a:pt x="2891134" y="2891134"/>
                </a:lnTo>
                <a:lnTo>
                  <a:pt x="0" y="2891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860304" y="3178921"/>
            <a:ext cx="2891134" cy="2891134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748653" y="3178921"/>
            <a:ext cx="2891134" cy="2891134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730686" y="6163272"/>
            <a:ext cx="2891628" cy="457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50"/>
              </a:lnSpc>
            </a:pPr>
            <a:r>
              <a:rPr lang="en-US" sz="2500" b="1" spc="50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Supervisors: </a:t>
            </a:r>
          </a:p>
        </p:txBody>
      </p:sp>
      <p:sp>
        <p:nvSpPr>
          <p:cNvPr id="19" name="Freeform 19"/>
          <p:cNvSpPr/>
          <p:nvPr/>
        </p:nvSpPr>
        <p:spPr>
          <a:xfrm>
            <a:off x="9637001" y="3673556"/>
            <a:ext cx="2891134" cy="2891134"/>
          </a:xfrm>
          <a:custGeom>
            <a:avLst/>
            <a:gdLst/>
            <a:ahLst/>
            <a:cxnLst/>
            <a:rect l="l" t="t" r="r" b="b"/>
            <a:pathLst>
              <a:path w="2891134" h="2891134">
                <a:moveTo>
                  <a:pt x="0" y="0"/>
                </a:moveTo>
                <a:lnTo>
                  <a:pt x="2891134" y="0"/>
                </a:lnTo>
                <a:lnTo>
                  <a:pt x="2891134" y="2891134"/>
                </a:lnTo>
                <a:lnTo>
                  <a:pt x="0" y="2891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9637001" y="3178921"/>
            <a:ext cx="2891134" cy="2891134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3525350" y="3673556"/>
            <a:ext cx="2891134" cy="2891134"/>
          </a:xfrm>
          <a:custGeom>
            <a:avLst/>
            <a:gdLst/>
            <a:ahLst/>
            <a:cxnLst/>
            <a:rect l="l" t="t" r="r" b="b"/>
            <a:pathLst>
              <a:path w="2891134" h="2891134">
                <a:moveTo>
                  <a:pt x="0" y="0"/>
                </a:moveTo>
                <a:lnTo>
                  <a:pt x="2891134" y="0"/>
                </a:lnTo>
                <a:lnTo>
                  <a:pt x="2891134" y="2891134"/>
                </a:lnTo>
                <a:lnTo>
                  <a:pt x="0" y="28911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3525350" y="3178921"/>
            <a:ext cx="2891134" cy="2891134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8" name="Freeform 28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0" name="Freeform 30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8186161" y="-371954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2291619" y="3614040"/>
            <a:ext cx="2028503" cy="2020896"/>
          </a:xfrm>
          <a:custGeom>
            <a:avLst/>
            <a:gdLst/>
            <a:ahLst/>
            <a:cxnLst/>
            <a:rect l="l" t="t" r="r" b="b"/>
            <a:pathLst>
              <a:path w="2028503" h="2020896">
                <a:moveTo>
                  <a:pt x="0" y="0"/>
                </a:moveTo>
                <a:lnTo>
                  <a:pt x="2028504" y="0"/>
                </a:lnTo>
                <a:lnTo>
                  <a:pt x="2028504" y="2020897"/>
                </a:lnTo>
                <a:lnTo>
                  <a:pt x="0" y="202089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6151361" y="3695040"/>
            <a:ext cx="2085718" cy="1858896"/>
          </a:xfrm>
          <a:custGeom>
            <a:avLst/>
            <a:gdLst/>
            <a:ahLst/>
            <a:cxnLst/>
            <a:rect l="l" t="t" r="r" b="b"/>
            <a:pathLst>
              <a:path w="2085718" h="1858896">
                <a:moveTo>
                  <a:pt x="0" y="0"/>
                </a:moveTo>
                <a:lnTo>
                  <a:pt x="2085718" y="0"/>
                </a:lnTo>
                <a:lnTo>
                  <a:pt x="2085718" y="1858897"/>
                </a:lnTo>
                <a:lnTo>
                  <a:pt x="0" y="1858897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0081462" y="3674347"/>
            <a:ext cx="2002213" cy="1900282"/>
          </a:xfrm>
          <a:custGeom>
            <a:avLst/>
            <a:gdLst/>
            <a:ahLst/>
            <a:cxnLst/>
            <a:rect l="l" t="t" r="r" b="b"/>
            <a:pathLst>
              <a:path w="2002213" h="1900282">
                <a:moveTo>
                  <a:pt x="0" y="0"/>
                </a:moveTo>
                <a:lnTo>
                  <a:pt x="2002213" y="0"/>
                </a:lnTo>
                <a:lnTo>
                  <a:pt x="2002213" y="1900283"/>
                </a:lnTo>
                <a:lnTo>
                  <a:pt x="0" y="190028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3972925" y="3626497"/>
            <a:ext cx="1995984" cy="1995984"/>
          </a:xfrm>
          <a:custGeom>
            <a:avLst/>
            <a:gdLst/>
            <a:ahLst/>
            <a:cxnLst/>
            <a:rect l="l" t="t" r="r" b="b"/>
            <a:pathLst>
              <a:path w="1995984" h="1995984">
                <a:moveTo>
                  <a:pt x="0" y="0"/>
                </a:moveTo>
                <a:lnTo>
                  <a:pt x="1995984" y="0"/>
                </a:lnTo>
                <a:lnTo>
                  <a:pt x="1995984" y="1995983"/>
                </a:lnTo>
                <a:lnTo>
                  <a:pt x="0" y="199598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/>
          <p:nvPr/>
        </p:nvSpPr>
        <p:spPr>
          <a:xfrm>
            <a:off x="3111500" y="845296"/>
            <a:ext cx="12065000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MANAGING INABILITY </a:t>
            </a:r>
          </a:p>
          <a:p>
            <a:pPr algn="ctr">
              <a:lnSpc>
                <a:spcPts val="7800"/>
              </a:lnSpc>
            </a:pPr>
            <a:r>
              <a:rPr lang="en-US" sz="6500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TO RETURN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85007" y="6201372"/>
            <a:ext cx="3641728" cy="2715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spc="1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HR will explore options if employee cannot return at the end of leave, employee may qualify for short-term disability, and even long-term disability if elimination periods are met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936054" y="6201372"/>
            <a:ext cx="2891628" cy="1544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spc="1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Possible accommodations under ADA or other laws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827807" y="6201372"/>
            <a:ext cx="2891628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spc="1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Employment may end if no suitable return or extension is available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730686" y="6759219"/>
            <a:ext cx="2891628" cy="1934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spc="1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Stay in contact with HR on employee return, clearance to return should come from HR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174750" y="1576717"/>
            <a:ext cx="6124168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FINAL NOTES</a:t>
            </a:r>
          </a:p>
        </p:txBody>
      </p:sp>
      <p:sp>
        <p:nvSpPr>
          <p:cNvPr id="4" name="Freeform 4"/>
          <p:cNvSpPr/>
          <p:nvPr/>
        </p:nvSpPr>
        <p:spPr>
          <a:xfrm>
            <a:off x="95767" y="6291056"/>
            <a:ext cx="6127233" cy="1084072"/>
          </a:xfrm>
          <a:custGeom>
            <a:avLst/>
            <a:gdLst/>
            <a:ahLst/>
            <a:cxnLst/>
            <a:rect l="l" t="t" r="r" b="b"/>
            <a:pathLst>
              <a:path w="6127233" h="1084072">
                <a:moveTo>
                  <a:pt x="0" y="0"/>
                </a:moveTo>
                <a:lnTo>
                  <a:pt x="6127233" y="0"/>
                </a:lnTo>
                <a:lnTo>
                  <a:pt x="6127233" y="1084072"/>
                </a:lnTo>
                <a:lnTo>
                  <a:pt x="0" y="10840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t="-22287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-299357" y="5645225"/>
            <a:ext cx="6522357" cy="888854"/>
            <a:chOff x="0" y="0"/>
            <a:chExt cx="1717822" cy="23410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717822" cy="234102"/>
            </a:xfrm>
            <a:custGeom>
              <a:avLst/>
              <a:gdLst/>
              <a:ahLst/>
              <a:cxnLst/>
              <a:rect l="l" t="t" r="r" b="b"/>
              <a:pathLst>
                <a:path w="1717822" h="234102">
                  <a:moveTo>
                    <a:pt x="11870" y="0"/>
                  </a:moveTo>
                  <a:lnTo>
                    <a:pt x="1705953" y="0"/>
                  </a:lnTo>
                  <a:cubicBezTo>
                    <a:pt x="1709101" y="0"/>
                    <a:pt x="1712120" y="1251"/>
                    <a:pt x="1714346" y="3477"/>
                  </a:cubicBezTo>
                  <a:cubicBezTo>
                    <a:pt x="1716572" y="5703"/>
                    <a:pt x="1717822" y="8722"/>
                    <a:pt x="1717822" y="11870"/>
                  </a:cubicBezTo>
                  <a:lnTo>
                    <a:pt x="1717822" y="222232"/>
                  </a:lnTo>
                  <a:cubicBezTo>
                    <a:pt x="1717822" y="228787"/>
                    <a:pt x="1712508" y="234102"/>
                    <a:pt x="1705953" y="234102"/>
                  </a:cubicBezTo>
                  <a:lnTo>
                    <a:pt x="11870" y="234102"/>
                  </a:lnTo>
                  <a:cubicBezTo>
                    <a:pt x="8722" y="234102"/>
                    <a:pt x="5703" y="232851"/>
                    <a:pt x="3477" y="230625"/>
                  </a:cubicBezTo>
                  <a:cubicBezTo>
                    <a:pt x="1251" y="228399"/>
                    <a:pt x="0" y="225380"/>
                    <a:pt x="0" y="222232"/>
                  </a:cubicBezTo>
                  <a:lnTo>
                    <a:pt x="0" y="11870"/>
                  </a:lnTo>
                  <a:cubicBezTo>
                    <a:pt x="0" y="8722"/>
                    <a:pt x="1251" y="5703"/>
                    <a:pt x="3477" y="3477"/>
                  </a:cubicBezTo>
                  <a:cubicBezTo>
                    <a:pt x="5703" y="1251"/>
                    <a:pt x="8722" y="0"/>
                    <a:pt x="11870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717822" cy="2722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604006" y="954622"/>
            <a:ext cx="11945087" cy="12492557"/>
            <a:chOff x="0" y="0"/>
            <a:chExt cx="759608" cy="794422"/>
          </a:xfrm>
        </p:grpSpPr>
        <p:sp>
          <p:nvSpPr>
            <p:cNvPr id="9" name="Freeform 9"/>
            <p:cNvSpPr/>
            <p:nvPr/>
          </p:nvSpPr>
          <p:spPr>
            <a:xfrm>
              <a:off x="3294" y="0"/>
              <a:ext cx="753019" cy="794422"/>
            </a:xfrm>
            <a:custGeom>
              <a:avLst/>
              <a:gdLst/>
              <a:ahLst/>
              <a:cxnLst/>
              <a:rect l="l" t="t" r="r" b="b"/>
              <a:pathLst>
                <a:path w="753019" h="794422">
                  <a:moveTo>
                    <a:pt x="747458" y="414521"/>
                  </a:moveTo>
                  <a:lnTo>
                    <a:pt x="561969" y="777112"/>
                  </a:lnTo>
                  <a:cubicBezTo>
                    <a:pt x="556534" y="787737"/>
                    <a:pt x="545605" y="794422"/>
                    <a:pt x="533670" y="794422"/>
                  </a:cubicBezTo>
                  <a:lnTo>
                    <a:pt x="219350" y="794422"/>
                  </a:lnTo>
                  <a:cubicBezTo>
                    <a:pt x="207415" y="794422"/>
                    <a:pt x="196486" y="787737"/>
                    <a:pt x="191051" y="777112"/>
                  </a:cubicBezTo>
                  <a:lnTo>
                    <a:pt x="5561" y="414521"/>
                  </a:lnTo>
                  <a:cubicBezTo>
                    <a:pt x="0" y="403651"/>
                    <a:pt x="0" y="390771"/>
                    <a:pt x="5561" y="379901"/>
                  </a:cubicBezTo>
                  <a:lnTo>
                    <a:pt x="191051" y="17310"/>
                  </a:lnTo>
                  <a:cubicBezTo>
                    <a:pt x="196486" y="6685"/>
                    <a:pt x="207415" y="0"/>
                    <a:pt x="219350" y="0"/>
                  </a:cubicBezTo>
                  <a:lnTo>
                    <a:pt x="533670" y="0"/>
                  </a:lnTo>
                  <a:cubicBezTo>
                    <a:pt x="545605" y="0"/>
                    <a:pt x="556534" y="6685"/>
                    <a:pt x="561969" y="17310"/>
                  </a:cubicBezTo>
                  <a:lnTo>
                    <a:pt x="747458" y="379901"/>
                  </a:lnTo>
                  <a:cubicBezTo>
                    <a:pt x="753019" y="390771"/>
                    <a:pt x="753019" y="403651"/>
                    <a:pt x="747458" y="414521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14300" y="-66675"/>
              <a:ext cx="531008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25637" y="1466378"/>
            <a:ext cx="12298130" cy="11469044"/>
            <a:chOff x="0" y="0"/>
            <a:chExt cx="851850" cy="794422"/>
          </a:xfrm>
        </p:grpSpPr>
        <p:sp>
          <p:nvSpPr>
            <p:cNvPr id="12" name="Freeform 12"/>
            <p:cNvSpPr/>
            <p:nvPr/>
          </p:nvSpPr>
          <p:spPr>
            <a:xfrm>
              <a:off x="4267" y="0"/>
              <a:ext cx="843317" cy="794422"/>
            </a:xfrm>
            <a:custGeom>
              <a:avLst/>
              <a:gdLst/>
              <a:ahLst/>
              <a:cxnLst/>
              <a:rect l="l" t="t" r="r" b="b"/>
              <a:pathLst>
                <a:path w="843317" h="794422">
                  <a:moveTo>
                    <a:pt x="836115" y="419629"/>
                  </a:moveTo>
                  <a:lnTo>
                    <a:pt x="655851" y="772005"/>
                  </a:lnTo>
                  <a:cubicBezTo>
                    <a:pt x="648812" y="785765"/>
                    <a:pt x="634658" y="794422"/>
                    <a:pt x="619202" y="794422"/>
                  </a:cubicBezTo>
                  <a:lnTo>
                    <a:pt x="224114" y="794422"/>
                  </a:lnTo>
                  <a:cubicBezTo>
                    <a:pt x="208658" y="794422"/>
                    <a:pt x="194504" y="785765"/>
                    <a:pt x="187465" y="772005"/>
                  </a:cubicBezTo>
                  <a:lnTo>
                    <a:pt x="7201" y="419629"/>
                  </a:lnTo>
                  <a:cubicBezTo>
                    <a:pt x="0" y="405551"/>
                    <a:pt x="0" y="388871"/>
                    <a:pt x="7201" y="374793"/>
                  </a:cubicBezTo>
                  <a:lnTo>
                    <a:pt x="187465" y="22418"/>
                  </a:lnTo>
                  <a:cubicBezTo>
                    <a:pt x="194504" y="8658"/>
                    <a:pt x="208658" y="0"/>
                    <a:pt x="224114" y="0"/>
                  </a:cubicBezTo>
                  <a:lnTo>
                    <a:pt x="619202" y="0"/>
                  </a:lnTo>
                  <a:cubicBezTo>
                    <a:pt x="634658" y="0"/>
                    <a:pt x="648812" y="8658"/>
                    <a:pt x="655851" y="22418"/>
                  </a:cubicBezTo>
                  <a:lnTo>
                    <a:pt x="836115" y="374793"/>
                  </a:lnTo>
                  <a:cubicBezTo>
                    <a:pt x="843317" y="388871"/>
                    <a:pt x="843317" y="405551"/>
                    <a:pt x="836115" y="419629"/>
                  </a:cubicBezTo>
                  <a:close/>
                </a:path>
              </a:pathLst>
            </a:custGeom>
            <a:solidFill>
              <a:srgbClr val="E7A6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300" y="-66675"/>
              <a:ext cx="623250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595146" y="1864771"/>
            <a:ext cx="11236214" cy="10672259"/>
            <a:chOff x="0" y="0"/>
            <a:chExt cx="836402" cy="794422"/>
          </a:xfrm>
        </p:grpSpPr>
        <p:sp>
          <p:nvSpPr>
            <p:cNvPr id="15" name="Freeform 15"/>
            <p:cNvSpPr/>
            <p:nvPr/>
          </p:nvSpPr>
          <p:spPr>
            <a:xfrm>
              <a:off x="3502" y="0"/>
              <a:ext cx="829397" cy="794422"/>
            </a:xfrm>
            <a:custGeom>
              <a:avLst/>
              <a:gdLst/>
              <a:ahLst/>
              <a:cxnLst/>
              <a:rect l="l" t="t" r="r" b="b"/>
              <a:pathLst>
                <a:path w="829397" h="794422">
                  <a:moveTo>
                    <a:pt x="823486" y="415613"/>
                  </a:moveTo>
                  <a:lnTo>
                    <a:pt x="639114" y="776020"/>
                  </a:lnTo>
                  <a:cubicBezTo>
                    <a:pt x="633336" y="787315"/>
                    <a:pt x="621717" y="794422"/>
                    <a:pt x="609029" y="794422"/>
                  </a:cubicBezTo>
                  <a:lnTo>
                    <a:pt x="220368" y="794422"/>
                  </a:lnTo>
                  <a:cubicBezTo>
                    <a:pt x="207681" y="794422"/>
                    <a:pt x="196062" y="787315"/>
                    <a:pt x="190284" y="776020"/>
                  </a:cubicBezTo>
                  <a:lnTo>
                    <a:pt x="5912" y="415613"/>
                  </a:lnTo>
                  <a:cubicBezTo>
                    <a:pt x="0" y="404057"/>
                    <a:pt x="0" y="390365"/>
                    <a:pt x="5912" y="378809"/>
                  </a:cubicBezTo>
                  <a:lnTo>
                    <a:pt x="190284" y="18402"/>
                  </a:lnTo>
                  <a:cubicBezTo>
                    <a:pt x="196062" y="7107"/>
                    <a:pt x="207681" y="0"/>
                    <a:pt x="220368" y="0"/>
                  </a:cubicBezTo>
                  <a:lnTo>
                    <a:pt x="609029" y="0"/>
                  </a:lnTo>
                  <a:cubicBezTo>
                    <a:pt x="621717" y="0"/>
                    <a:pt x="633336" y="7107"/>
                    <a:pt x="639114" y="18402"/>
                  </a:cubicBezTo>
                  <a:lnTo>
                    <a:pt x="823486" y="378809"/>
                  </a:lnTo>
                  <a:cubicBezTo>
                    <a:pt x="829398" y="390365"/>
                    <a:pt x="829398" y="404057"/>
                    <a:pt x="823486" y="415613"/>
                  </a:cubicBezTo>
                  <a:close/>
                </a:path>
              </a:pathLst>
            </a:custGeom>
            <a:blipFill>
              <a:blip r:embed="rId5"/>
              <a:stretch>
                <a:fillRect l="17" t="-28044" r="17" b="-28044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17" name="Freeform 17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21" name="Freeform 21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r="-118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" name="Freeform 23"/>
          <p:cNvSpPr/>
          <p:nvPr/>
        </p:nvSpPr>
        <p:spPr>
          <a:xfrm>
            <a:off x="-465592" y="9677400"/>
            <a:ext cx="2085975" cy="818745"/>
          </a:xfrm>
          <a:custGeom>
            <a:avLst/>
            <a:gdLst/>
            <a:ahLst/>
            <a:cxnLst/>
            <a:rect l="l" t="t" r="r" b="b"/>
            <a:pathLst>
              <a:path w="2085975" h="818745">
                <a:moveTo>
                  <a:pt x="0" y="0"/>
                </a:moveTo>
                <a:lnTo>
                  <a:pt x="2085975" y="0"/>
                </a:lnTo>
                <a:lnTo>
                  <a:pt x="2085975" y="818745"/>
                </a:lnTo>
                <a:lnTo>
                  <a:pt x="0" y="81874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>
            <a:off x="17707066" y="96774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174750" y="3019425"/>
            <a:ext cx="398417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1D7363"/>
                </a:solidFill>
                <a:latin typeface="TT Norms Bold"/>
                <a:ea typeface="TT Norms Bold"/>
                <a:cs typeface="TT Norms Bold"/>
                <a:sym typeface="TT Norms Bold"/>
              </a:rPr>
              <a:t>Timeliness matters: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802786" y="3116263"/>
            <a:ext cx="652354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Prompt notifications and documentation are crucial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74750" y="3793534"/>
            <a:ext cx="398417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1D7363"/>
                </a:solidFill>
                <a:latin typeface="TT Norms Bold"/>
                <a:ea typeface="TT Norms Bold"/>
                <a:cs typeface="TT Norms Bold"/>
                <a:sym typeface="TT Norms Bold"/>
              </a:rPr>
              <a:t>Support HR: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610243" y="3890371"/>
            <a:ext cx="6523545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Keep them informed to ensure compliance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67298" y="4565058"/>
            <a:ext cx="3984171" cy="52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1D7363"/>
                </a:solidFill>
                <a:latin typeface="TT Norms Bold"/>
                <a:ea typeface="TT Norms Bold"/>
                <a:cs typeface="TT Norms Bold"/>
                <a:sym typeface="TT Norms Bold"/>
              </a:rPr>
              <a:t>Timecards: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380621" y="4660308"/>
            <a:ext cx="6523545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Make sure FML is documented on timecards – applicable to intermittent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2015892" y="5306313"/>
            <a:ext cx="643808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>
            <a:off x="2015892" y="6446305"/>
            <a:ext cx="6438088" cy="0"/>
          </a:xfrm>
          <a:prstGeom prst="line">
            <a:avLst/>
          </a:prstGeom>
          <a:ln w="19050" cap="flat">
            <a:solidFill>
              <a:srgbClr val="23403D">
                <a:alpha val="49804"/>
              </a:srgb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 rot="5400000">
            <a:off x="1059569" y="4599290"/>
            <a:ext cx="554810" cy="485459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54910" y="80979"/>
              <a:ext cx="702980" cy="630221"/>
            </a:xfrm>
            <a:custGeom>
              <a:avLst/>
              <a:gdLst/>
              <a:ahLst/>
              <a:cxnLst/>
              <a:rect l="l" t="t" r="r" b="b"/>
              <a:pathLst>
                <a:path w="702980" h="630221">
                  <a:moveTo>
                    <a:pt x="420722" y="40177"/>
                  </a:moveTo>
                  <a:lnTo>
                    <a:pt x="688658" y="509065"/>
                  </a:lnTo>
                  <a:cubicBezTo>
                    <a:pt x="702980" y="534128"/>
                    <a:pt x="702877" y="564920"/>
                    <a:pt x="688388" y="589887"/>
                  </a:cubicBezTo>
                  <a:cubicBezTo>
                    <a:pt x="673899" y="614854"/>
                    <a:pt x="647215" y="630221"/>
                    <a:pt x="618348" y="630221"/>
                  </a:cubicBezTo>
                  <a:lnTo>
                    <a:pt x="84632" y="630221"/>
                  </a:lnTo>
                  <a:cubicBezTo>
                    <a:pt x="55765" y="630221"/>
                    <a:pt x="29081" y="614854"/>
                    <a:pt x="14592" y="589887"/>
                  </a:cubicBezTo>
                  <a:cubicBezTo>
                    <a:pt x="103" y="564920"/>
                    <a:pt x="0" y="534128"/>
                    <a:pt x="14322" y="509065"/>
                  </a:cubicBezTo>
                  <a:lnTo>
                    <a:pt x="282258" y="40177"/>
                  </a:lnTo>
                  <a:cubicBezTo>
                    <a:pt x="296455" y="15333"/>
                    <a:pt x="322875" y="0"/>
                    <a:pt x="351490" y="0"/>
                  </a:cubicBezTo>
                  <a:cubicBezTo>
                    <a:pt x="380105" y="0"/>
                    <a:pt x="406525" y="15333"/>
                    <a:pt x="420722" y="40177"/>
                  </a:cubicBezTo>
                  <a:close/>
                </a:path>
              </a:pathLst>
            </a:custGeom>
            <a:solidFill>
              <a:srgbClr val="006747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24447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 rot="5400000">
            <a:off x="1059569" y="5739282"/>
            <a:ext cx="554810" cy="485459"/>
            <a:chOff x="0" y="0"/>
            <a:chExt cx="812800" cy="711200"/>
          </a:xfrm>
        </p:grpSpPr>
        <p:sp>
          <p:nvSpPr>
            <p:cNvPr id="9" name="Freeform 9"/>
            <p:cNvSpPr/>
            <p:nvPr/>
          </p:nvSpPr>
          <p:spPr>
            <a:xfrm>
              <a:off x="54910" y="80979"/>
              <a:ext cx="702980" cy="630221"/>
            </a:xfrm>
            <a:custGeom>
              <a:avLst/>
              <a:gdLst/>
              <a:ahLst/>
              <a:cxnLst/>
              <a:rect l="l" t="t" r="r" b="b"/>
              <a:pathLst>
                <a:path w="702980" h="630221">
                  <a:moveTo>
                    <a:pt x="420722" y="40177"/>
                  </a:moveTo>
                  <a:lnTo>
                    <a:pt x="688658" y="509065"/>
                  </a:lnTo>
                  <a:cubicBezTo>
                    <a:pt x="702980" y="534128"/>
                    <a:pt x="702877" y="564920"/>
                    <a:pt x="688388" y="589887"/>
                  </a:cubicBezTo>
                  <a:cubicBezTo>
                    <a:pt x="673899" y="614854"/>
                    <a:pt x="647215" y="630221"/>
                    <a:pt x="618348" y="630221"/>
                  </a:cubicBezTo>
                  <a:lnTo>
                    <a:pt x="84632" y="630221"/>
                  </a:lnTo>
                  <a:cubicBezTo>
                    <a:pt x="55765" y="630221"/>
                    <a:pt x="29081" y="614854"/>
                    <a:pt x="14592" y="589887"/>
                  </a:cubicBezTo>
                  <a:cubicBezTo>
                    <a:pt x="103" y="564920"/>
                    <a:pt x="0" y="534128"/>
                    <a:pt x="14322" y="509065"/>
                  </a:cubicBezTo>
                  <a:lnTo>
                    <a:pt x="282258" y="40177"/>
                  </a:lnTo>
                  <a:cubicBezTo>
                    <a:pt x="296455" y="15333"/>
                    <a:pt x="322875" y="0"/>
                    <a:pt x="351490" y="0"/>
                  </a:cubicBezTo>
                  <a:cubicBezTo>
                    <a:pt x="380105" y="0"/>
                    <a:pt x="406525" y="15333"/>
                    <a:pt x="420722" y="40177"/>
                  </a:cubicBezTo>
                  <a:close/>
                </a:path>
              </a:pathLst>
            </a:custGeom>
            <a:solidFill>
              <a:srgbClr val="006747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27000" y="24447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 rot="5400000">
            <a:off x="10139806" y="5625987"/>
            <a:ext cx="554810" cy="485459"/>
            <a:chOff x="0" y="0"/>
            <a:chExt cx="812800" cy="711200"/>
          </a:xfrm>
        </p:grpSpPr>
        <p:sp>
          <p:nvSpPr>
            <p:cNvPr id="12" name="Freeform 12"/>
            <p:cNvSpPr/>
            <p:nvPr/>
          </p:nvSpPr>
          <p:spPr>
            <a:xfrm>
              <a:off x="54910" y="80979"/>
              <a:ext cx="702980" cy="630221"/>
            </a:xfrm>
            <a:custGeom>
              <a:avLst/>
              <a:gdLst/>
              <a:ahLst/>
              <a:cxnLst/>
              <a:rect l="l" t="t" r="r" b="b"/>
              <a:pathLst>
                <a:path w="702980" h="630221">
                  <a:moveTo>
                    <a:pt x="420722" y="40177"/>
                  </a:moveTo>
                  <a:lnTo>
                    <a:pt x="688658" y="509065"/>
                  </a:lnTo>
                  <a:cubicBezTo>
                    <a:pt x="702980" y="534128"/>
                    <a:pt x="702877" y="564920"/>
                    <a:pt x="688388" y="589887"/>
                  </a:cubicBezTo>
                  <a:cubicBezTo>
                    <a:pt x="673899" y="614854"/>
                    <a:pt x="647215" y="630221"/>
                    <a:pt x="618348" y="630221"/>
                  </a:cubicBezTo>
                  <a:lnTo>
                    <a:pt x="84632" y="630221"/>
                  </a:lnTo>
                  <a:cubicBezTo>
                    <a:pt x="55765" y="630221"/>
                    <a:pt x="29081" y="614854"/>
                    <a:pt x="14592" y="589887"/>
                  </a:cubicBezTo>
                  <a:cubicBezTo>
                    <a:pt x="103" y="564920"/>
                    <a:pt x="0" y="534128"/>
                    <a:pt x="14322" y="509065"/>
                  </a:cubicBezTo>
                  <a:lnTo>
                    <a:pt x="282258" y="40177"/>
                  </a:lnTo>
                  <a:cubicBezTo>
                    <a:pt x="296455" y="15333"/>
                    <a:pt x="322875" y="0"/>
                    <a:pt x="351490" y="0"/>
                  </a:cubicBezTo>
                  <a:cubicBezTo>
                    <a:pt x="380105" y="0"/>
                    <a:pt x="406525" y="15333"/>
                    <a:pt x="420722" y="40177"/>
                  </a:cubicBezTo>
                  <a:close/>
                </a:path>
              </a:pathLst>
            </a:custGeom>
            <a:solidFill>
              <a:srgbClr val="006747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27000" y="24447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1059569" y="6879274"/>
            <a:ext cx="554810" cy="485459"/>
            <a:chOff x="0" y="0"/>
            <a:chExt cx="812800" cy="711200"/>
          </a:xfrm>
        </p:grpSpPr>
        <p:sp>
          <p:nvSpPr>
            <p:cNvPr id="15" name="Freeform 15"/>
            <p:cNvSpPr/>
            <p:nvPr/>
          </p:nvSpPr>
          <p:spPr>
            <a:xfrm>
              <a:off x="54910" y="80979"/>
              <a:ext cx="702980" cy="630221"/>
            </a:xfrm>
            <a:custGeom>
              <a:avLst/>
              <a:gdLst/>
              <a:ahLst/>
              <a:cxnLst/>
              <a:rect l="l" t="t" r="r" b="b"/>
              <a:pathLst>
                <a:path w="702980" h="630221">
                  <a:moveTo>
                    <a:pt x="420722" y="40177"/>
                  </a:moveTo>
                  <a:lnTo>
                    <a:pt x="688658" y="509065"/>
                  </a:lnTo>
                  <a:cubicBezTo>
                    <a:pt x="702980" y="534128"/>
                    <a:pt x="702877" y="564920"/>
                    <a:pt x="688388" y="589887"/>
                  </a:cubicBezTo>
                  <a:cubicBezTo>
                    <a:pt x="673899" y="614854"/>
                    <a:pt x="647215" y="630221"/>
                    <a:pt x="618348" y="630221"/>
                  </a:cubicBezTo>
                  <a:lnTo>
                    <a:pt x="84632" y="630221"/>
                  </a:lnTo>
                  <a:cubicBezTo>
                    <a:pt x="55765" y="630221"/>
                    <a:pt x="29081" y="614854"/>
                    <a:pt x="14592" y="589887"/>
                  </a:cubicBezTo>
                  <a:cubicBezTo>
                    <a:pt x="103" y="564920"/>
                    <a:pt x="0" y="534128"/>
                    <a:pt x="14322" y="509065"/>
                  </a:cubicBezTo>
                  <a:lnTo>
                    <a:pt x="282258" y="40177"/>
                  </a:lnTo>
                  <a:cubicBezTo>
                    <a:pt x="296455" y="15333"/>
                    <a:pt x="322875" y="0"/>
                    <a:pt x="351490" y="0"/>
                  </a:cubicBezTo>
                  <a:cubicBezTo>
                    <a:pt x="380105" y="0"/>
                    <a:pt x="406525" y="15333"/>
                    <a:pt x="420722" y="40177"/>
                  </a:cubicBezTo>
                  <a:close/>
                </a:path>
              </a:pathLst>
            </a:custGeom>
            <a:solidFill>
              <a:srgbClr val="006747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27000" y="24447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5400000">
            <a:off x="-377917" y="4370418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7"/>
                </a:lnTo>
                <a:lnTo>
                  <a:pt x="0" y="51123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0800000">
            <a:off x="-912042" y="9972675"/>
            <a:ext cx="18171342" cy="1488977"/>
          </a:xfrm>
          <a:custGeom>
            <a:avLst/>
            <a:gdLst/>
            <a:ahLst/>
            <a:cxnLst/>
            <a:rect l="l" t="t" r="r" b="b"/>
            <a:pathLst>
              <a:path w="18171342" h="1488977">
                <a:moveTo>
                  <a:pt x="0" y="0"/>
                </a:moveTo>
                <a:lnTo>
                  <a:pt x="18171342" y="0"/>
                </a:lnTo>
                <a:lnTo>
                  <a:pt x="18171342" y="1488977"/>
                </a:lnTo>
                <a:lnTo>
                  <a:pt x="0" y="14889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54223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9289414" y="1082004"/>
            <a:ext cx="4903239" cy="118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00"/>
              </a:lnSpc>
            </a:pPr>
            <a:r>
              <a:rPr lang="en-US" sz="80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AGENDA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-1147664" y="-1005277"/>
            <a:ext cx="9394899" cy="4117412"/>
            <a:chOff x="0" y="0"/>
            <a:chExt cx="1455516" cy="63789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55516" cy="637895"/>
            </a:xfrm>
            <a:custGeom>
              <a:avLst/>
              <a:gdLst/>
              <a:ahLst/>
              <a:cxnLst/>
              <a:rect l="l" t="t" r="r" b="b"/>
              <a:pathLst>
                <a:path w="1455516" h="637895">
                  <a:moveTo>
                    <a:pt x="0" y="0"/>
                  </a:moveTo>
                  <a:lnTo>
                    <a:pt x="1455516" y="0"/>
                  </a:lnTo>
                  <a:lnTo>
                    <a:pt x="1455516" y="637895"/>
                  </a:lnTo>
                  <a:lnTo>
                    <a:pt x="0" y="637895"/>
                  </a:lnTo>
                  <a:close/>
                </a:path>
              </a:pathLst>
            </a:custGeom>
            <a:blipFill>
              <a:blip r:embed="rId7"/>
              <a:stretch>
                <a:fillRect t="-26010" b="-2601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5873230" y="-429546"/>
            <a:ext cx="9272041" cy="3541681"/>
            <a:chOff x="0" y="0"/>
            <a:chExt cx="930920" cy="355587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30920" cy="355587"/>
            </a:xfrm>
            <a:custGeom>
              <a:avLst/>
              <a:gdLst/>
              <a:ahLst/>
              <a:cxnLst/>
              <a:rect l="l" t="t" r="r" b="b"/>
              <a:pathLst>
                <a:path w="930920" h="355587">
                  <a:moveTo>
                    <a:pt x="727720" y="0"/>
                  </a:moveTo>
                  <a:lnTo>
                    <a:pt x="0" y="0"/>
                  </a:lnTo>
                  <a:lnTo>
                    <a:pt x="203200" y="355587"/>
                  </a:lnTo>
                  <a:lnTo>
                    <a:pt x="930920" y="355587"/>
                  </a:lnTo>
                  <a:lnTo>
                    <a:pt x="72772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 rot="-10800000">
            <a:off x="4986388" y="-589970"/>
            <a:ext cx="4612179" cy="3862529"/>
            <a:chOff x="0" y="0"/>
            <a:chExt cx="812800" cy="680690"/>
          </a:xfrm>
        </p:grpSpPr>
        <p:sp>
          <p:nvSpPr>
            <p:cNvPr id="26" name="Freeform 26"/>
            <p:cNvSpPr/>
            <p:nvPr/>
          </p:nvSpPr>
          <p:spPr>
            <a:xfrm>
              <a:off x="20421" y="28584"/>
              <a:ext cx="771959" cy="652106"/>
            </a:xfrm>
            <a:custGeom>
              <a:avLst/>
              <a:gdLst/>
              <a:ahLst/>
              <a:cxnLst/>
              <a:rect l="l" t="t" r="r" b="b"/>
              <a:pathLst>
                <a:path w="771959" h="652106">
                  <a:moveTo>
                    <a:pt x="411794" y="14654"/>
                  </a:moveTo>
                  <a:lnTo>
                    <a:pt x="766564" y="608868"/>
                  </a:lnTo>
                  <a:cubicBezTo>
                    <a:pt x="771838" y="617701"/>
                    <a:pt x="771958" y="628686"/>
                    <a:pt x="766880" y="637632"/>
                  </a:cubicBezTo>
                  <a:cubicBezTo>
                    <a:pt x="761802" y="646578"/>
                    <a:pt x="752309" y="652106"/>
                    <a:pt x="742022" y="652106"/>
                  </a:cubicBezTo>
                  <a:lnTo>
                    <a:pt x="29936" y="652106"/>
                  </a:lnTo>
                  <a:cubicBezTo>
                    <a:pt x="19649" y="652106"/>
                    <a:pt x="10156" y="646578"/>
                    <a:pt x="5078" y="637632"/>
                  </a:cubicBezTo>
                  <a:cubicBezTo>
                    <a:pt x="0" y="628686"/>
                    <a:pt x="120" y="617701"/>
                    <a:pt x="5394" y="608868"/>
                  </a:cubicBezTo>
                  <a:lnTo>
                    <a:pt x="360164" y="14654"/>
                  </a:lnTo>
                  <a:cubicBezTo>
                    <a:pt x="365590" y="5566"/>
                    <a:pt x="375395" y="0"/>
                    <a:pt x="385979" y="0"/>
                  </a:cubicBezTo>
                  <a:cubicBezTo>
                    <a:pt x="396563" y="0"/>
                    <a:pt x="406368" y="5566"/>
                    <a:pt x="411794" y="14654"/>
                  </a:cubicBezTo>
                  <a:close/>
                </a:path>
              </a:pathLst>
            </a:custGeom>
            <a:solidFill>
              <a:srgbClr val="E7A614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127000" y="249360"/>
              <a:ext cx="558800" cy="38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6297359" y="-429546"/>
            <a:ext cx="14319000" cy="3541681"/>
            <a:chOff x="0" y="0"/>
            <a:chExt cx="1437638" cy="355587"/>
          </a:xfrm>
        </p:grpSpPr>
        <p:sp>
          <p:nvSpPr>
            <p:cNvPr id="29" name="Freeform 29"/>
            <p:cNvSpPr/>
            <p:nvPr/>
          </p:nvSpPr>
          <p:spPr>
            <a:xfrm>
              <a:off x="6383" y="0"/>
              <a:ext cx="1424873" cy="355587"/>
            </a:xfrm>
            <a:custGeom>
              <a:avLst/>
              <a:gdLst/>
              <a:ahLst/>
              <a:cxnLst/>
              <a:rect l="l" t="t" r="r" b="b"/>
              <a:pathLst>
                <a:path w="1424873" h="355587">
                  <a:moveTo>
                    <a:pt x="1211835" y="0"/>
                  </a:moveTo>
                  <a:lnTo>
                    <a:pt x="9837" y="0"/>
                  </a:lnTo>
                  <a:cubicBezTo>
                    <a:pt x="6482" y="0"/>
                    <a:pt x="3380" y="1786"/>
                    <a:pt x="1696" y="4688"/>
                  </a:cubicBezTo>
                  <a:cubicBezTo>
                    <a:pt x="12" y="7590"/>
                    <a:pt x="0" y="11170"/>
                    <a:pt x="1665" y="14083"/>
                  </a:cubicBezTo>
                  <a:lnTo>
                    <a:pt x="188769" y="341504"/>
                  </a:lnTo>
                  <a:cubicBezTo>
                    <a:pt x="193746" y="350213"/>
                    <a:pt x="203007" y="355587"/>
                    <a:pt x="213037" y="355587"/>
                  </a:cubicBezTo>
                  <a:lnTo>
                    <a:pt x="1415035" y="355587"/>
                  </a:lnTo>
                  <a:cubicBezTo>
                    <a:pt x="1418391" y="355587"/>
                    <a:pt x="1421492" y="353801"/>
                    <a:pt x="1423176" y="350899"/>
                  </a:cubicBezTo>
                  <a:cubicBezTo>
                    <a:pt x="1424861" y="347997"/>
                    <a:pt x="1424872" y="344418"/>
                    <a:pt x="1423208" y="341504"/>
                  </a:cubicBezTo>
                  <a:lnTo>
                    <a:pt x="1236103" y="14083"/>
                  </a:lnTo>
                  <a:cubicBezTo>
                    <a:pt x="1231127" y="5374"/>
                    <a:pt x="1221865" y="0"/>
                    <a:pt x="1211835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01600" y="-66675"/>
              <a:ext cx="1234438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31" name="Freeform 31"/>
          <p:cNvSpPr/>
          <p:nvPr/>
        </p:nvSpPr>
        <p:spPr>
          <a:xfrm rot="2513844" flipH="1">
            <a:off x="13393500" y="-665480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8">
              <a:alphaModFix amt="73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-5400000">
            <a:off x="17259300" y="7096804"/>
            <a:ext cx="2057400" cy="807530"/>
          </a:xfrm>
          <a:custGeom>
            <a:avLst/>
            <a:gdLst/>
            <a:ahLst/>
            <a:cxnLst/>
            <a:rect l="l" t="t" r="r" b="b"/>
            <a:pathLst>
              <a:path w="2057400" h="807530">
                <a:moveTo>
                  <a:pt x="0" y="0"/>
                </a:moveTo>
                <a:lnTo>
                  <a:pt x="2057400" y="0"/>
                </a:lnTo>
                <a:lnTo>
                  <a:pt x="2057400" y="807530"/>
                </a:lnTo>
                <a:lnTo>
                  <a:pt x="0" y="80753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2015892" y="4495905"/>
            <a:ext cx="7625590" cy="535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6"/>
              </a:lnSpc>
            </a:pPr>
            <a:r>
              <a:rPr lang="en-US" sz="2438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Employed by the College for at least 12 months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015892" y="5516392"/>
            <a:ext cx="6438088" cy="7293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5"/>
              </a:lnSpc>
            </a:pPr>
            <a:r>
              <a:rPr lang="en-US" sz="2438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Worked at least 1,250 hours during the 12 months prior to the leave request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096129" y="5331671"/>
            <a:ext cx="6163171" cy="109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5"/>
              </a:lnSpc>
            </a:pPr>
            <a:r>
              <a:rPr lang="en-US" sz="2438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Please note:</a:t>
            </a:r>
            <a:r>
              <a:rPr lang="en-US" sz="2438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If an employee does not meet FMLA eligibility, we can discuss Leave of Absence as an option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015892" y="6584958"/>
            <a:ext cx="6438088" cy="1098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25"/>
              </a:lnSpc>
            </a:pPr>
            <a:r>
              <a:rPr lang="en-US" sz="2438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Supervisors:</a:t>
            </a:r>
            <a:r>
              <a:rPr lang="en-US" sz="2438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 Direct employee to complete the Request for FMLA form and to connect with HR on any leave specific questions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9289414" y="425942"/>
            <a:ext cx="7781175" cy="18497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45"/>
              </a:lnSpc>
            </a:pPr>
            <a:r>
              <a:rPr lang="en-US" sz="63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ELIGIBILITY FOR FMLA LEAVE</a:t>
            </a:r>
          </a:p>
        </p:txBody>
      </p:sp>
      <p:grpSp>
        <p:nvGrpSpPr>
          <p:cNvPr id="38" name="Group 38"/>
          <p:cNvGrpSpPr/>
          <p:nvPr/>
        </p:nvGrpSpPr>
        <p:grpSpPr>
          <a:xfrm rot="5400000">
            <a:off x="9495942" y="5633579"/>
            <a:ext cx="554810" cy="485459"/>
            <a:chOff x="0" y="0"/>
            <a:chExt cx="812800" cy="711200"/>
          </a:xfrm>
        </p:grpSpPr>
        <p:sp>
          <p:nvSpPr>
            <p:cNvPr id="39" name="Freeform 39"/>
            <p:cNvSpPr/>
            <p:nvPr/>
          </p:nvSpPr>
          <p:spPr>
            <a:xfrm>
              <a:off x="54910" y="80979"/>
              <a:ext cx="702980" cy="630221"/>
            </a:xfrm>
            <a:custGeom>
              <a:avLst/>
              <a:gdLst/>
              <a:ahLst/>
              <a:cxnLst/>
              <a:rect l="l" t="t" r="r" b="b"/>
              <a:pathLst>
                <a:path w="702980" h="630221">
                  <a:moveTo>
                    <a:pt x="420722" y="40177"/>
                  </a:moveTo>
                  <a:lnTo>
                    <a:pt x="688658" y="509065"/>
                  </a:lnTo>
                  <a:cubicBezTo>
                    <a:pt x="702980" y="534128"/>
                    <a:pt x="702877" y="564920"/>
                    <a:pt x="688388" y="589887"/>
                  </a:cubicBezTo>
                  <a:cubicBezTo>
                    <a:pt x="673899" y="614854"/>
                    <a:pt x="647215" y="630221"/>
                    <a:pt x="618348" y="630221"/>
                  </a:cubicBezTo>
                  <a:lnTo>
                    <a:pt x="84632" y="630221"/>
                  </a:lnTo>
                  <a:cubicBezTo>
                    <a:pt x="55765" y="630221"/>
                    <a:pt x="29081" y="614854"/>
                    <a:pt x="14592" y="589887"/>
                  </a:cubicBezTo>
                  <a:cubicBezTo>
                    <a:pt x="103" y="564920"/>
                    <a:pt x="0" y="534128"/>
                    <a:pt x="14322" y="509065"/>
                  </a:cubicBezTo>
                  <a:lnTo>
                    <a:pt x="282258" y="40177"/>
                  </a:lnTo>
                  <a:cubicBezTo>
                    <a:pt x="296455" y="15333"/>
                    <a:pt x="322875" y="0"/>
                    <a:pt x="351490" y="0"/>
                  </a:cubicBezTo>
                  <a:cubicBezTo>
                    <a:pt x="380105" y="0"/>
                    <a:pt x="406525" y="15333"/>
                    <a:pt x="420722" y="40177"/>
                  </a:cubicBezTo>
                  <a:close/>
                </a:path>
              </a:pathLst>
            </a:custGeom>
            <a:solidFill>
              <a:srgbClr val="006747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127000" y="24447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0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 rot="5400000">
            <a:off x="8852079" y="5625987"/>
            <a:ext cx="554810" cy="485459"/>
            <a:chOff x="0" y="0"/>
            <a:chExt cx="812800" cy="711200"/>
          </a:xfrm>
        </p:grpSpPr>
        <p:sp>
          <p:nvSpPr>
            <p:cNvPr id="42" name="Freeform 42"/>
            <p:cNvSpPr/>
            <p:nvPr/>
          </p:nvSpPr>
          <p:spPr>
            <a:xfrm>
              <a:off x="54910" y="80979"/>
              <a:ext cx="702980" cy="630221"/>
            </a:xfrm>
            <a:custGeom>
              <a:avLst/>
              <a:gdLst/>
              <a:ahLst/>
              <a:cxnLst/>
              <a:rect l="l" t="t" r="r" b="b"/>
              <a:pathLst>
                <a:path w="702980" h="630221">
                  <a:moveTo>
                    <a:pt x="420722" y="40177"/>
                  </a:moveTo>
                  <a:lnTo>
                    <a:pt x="688658" y="509065"/>
                  </a:lnTo>
                  <a:cubicBezTo>
                    <a:pt x="702980" y="534128"/>
                    <a:pt x="702877" y="564920"/>
                    <a:pt x="688388" y="589887"/>
                  </a:cubicBezTo>
                  <a:cubicBezTo>
                    <a:pt x="673899" y="614854"/>
                    <a:pt x="647215" y="630221"/>
                    <a:pt x="618348" y="630221"/>
                  </a:cubicBezTo>
                  <a:lnTo>
                    <a:pt x="84632" y="630221"/>
                  </a:lnTo>
                  <a:cubicBezTo>
                    <a:pt x="55765" y="630221"/>
                    <a:pt x="29081" y="614854"/>
                    <a:pt x="14592" y="589887"/>
                  </a:cubicBezTo>
                  <a:cubicBezTo>
                    <a:pt x="103" y="564920"/>
                    <a:pt x="0" y="534128"/>
                    <a:pt x="14322" y="509065"/>
                  </a:cubicBezTo>
                  <a:lnTo>
                    <a:pt x="282258" y="40177"/>
                  </a:lnTo>
                  <a:cubicBezTo>
                    <a:pt x="296455" y="15333"/>
                    <a:pt x="322875" y="0"/>
                    <a:pt x="351490" y="0"/>
                  </a:cubicBezTo>
                  <a:cubicBezTo>
                    <a:pt x="380105" y="0"/>
                    <a:pt x="406525" y="15333"/>
                    <a:pt x="420722" y="40177"/>
                  </a:cubicBezTo>
                  <a:close/>
                </a:path>
              </a:pathLst>
            </a:custGeom>
            <a:solidFill>
              <a:srgbClr val="006747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127000" y="24447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05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3272775" y="3752704"/>
            <a:ext cx="17089578" cy="5505596"/>
            <a:chOff x="0" y="0"/>
            <a:chExt cx="1258095" cy="405309"/>
          </a:xfrm>
        </p:grpSpPr>
        <p:sp>
          <p:nvSpPr>
            <p:cNvPr id="4" name="Freeform 4"/>
            <p:cNvSpPr/>
            <p:nvPr/>
          </p:nvSpPr>
          <p:spPr>
            <a:xfrm>
              <a:off x="4787" y="0"/>
              <a:ext cx="1248521" cy="405309"/>
            </a:xfrm>
            <a:custGeom>
              <a:avLst/>
              <a:gdLst/>
              <a:ahLst/>
              <a:cxnLst/>
              <a:rect l="l" t="t" r="r" b="b"/>
              <a:pathLst>
                <a:path w="1248521" h="405309">
                  <a:moveTo>
                    <a:pt x="1036517" y="0"/>
                  </a:moveTo>
                  <a:lnTo>
                    <a:pt x="8804" y="0"/>
                  </a:lnTo>
                  <a:cubicBezTo>
                    <a:pt x="5894" y="0"/>
                    <a:pt x="3193" y="1507"/>
                    <a:pt x="1665" y="3983"/>
                  </a:cubicBezTo>
                  <a:cubicBezTo>
                    <a:pt x="137" y="6458"/>
                    <a:pt x="0" y="9549"/>
                    <a:pt x="1304" y="12149"/>
                  </a:cubicBezTo>
                  <a:lnTo>
                    <a:pt x="192322" y="393160"/>
                  </a:lnTo>
                  <a:cubicBezTo>
                    <a:pt x="196056" y="400607"/>
                    <a:pt x="203673" y="405309"/>
                    <a:pt x="212004" y="405309"/>
                  </a:cubicBezTo>
                  <a:lnTo>
                    <a:pt x="1239717" y="405309"/>
                  </a:lnTo>
                  <a:cubicBezTo>
                    <a:pt x="1242626" y="405309"/>
                    <a:pt x="1245328" y="403802"/>
                    <a:pt x="1246856" y="401326"/>
                  </a:cubicBezTo>
                  <a:cubicBezTo>
                    <a:pt x="1248384" y="398851"/>
                    <a:pt x="1248521" y="395761"/>
                    <a:pt x="1247217" y="393160"/>
                  </a:cubicBezTo>
                  <a:lnTo>
                    <a:pt x="1056199" y="12149"/>
                  </a:lnTo>
                  <a:cubicBezTo>
                    <a:pt x="1052465" y="4702"/>
                    <a:pt x="1044848" y="0"/>
                    <a:pt x="1036517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1054895" cy="47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93800" y="4701769"/>
            <a:ext cx="1654131" cy="1654131"/>
          </a:xfrm>
          <a:custGeom>
            <a:avLst/>
            <a:gdLst/>
            <a:ahLst/>
            <a:cxnLst/>
            <a:rect l="l" t="t" r="r" b="b"/>
            <a:pathLst>
              <a:path w="1654131" h="1654131">
                <a:moveTo>
                  <a:pt x="0" y="0"/>
                </a:moveTo>
                <a:lnTo>
                  <a:pt x="1654131" y="0"/>
                </a:lnTo>
                <a:lnTo>
                  <a:pt x="1654131" y="1654131"/>
                </a:lnTo>
                <a:lnTo>
                  <a:pt x="0" y="1654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6242050" y="4701769"/>
            <a:ext cx="1654131" cy="1654131"/>
          </a:xfrm>
          <a:custGeom>
            <a:avLst/>
            <a:gdLst/>
            <a:ahLst/>
            <a:cxnLst/>
            <a:rect l="l" t="t" r="r" b="b"/>
            <a:pathLst>
              <a:path w="1654131" h="1654131">
                <a:moveTo>
                  <a:pt x="0" y="0"/>
                </a:moveTo>
                <a:lnTo>
                  <a:pt x="1654131" y="0"/>
                </a:lnTo>
                <a:lnTo>
                  <a:pt x="1654131" y="1654131"/>
                </a:lnTo>
                <a:lnTo>
                  <a:pt x="0" y="1654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93800" y="6569312"/>
            <a:ext cx="1654131" cy="1654131"/>
          </a:xfrm>
          <a:custGeom>
            <a:avLst/>
            <a:gdLst/>
            <a:ahLst/>
            <a:cxnLst/>
            <a:rect l="l" t="t" r="r" b="b"/>
            <a:pathLst>
              <a:path w="1654131" h="1654131">
                <a:moveTo>
                  <a:pt x="0" y="0"/>
                </a:moveTo>
                <a:lnTo>
                  <a:pt x="1654131" y="0"/>
                </a:lnTo>
                <a:lnTo>
                  <a:pt x="1654131" y="1654131"/>
                </a:lnTo>
                <a:lnTo>
                  <a:pt x="0" y="16541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>
            <a:off x="11229999" y="-3234257"/>
            <a:ext cx="11945087" cy="12492557"/>
            <a:chOff x="0" y="0"/>
            <a:chExt cx="759608" cy="794422"/>
          </a:xfrm>
        </p:grpSpPr>
        <p:sp>
          <p:nvSpPr>
            <p:cNvPr id="10" name="Freeform 10"/>
            <p:cNvSpPr/>
            <p:nvPr/>
          </p:nvSpPr>
          <p:spPr>
            <a:xfrm>
              <a:off x="3294" y="0"/>
              <a:ext cx="753019" cy="794422"/>
            </a:xfrm>
            <a:custGeom>
              <a:avLst/>
              <a:gdLst/>
              <a:ahLst/>
              <a:cxnLst/>
              <a:rect l="l" t="t" r="r" b="b"/>
              <a:pathLst>
                <a:path w="753019" h="794422">
                  <a:moveTo>
                    <a:pt x="747458" y="414521"/>
                  </a:moveTo>
                  <a:lnTo>
                    <a:pt x="561969" y="777112"/>
                  </a:lnTo>
                  <a:cubicBezTo>
                    <a:pt x="556534" y="787737"/>
                    <a:pt x="545605" y="794422"/>
                    <a:pt x="533670" y="794422"/>
                  </a:cubicBezTo>
                  <a:lnTo>
                    <a:pt x="219350" y="794422"/>
                  </a:lnTo>
                  <a:cubicBezTo>
                    <a:pt x="207415" y="794422"/>
                    <a:pt x="196486" y="787737"/>
                    <a:pt x="191051" y="777112"/>
                  </a:cubicBezTo>
                  <a:lnTo>
                    <a:pt x="5561" y="414521"/>
                  </a:lnTo>
                  <a:cubicBezTo>
                    <a:pt x="0" y="403651"/>
                    <a:pt x="0" y="390771"/>
                    <a:pt x="5561" y="379901"/>
                  </a:cubicBezTo>
                  <a:lnTo>
                    <a:pt x="191051" y="17310"/>
                  </a:lnTo>
                  <a:cubicBezTo>
                    <a:pt x="196486" y="6685"/>
                    <a:pt x="207415" y="0"/>
                    <a:pt x="219350" y="0"/>
                  </a:cubicBezTo>
                  <a:lnTo>
                    <a:pt x="533670" y="0"/>
                  </a:lnTo>
                  <a:cubicBezTo>
                    <a:pt x="545605" y="0"/>
                    <a:pt x="556534" y="6685"/>
                    <a:pt x="561969" y="17310"/>
                  </a:cubicBezTo>
                  <a:lnTo>
                    <a:pt x="747458" y="379901"/>
                  </a:lnTo>
                  <a:cubicBezTo>
                    <a:pt x="753019" y="390771"/>
                    <a:pt x="753019" y="403651"/>
                    <a:pt x="747458" y="414521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4300" y="-66675"/>
              <a:ext cx="531008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74750" y="4701769"/>
            <a:ext cx="1358900" cy="1358900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A6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01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223000" y="4701769"/>
            <a:ext cx="1358900" cy="1358900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A6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03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74750" y="6569312"/>
            <a:ext cx="1358900" cy="135890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7A6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02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1870680" y="-2722500"/>
            <a:ext cx="9825247" cy="11469044"/>
            <a:chOff x="0" y="0"/>
            <a:chExt cx="680562" cy="794422"/>
          </a:xfrm>
        </p:grpSpPr>
        <p:sp>
          <p:nvSpPr>
            <p:cNvPr id="22" name="Freeform 22"/>
            <p:cNvSpPr/>
            <p:nvPr/>
          </p:nvSpPr>
          <p:spPr>
            <a:xfrm>
              <a:off x="5340" y="0"/>
              <a:ext cx="669881" cy="794422"/>
            </a:xfrm>
            <a:custGeom>
              <a:avLst/>
              <a:gdLst/>
              <a:ahLst/>
              <a:cxnLst/>
              <a:rect l="l" t="t" r="r" b="b"/>
              <a:pathLst>
                <a:path w="669881" h="794422">
                  <a:moveTo>
                    <a:pt x="660867" y="425271"/>
                  </a:moveTo>
                  <a:lnTo>
                    <a:pt x="486376" y="766362"/>
                  </a:lnTo>
                  <a:cubicBezTo>
                    <a:pt x="477566" y="783586"/>
                    <a:pt x="459850" y="794422"/>
                    <a:pt x="440503" y="794422"/>
                  </a:cubicBezTo>
                  <a:lnTo>
                    <a:pt x="229378" y="794422"/>
                  </a:lnTo>
                  <a:cubicBezTo>
                    <a:pt x="210032" y="794422"/>
                    <a:pt x="192316" y="783586"/>
                    <a:pt x="183505" y="766362"/>
                  </a:cubicBezTo>
                  <a:lnTo>
                    <a:pt x="9015" y="425271"/>
                  </a:lnTo>
                  <a:cubicBezTo>
                    <a:pt x="0" y="407650"/>
                    <a:pt x="0" y="386772"/>
                    <a:pt x="9015" y="369151"/>
                  </a:cubicBezTo>
                  <a:lnTo>
                    <a:pt x="183505" y="28060"/>
                  </a:lnTo>
                  <a:cubicBezTo>
                    <a:pt x="192316" y="10837"/>
                    <a:pt x="210032" y="0"/>
                    <a:pt x="229378" y="0"/>
                  </a:cubicBezTo>
                  <a:lnTo>
                    <a:pt x="440503" y="0"/>
                  </a:lnTo>
                  <a:cubicBezTo>
                    <a:pt x="459850" y="0"/>
                    <a:pt x="477566" y="10837"/>
                    <a:pt x="486376" y="28060"/>
                  </a:cubicBezTo>
                  <a:lnTo>
                    <a:pt x="660867" y="369151"/>
                  </a:lnTo>
                  <a:cubicBezTo>
                    <a:pt x="669882" y="386772"/>
                    <a:pt x="669882" y="407650"/>
                    <a:pt x="660867" y="425271"/>
                  </a:cubicBezTo>
                  <a:close/>
                </a:path>
              </a:pathLst>
            </a:custGeom>
            <a:solidFill>
              <a:srgbClr val="E7A6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14300" y="-66675"/>
              <a:ext cx="451962" cy="861097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2240189" y="-2324108"/>
            <a:ext cx="9455738" cy="10672259"/>
            <a:chOff x="0" y="0"/>
            <a:chExt cx="703867" cy="794422"/>
          </a:xfrm>
        </p:grpSpPr>
        <p:sp>
          <p:nvSpPr>
            <p:cNvPr id="25" name="Freeform 25"/>
            <p:cNvSpPr/>
            <p:nvPr/>
          </p:nvSpPr>
          <p:spPr>
            <a:xfrm>
              <a:off x="4162" y="0"/>
              <a:ext cx="695543" cy="794422"/>
            </a:xfrm>
            <a:custGeom>
              <a:avLst/>
              <a:gdLst/>
              <a:ahLst/>
              <a:cxnLst/>
              <a:rect l="l" t="t" r="r" b="b"/>
              <a:pathLst>
                <a:path w="695543" h="794422">
                  <a:moveTo>
                    <a:pt x="688518" y="419078"/>
                  </a:moveTo>
                  <a:lnTo>
                    <a:pt x="507691" y="772555"/>
                  </a:lnTo>
                  <a:cubicBezTo>
                    <a:pt x="500825" y="785977"/>
                    <a:pt x="487019" y="794422"/>
                    <a:pt x="471942" y="794422"/>
                  </a:cubicBezTo>
                  <a:lnTo>
                    <a:pt x="223601" y="794422"/>
                  </a:lnTo>
                  <a:cubicBezTo>
                    <a:pt x="208524" y="794422"/>
                    <a:pt x="194718" y="785977"/>
                    <a:pt x="187851" y="772555"/>
                  </a:cubicBezTo>
                  <a:lnTo>
                    <a:pt x="7025" y="419078"/>
                  </a:lnTo>
                  <a:cubicBezTo>
                    <a:pt x="0" y="405347"/>
                    <a:pt x="0" y="389076"/>
                    <a:pt x="7025" y="375344"/>
                  </a:cubicBezTo>
                  <a:lnTo>
                    <a:pt x="187851" y="21867"/>
                  </a:lnTo>
                  <a:cubicBezTo>
                    <a:pt x="194718" y="8445"/>
                    <a:pt x="208524" y="0"/>
                    <a:pt x="223601" y="0"/>
                  </a:cubicBezTo>
                  <a:lnTo>
                    <a:pt x="471942" y="0"/>
                  </a:lnTo>
                  <a:cubicBezTo>
                    <a:pt x="487019" y="0"/>
                    <a:pt x="500825" y="8445"/>
                    <a:pt x="507691" y="21867"/>
                  </a:cubicBezTo>
                  <a:lnTo>
                    <a:pt x="688518" y="375344"/>
                  </a:lnTo>
                  <a:cubicBezTo>
                    <a:pt x="695543" y="389076"/>
                    <a:pt x="695543" y="405347"/>
                    <a:pt x="688518" y="419078"/>
                  </a:cubicBezTo>
                  <a:close/>
                </a:path>
              </a:pathLst>
            </a:custGeom>
            <a:blipFill>
              <a:blip r:embed="rId7"/>
              <a:stretch>
                <a:fillRect l="-45375" r="-26817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7" name="Freeform 27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 rot="-10800000">
            <a:off x="-435741" y="9972675"/>
            <a:ext cx="17403799" cy="2759967"/>
          </a:xfrm>
          <a:custGeom>
            <a:avLst/>
            <a:gdLst/>
            <a:ahLst/>
            <a:cxnLst/>
            <a:rect l="l" t="t" r="r" b="b"/>
            <a:pathLst>
              <a:path w="17403799" h="2759967">
                <a:moveTo>
                  <a:pt x="0" y="0"/>
                </a:moveTo>
                <a:lnTo>
                  <a:pt x="17403799" y="0"/>
                </a:lnTo>
                <a:lnTo>
                  <a:pt x="17403799" y="2759967"/>
                </a:lnTo>
                <a:lnTo>
                  <a:pt x="0" y="275996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t="-2657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-1431866" y="4448102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2847931" y="4830357"/>
            <a:ext cx="2653705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For childbirth, adoption, or foster care (first 12 months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896181" y="4830357"/>
            <a:ext cx="3204799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For employee’s own serious health condition (including pregnancy)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847931" y="6697900"/>
            <a:ext cx="3134223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To care for a family member with a serious health condition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812054" y="8394893"/>
            <a:ext cx="11428135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b="1" spc="1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Note:</a:t>
            </a:r>
            <a:r>
              <a:rPr lang="en-US" sz="2200" spc="1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 Up to 12 weeks unpaid, job-protected leave within a 12-month rolling period - can be continuous or intermittent dependent upon doctor recommendation and employee needs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17976" y="1859769"/>
            <a:ext cx="9128355" cy="1035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64"/>
              </a:lnSpc>
            </a:pPr>
            <a:r>
              <a:rPr lang="en-US" sz="7099" b="1">
                <a:solidFill>
                  <a:srgbClr val="006747"/>
                </a:solidFill>
                <a:latin typeface="TT Norms Bold"/>
                <a:ea typeface="TT Norms Bold"/>
                <a:cs typeface="TT Norms Bold"/>
                <a:sym typeface="TT Norms Bold"/>
              </a:rPr>
              <a:t>BASIC FMLA LEAVE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860626" y="0"/>
            <a:ext cx="10399005" cy="10281761"/>
            <a:chOff x="0" y="0"/>
            <a:chExt cx="406400" cy="40181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400" cy="401818"/>
            </a:xfrm>
            <a:custGeom>
              <a:avLst/>
              <a:gdLst/>
              <a:ahLst/>
              <a:cxnLst/>
              <a:rect l="l" t="t" r="r" b="b"/>
              <a:pathLst>
                <a:path w="406400" h="401818">
                  <a:moveTo>
                    <a:pt x="203200" y="0"/>
                  </a:moveTo>
                  <a:lnTo>
                    <a:pt x="406400" y="0"/>
                  </a:lnTo>
                  <a:lnTo>
                    <a:pt x="203200" y="401818"/>
                  </a:lnTo>
                  <a:lnTo>
                    <a:pt x="0" y="401818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E7A6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203200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292460" y="-4624142"/>
            <a:ext cx="15839091" cy="8353315"/>
            <a:chOff x="0" y="0"/>
            <a:chExt cx="1324457" cy="698500"/>
          </a:xfrm>
        </p:grpSpPr>
        <p:sp>
          <p:nvSpPr>
            <p:cNvPr id="7" name="Freeform 7"/>
            <p:cNvSpPr/>
            <p:nvPr/>
          </p:nvSpPr>
          <p:spPr>
            <a:xfrm>
              <a:off x="1408" y="0"/>
              <a:ext cx="1321641" cy="698500"/>
            </a:xfrm>
            <a:custGeom>
              <a:avLst/>
              <a:gdLst/>
              <a:ahLst/>
              <a:cxnLst/>
              <a:rect l="l" t="t" r="r" b="b"/>
              <a:pathLst>
                <a:path w="1321641" h="698500">
                  <a:moveTo>
                    <a:pt x="1319362" y="355587"/>
                  </a:moveTo>
                  <a:lnTo>
                    <a:pt x="1123536" y="692163"/>
                  </a:lnTo>
                  <a:cubicBezTo>
                    <a:pt x="1121253" y="696086"/>
                    <a:pt x="1117056" y="698500"/>
                    <a:pt x="1112517" y="698500"/>
                  </a:cubicBezTo>
                  <a:lnTo>
                    <a:pt x="209124" y="698500"/>
                  </a:lnTo>
                  <a:cubicBezTo>
                    <a:pt x="204585" y="698500"/>
                    <a:pt x="200388" y="696086"/>
                    <a:pt x="198105" y="692163"/>
                  </a:cubicBezTo>
                  <a:lnTo>
                    <a:pt x="2279" y="355587"/>
                  </a:lnTo>
                  <a:cubicBezTo>
                    <a:pt x="0" y="351670"/>
                    <a:pt x="0" y="346830"/>
                    <a:pt x="2279" y="342913"/>
                  </a:cubicBezTo>
                  <a:lnTo>
                    <a:pt x="198105" y="6337"/>
                  </a:lnTo>
                  <a:cubicBezTo>
                    <a:pt x="200388" y="2414"/>
                    <a:pt x="204585" y="0"/>
                    <a:pt x="209124" y="0"/>
                  </a:cubicBezTo>
                  <a:lnTo>
                    <a:pt x="1112517" y="0"/>
                  </a:lnTo>
                  <a:cubicBezTo>
                    <a:pt x="1117056" y="0"/>
                    <a:pt x="1121253" y="2414"/>
                    <a:pt x="1123536" y="6337"/>
                  </a:cubicBezTo>
                  <a:lnTo>
                    <a:pt x="1319362" y="342913"/>
                  </a:lnTo>
                  <a:cubicBezTo>
                    <a:pt x="1321641" y="346830"/>
                    <a:pt x="1321641" y="351670"/>
                    <a:pt x="1319362" y="355587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14300" y="-66675"/>
              <a:ext cx="1095857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257377" y="961785"/>
            <a:ext cx="11838246" cy="9805715"/>
            <a:chOff x="0" y="0"/>
            <a:chExt cx="485107" cy="401818"/>
          </a:xfrm>
        </p:grpSpPr>
        <p:sp>
          <p:nvSpPr>
            <p:cNvPr id="10" name="Freeform 10"/>
            <p:cNvSpPr/>
            <p:nvPr/>
          </p:nvSpPr>
          <p:spPr>
            <a:xfrm>
              <a:off x="11604" y="0"/>
              <a:ext cx="461898" cy="401818"/>
            </a:xfrm>
            <a:custGeom>
              <a:avLst/>
              <a:gdLst/>
              <a:ahLst/>
              <a:cxnLst/>
              <a:rect l="l" t="t" r="r" b="b"/>
              <a:pathLst>
                <a:path w="461898" h="401818">
                  <a:moveTo>
                    <a:pt x="224295" y="0"/>
                  </a:moveTo>
                  <a:lnTo>
                    <a:pt x="440804" y="0"/>
                  </a:lnTo>
                  <a:cubicBezTo>
                    <a:pt x="447789" y="0"/>
                    <a:pt x="454273" y="3625"/>
                    <a:pt x="457932" y="9575"/>
                  </a:cubicBezTo>
                  <a:cubicBezTo>
                    <a:pt x="461590" y="15525"/>
                    <a:pt x="461899" y="22947"/>
                    <a:pt x="458747" y="29180"/>
                  </a:cubicBezTo>
                  <a:lnTo>
                    <a:pt x="285059" y="372638"/>
                  </a:lnTo>
                  <a:cubicBezTo>
                    <a:pt x="276009" y="390535"/>
                    <a:pt x="257659" y="401818"/>
                    <a:pt x="237604" y="401818"/>
                  </a:cubicBezTo>
                  <a:lnTo>
                    <a:pt x="21095" y="401818"/>
                  </a:lnTo>
                  <a:cubicBezTo>
                    <a:pt x="14110" y="401818"/>
                    <a:pt x="7626" y="398193"/>
                    <a:pt x="3967" y="392243"/>
                  </a:cubicBezTo>
                  <a:cubicBezTo>
                    <a:pt x="309" y="386293"/>
                    <a:pt x="0" y="378871"/>
                    <a:pt x="3152" y="372638"/>
                  </a:cubicBezTo>
                  <a:lnTo>
                    <a:pt x="176840" y="29180"/>
                  </a:lnTo>
                  <a:cubicBezTo>
                    <a:pt x="185890" y="11283"/>
                    <a:pt x="204240" y="0"/>
                    <a:pt x="224295" y="0"/>
                  </a:cubicBezTo>
                  <a:close/>
                </a:path>
              </a:pathLst>
            </a:custGeom>
            <a:solidFill>
              <a:srgbClr val="1D73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66675"/>
              <a:ext cx="281907" cy="4684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-465592" y="9677400"/>
            <a:ext cx="2085975" cy="818745"/>
          </a:xfrm>
          <a:custGeom>
            <a:avLst/>
            <a:gdLst/>
            <a:ahLst/>
            <a:cxnLst/>
            <a:rect l="l" t="t" r="r" b="b"/>
            <a:pathLst>
              <a:path w="2085975" h="818745">
                <a:moveTo>
                  <a:pt x="0" y="0"/>
                </a:moveTo>
                <a:lnTo>
                  <a:pt x="2085975" y="0"/>
                </a:lnTo>
                <a:lnTo>
                  <a:pt x="2085975" y="818745"/>
                </a:lnTo>
                <a:lnTo>
                  <a:pt x="0" y="8187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0" y="6362700"/>
            <a:ext cx="5410171" cy="1050844"/>
          </a:xfrm>
          <a:custGeom>
            <a:avLst/>
            <a:gdLst/>
            <a:ahLst/>
            <a:cxnLst/>
            <a:rect l="l" t="t" r="r" b="b"/>
            <a:pathLst>
              <a:path w="5410171" h="1050844">
                <a:moveTo>
                  <a:pt x="0" y="0"/>
                </a:moveTo>
                <a:lnTo>
                  <a:pt x="5410171" y="0"/>
                </a:lnTo>
                <a:lnTo>
                  <a:pt x="5410171" y="1050844"/>
                </a:lnTo>
                <a:lnTo>
                  <a:pt x="0" y="10508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t="-194102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4" name="Group 14"/>
          <p:cNvGrpSpPr/>
          <p:nvPr/>
        </p:nvGrpSpPr>
        <p:grpSpPr>
          <a:xfrm>
            <a:off x="-465592" y="5884496"/>
            <a:ext cx="5875762" cy="956408"/>
            <a:chOff x="0" y="0"/>
            <a:chExt cx="1547526" cy="251894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47526" cy="251894"/>
            </a:xfrm>
            <a:custGeom>
              <a:avLst/>
              <a:gdLst/>
              <a:ahLst/>
              <a:cxnLst/>
              <a:rect l="l" t="t" r="r" b="b"/>
              <a:pathLst>
                <a:path w="1547526" h="251894">
                  <a:moveTo>
                    <a:pt x="19764" y="0"/>
                  </a:moveTo>
                  <a:lnTo>
                    <a:pt x="1527762" y="0"/>
                  </a:lnTo>
                  <a:cubicBezTo>
                    <a:pt x="1533004" y="0"/>
                    <a:pt x="1538031" y="2082"/>
                    <a:pt x="1541737" y="5789"/>
                  </a:cubicBezTo>
                  <a:cubicBezTo>
                    <a:pt x="1545444" y="9495"/>
                    <a:pt x="1547526" y="14522"/>
                    <a:pt x="1547526" y="19764"/>
                  </a:cubicBezTo>
                  <a:lnTo>
                    <a:pt x="1547526" y="232130"/>
                  </a:lnTo>
                  <a:cubicBezTo>
                    <a:pt x="1547526" y="237371"/>
                    <a:pt x="1545444" y="242398"/>
                    <a:pt x="1541737" y="246105"/>
                  </a:cubicBezTo>
                  <a:cubicBezTo>
                    <a:pt x="1538031" y="249811"/>
                    <a:pt x="1533004" y="251894"/>
                    <a:pt x="1527762" y="251894"/>
                  </a:cubicBezTo>
                  <a:lnTo>
                    <a:pt x="19764" y="251894"/>
                  </a:lnTo>
                  <a:cubicBezTo>
                    <a:pt x="14522" y="251894"/>
                    <a:pt x="9495" y="249811"/>
                    <a:pt x="5789" y="246105"/>
                  </a:cubicBezTo>
                  <a:cubicBezTo>
                    <a:pt x="2082" y="242398"/>
                    <a:pt x="0" y="237371"/>
                    <a:pt x="0" y="232130"/>
                  </a:cubicBezTo>
                  <a:lnTo>
                    <a:pt x="0" y="19764"/>
                  </a:lnTo>
                  <a:cubicBezTo>
                    <a:pt x="0" y="14522"/>
                    <a:pt x="2082" y="9495"/>
                    <a:pt x="5789" y="5789"/>
                  </a:cubicBezTo>
                  <a:cubicBezTo>
                    <a:pt x="9495" y="2082"/>
                    <a:pt x="14522" y="0"/>
                    <a:pt x="19764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1547526" cy="318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5176500" y="-292020"/>
            <a:ext cx="4035505" cy="818745"/>
            <a:chOff x="0" y="0"/>
            <a:chExt cx="5380674" cy="1091660"/>
          </a:xfrm>
        </p:grpSpPr>
        <p:sp>
          <p:nvSpPr>
            <p:cNvPr id="18" name="Freeform 18"/>
            <p:cNvSpPr/>
            <p:nvPr/>
          </p:nvSpPr>
          <p:spPr>
            <a:xfrm>
              <a:off x="2599374" y="0"/>
              <a:ext cx="2781300" cy="1091660"/>
            </a:xfrm>
            <a:custGeom>
              <a:avLst/>
              <a:gdLst/>
              <a:ahLst/>
              <a:cxnLst/>
              <a:rect l="l" t="t" r="r" b="b"/>
              <a:pathLst>
                <a:path w="2781300" h="1091660">
                  <a:moveTo>
                    <a:pt x="0" y="0"/>
                  </a:moveTo>
                  <a:lnTo>
                    <a:pt x="2781300" y="0"/>
                  </a:lnTo>
                  <a:lnTo>
                    <a:pt x="2781300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>
              <a:off x="0" y="0"/>
              <a:ext cx="2487304" cy="1091660"/>
            </a:xfrm>
            <a:custGeom>
              <a:avLst/>
              <a:gdLst/>
              <a:ahLst/>
              <a:cxnLst/>
              <a:rect l="l" t="t" r="r" b="b"/>
              <a:pathLst>
                <a:path w="2487304" h="1091660">
                  <a:moveTo>
                    <a:pt x="0" y="0"/>
                  </a:moveTo>
                  <a:lnTo>
                    <a:pt x="2487304" y="0"/>
                  </a:lnTo>
                  <a:lnTo>
                    <a:pt x="2487304" y="1091660"/>
                  </a:lnTo>
                  <a:lnTo>
                    <a:pt x="0" y="10916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r="-118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5970737" y="8578892"/>
            <a:ext cx="4307273" cy="3015761"/>
            <a:chOff x="0" y="0"/>
            <a:chExt cx="505660" cy="354041"/>
          </a:xfrm>
        </p:grpSpPr>
        <p:sp>
          <p:nvSpPr>
            <p:cNvPr id="21" name="Freeform 21"/>
            <p:cNvSpPr/>
            <p:nvPr/>
          </p:nvSpPr>
          <p:spPr>
            <a:xfrm>
              <a:off x="24845" y="0"/>
              <a:ext cx="455970" cy="354041"/>
            </a:xfrm>
            <a:custGeom>
              <a:avLst/>
              <a:gdLst/>
              <a:ahLst/>
              <a:cxnLst/>
              <a:rect l="l" t="t" r="r" b="b"/>
              <a:pathLst>
                <a:path w="455970" h="354041">
                  <a:moveTo>
                    <a:pt x="241264" y="0"/>
                  </a:moveTo>
                  <a:lnTo>
                    <a:pt x="417906" y="0"/>
                  </a:lnTo>
                  <a:cubicBezTo>
                    <a:pt x="430904" y="0"/>
                    <a:pt x="442917" y="6926"/>
                    <a:pt x="449431" y="18174"/>
                  </a:cubicBezTo>
                  <a:cubicBezTo>
                    <a:pt x="455944" y="29422"/>
                    <a:pt x="455970" y="43288"/>
                    <a:pt x="449500" y="54561"/>
                  </a:cubicBezTo>
                  <a:lnTo>
                    <a:pt x="308931" y="299480"/>
                  </a:lnTo>
                  <a:cubicBezTo>
                    <a:pt x="289560" y="333229"/>
                    <a:pt x="253619" y="354041"/>
                    <a:pt x="214706" y="354041"/>
                  </a:cubicBezTo>
                  <a:lnTo>
                    <a:pt x="38064" y="354041"/>
                  </a:lnTo>
                  <a:cubicBezTo>
                    <a:pt x="25066" y="354041"/>
                    <a:pt x="13053" y="347115"/>
                    <a:pt x="6540" y="335867"/>
                  </a:cubicBezTo>
                  <a:cubicBezTo>
                    <a:pt x="27" y="324619"/>
                    <a:pt x="0" y="310753"/>
                    <a:pt x="6470" y="299480"/>
                  </a:cubicBezTo>
                  <a:lnTo>
                    <a:pt x="147040" y="54561"/>
                  </a:lnTo>
                  <a:cubicBezTo>
                    <a:pt x="166410" y="20812"/>
                    <a:pt x="202351" y="0"/>
                    <a:pt x="241264" y="0"/>
                  </a:cubicBezTo>
                  <a:close/>
                </a:path>
              </a:pathLst>
            </a:custGeom>
            <a:solidFill>
              <a:srgbClr val="1D736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66675"/>
              <a:ext cx="302460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-3349299" y="-2840784"/>
            <a:ext cx="5114374" cy="4395165"/>
            <a:chOff x="0" y="0"/>
            <a:chExt cx="812800" cy="698500"/>
          </a:xfrm>
        </p:grpSpPr>
        <p:sp>
          <p:nvSpPr>
            <p:cNvPr id="24" name="Freeform 24"/>
            <p:cNvSpPr/>
            <p:nvPr/>
          </p:nvSpPr>
          <p:spPr>
            <a:xfrm>
              <a:off x="4360" y="0"/>
              <a:ext cx="804080" cy="698500"/>
            </a:xfrm>
            <a:custGeom>
              <a:avLst/>
              <a:gdLst/>
              <a:ahLst/>
              <a:cxnLst/>
              <a:rect l="l" t="t" r="r" b="b"/>
              <a:pathLst>
                <a:path w="804080" h="698500">
                  <a:moveTo>
                    <a:pt x="797021" y="368876"/>
                  </a:moveTo>
                  <a:lnTo>
                    <a:pt x="616659" y="678874"/>
                  </a:lnTo>
                  <a:cubicBezTo>
                    <a:pt x="609589" y="691025"/>
                    <a:pt x="596592" y="698500"/>
                    <a:pt x="582534" y="698500"/>
                  </a:cubicBezTo>
                  <a:lnTo>
                    <a:pt x="221546" y="698500"/>
                  </a:lnTo>
                  <a:cubicBezTo>
                    <a:pt x="207488" y="698500"/>
                    <a:pt x="194491" y="691025"/>
                    <a:pt x="187421" y="678874"/>
                  </a:cubicBezTo>
                  <a:lnTo>
                    <a:pt x="7059" y="368876"/>
                  </a:lnTo>
                  <a:cubicBezTo>
                    <a:pt x="0" y="356744"/>
                    <a:pt x="0" y="341756"/>
                    <a:pt x="7059" y="329624"/>
                  </a:cubicBezTo>
                  <a:lnTo>
                    <a:pt x="187421" y="19626"/>
                  </a:lnTo>
                  <a:cubicBezTo>
                    <a:pt x="194491" y="7475"/>
                    <a:pt x="207488" y="0"/>
                    <a:pt x="221546" y="0"/>
                  </a:cubicBezTo>
                  <a:lnTo>
                    <a:pt x="582534" y="0"/>
                  </a:lnTo>
                  <a:cubicBezTo>
                    <a:pt x="596592" y="0"/>
                    <a:pt x="609589" y="7475"/>
                    <a:pt x="616659" y="19626"/>
                  </a:cubicBezTo>
                  <a:lnTo>
                    <a:pt x="797021" y="329624"/>
                  </a:lnTo>
                  <a:cubicBezTo>
                    <a:pt x="804080" y="341756"/>
                    <a:pt x="804080" y="356744"/>
                    <a:pt x="797021" y="368876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14300" y="-66675"/>
              <a:ext cx="5842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17674864" y="9720423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8" y="0"/>
                </a:lnTo>
                <a:lnTo>
                  <a:pt x="899018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732730" y="-3588075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1890386" y="672495"/>
            <a:ext cx="7141260" cy="6561033"/>
          </a:xfrm>
          <a:custGeom>
            <a:avLst/>
            <a:gdLst/>
            <a:ahLst/>
            <a:cxnLst/>
            <a:rect l="l" t="t" r="r" b="b"/>
            <a:pathLst>
              <a:path w="7141260" h="6561033">
                <a:moveTo>
                  <a:pt x="0" y="0"/>
                </a:moveTo>
                <a:lnTo>
                  <a:pt x="7141260" y="0"/>
                </a:lnTo>
                <a:lnTo>
                  <a:pt x="7141260" y="6561033"/>
                </a:lnTo>
                <a:lnTo>
                  <a:pt x="0" y="656103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46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9627491" y="1232820"/>
            <a:ext cx="12952146" cy="9544221"/>
            <a:chOff x="0" y="0"/>
            <a:chExt cx="545061" cy="401646"/>
          </a:xfrm>
        </p:grpSpPr>
        <p:sp>
          <p:nvSpPr>
            <p:cNvPr id="31" name="Freeform 31"/>
            <p:cNvSpPr/>
            <p:nvPr/>
          </p:nvSpPr>
          <p:spPr>
            <a:xfrm>
              <a:off x="10610" y="0"/>
              <a:ext cx="523840" cy="401646"/>
            </a:xfrm>
            <a:custGeom>
              <a:avLst/>
              <a:gdLst/>
              <a:ahLst/>
              <a:cxnLst/>
              <a:rect l="l" t="t" r="r" b="b"/>
              <a:pathLst>
                <a:path w="523840" h="401646">
                  <a:moveTo>
                    <a:pt x="222477" y="0"/>
                  </a:moveTo>
                  <a:lnTo>
                    <a:pt x="504564" y="0"/>
                  </a:lnTo>
                  <a:cubicBezTo>
                    <a:pt x="510947" y="0"/>
                    <a:pt x="516873" y="3313"/>
                    <a:pt x="520216" y="8751"/>
                  </a:cubicBezTo>
                  <a:cubicBezTo>
                    <a:pt x="523559" y="14189"/>
                    <a:pt x="523841" y="20972"/>
                    <a:pt x="520959" y="26668"/>
                  </a:cubicBezTo>
                  <a:lnTo>
                    <a:pt x="344742" y="374978"/>
                  </a:lnTo>
                  <a:cubicBezTo>
                    <a:pt x="336467" y="391335"/>
                    <a:pt x="319695" y="401646"/>
                    <a:pt x="301364" y="401646"/>
                  </a:cubicBezTo>
                  <a:lnTo>
                    <a:pt x="19277" y="401646"/>
                  </a:lnTo>
                  <a:cubicBezTo>
                    <a:pt x="12893" y="401646"/>
                    <a:pt x="6967" y="398333"/>
                    <a:pt x="3624" y="392895"/>
                  </a:cubicBezTo>
                  <a:cubicBezTo>
                    <a:pt x="281" y="387457"/>
                    <a:pt x="0" y="380674"/>
                    <a:pt x="2882" y="374978"/>
                  </a:cubicBezTo>
                  <a:lnTo>
                    <a:pt x="179098" y="26668"/>
                  </a:lnTo>
                  <a:cubicBezTo>
                    <a:pt x="187373" y="10311"/>
                    <a:pt x="204146" y="0"/>
                    <a:pt x="222477" y="0"/>
                  </a:cubicBezTo>
                  <a:close/>
                </a:path>
              </a:pathLst>
            </a:custGeom>
            <a:blipFill>
              <a:blip r:embed="rId17"/>
              <a:stretch>
                <a:fillRect l="-13274" r="-2205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2" name="Freeform 32"/>
          <p:cNvSpPr/>
          <p:nvPr/>
        </p:nvSpPr>
        <p:spPr>
          <a:xfrm flipH="1">
            <a:off x="3552868" y="6313245"/>
            <a:ext cx="666438" cy="920283"/>
          </a:xfrm>
          <a:custGeom>
            <a:avLst/>
            <a:gdLst/>
            <a:ahLst/>
            <a:cxnLst/>
            <a:rect l="l" t="t" r="r" b="b"/>
            <a:pathLst>
              <a:path w="666438" h="920283">
                <a:moveTo>
                  <a:pt x="666439" y="0"/>
                </a:moveTo>
                <a:lnTo>
                  <a:pt x="0" y="0"/>
                </a:lnTo>
                <a:lnTo>
                  <a:pt x="0" y="920283"/>
                </a:lnTo>
                <a:lnTo>
                  <a:pt x="666439" y="920283"/>
                </a:lnTo>
                <a:lnTo>
                  <a:pt x="666439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TextBox 33"/>
          <p:cNvSpPr txBox="1"/>
          <p:nvPr/>
        </p:nvSpPr>
        <p:spPr>
          <a:xfrm>
            <a:off x="1906491" y="863736"/>
            <a:ext cx="7721000" cy="199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819"/>
              </a:lnSpc>
            </a:pPr>
            <a:r>
              <a:rPr lang="en-US" sz="6799" b="1">
                <a:solidFill>
                  <a:srgbClr val="006747"/>
                </a:solidFill>
                <a:latin typeface="TT Norms Bold"/>
                <a:ea typeface="TT Norms Bold"/>
                <a:cs typeface="TT Norms Bold"/>
                <a:sym typeface="TT Norms Bold"/>
              </a:rPr>
              <a:t>DEFINITION OF A SERIOUS ILLNESS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79571" y="3446690"/>
            <a:ext cx="8574840" cy="18199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 b="1" spc="13">
                <a:solidFill>
                  <a:srgbClr val="1B1817"/>
                </a:solidFill>
                <a:latin typeface="TT Norms Bold"/>
                <a:ea typeface="TT Norms Bold"/>
                <a:cs typeface="TT Norms Bold"/>
                <a:sym typeface="TT Norms Bold"/>
              </a:rPr>
              <a:t>Involves inpatient care or ongoing treatment by a healthcare provider</a:t>
            </a:r>
          </a:p>
          <a:p>
            <a:pPr algn="l">
              <a:lnSpc>
                <a:spcPts val="3640"/>
              </a:lnSpc>
            </a:pPr>
            <a:endParaRPr lang="en-US" sz="2600" b="1" spc="13">
              <a:solidFill>
                <a:srgbClr val="1B1817"/>
              </a:solidFill>
              <a:latin typeface="TT Norms Bold"/>
              <a:ea typeface="TT Norms Bold"/>
              <a:cs typeface="TT Norms Bold"/>
              <a:sym typeface="TT Norms Bold"/>
            </a:endParaRPr>
          </a:p>
          <a:p>
            <a:pPr marL="561341" lvl="1" indent="-280670" algn="l">
              <a:lnSpc>
                <a:spcPts val="3640"/>
              </a:lnSpc>
              <a:buFont typeface="Arial"/>
              <a:buChar char="•"/>
            </a:pPr>
            <a:r>
              <a:rPr lang="en-US" sz="2600" b="1" spc="13">
                <a:solidFill>
                  <a:srgbClr val="1B1817"/>
                </a:solidFill>
                <a:latin typeface="TT Norms Bold"/>
                <a:ea typeface="TT Norms Bold"/>
                <a:cs typeface="TT Norms Bold"/>
                <a:sym typeface="TT Norms Bold"/>
              </a:rPr>
              <a:t>Applies to physical and mental health conditions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577396" y="7176378"/>
            <a:ext cx="9295025" cy="905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"/>
              </a:lnSpc>
            </a:pPr>
            <a:r>
              <a:rPr lang="en-US" sz="2600" b="1" spc="13">
                <a:solidFill>
                  <a:srgbClr val="000000"/>
                </a:solidFill>
                <a:latin typeface="TT Norms Bold"/>
                <a:ea typeface="TT Norms Bold"/>
                <a:cs typeface="TT Norms Bold"/>
                <a:sym typeface="TT Norms Bold"/>
              </a:rPr>
              <a:t>Recognize qualifying health issues; guide employees to HR for documentation and support throughout the process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74750" y="6053137"/>
            <a:ext cx="3616898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Supervisors: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1524460" y="3678415"/>
            <a:ext cx="500647" cy="438066"/>
            <a:chOff x="0" y="0"/>
            <a:chExt cx="812800" cy="711200"/>
          </a:xfrm>
        </p:grpSpPr>
        <p:sp>
          <p:nvSpPr>
            <p:cNvPr id="4" name="Freeform 4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006747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524460" y="5538657"/>
            <a:ext cx="500647" cy="438066"/>
            <a:chOff x="0" y="0"/>
            <a:chExt cx="812800" cy="711200"/>
          </a:xfrm>
        </p:grpSpPr>
        <p:sp>
          <p:nvSpPr>
            <p:cNvPr id="7" name="Freeform 7"/>
            <p:cNvSpPr/>
            <p:nvPr/>
          </p:nvSpPr>
          <p:spPr>
            <a:xfrm>
              <a:off x="60851" y="89740"/>
              <a:ext cx="691098" cy="621460"/>
            </a:xfrm>
            <a:custGeom>
              <a:avLst/>
              <a:gdLst/>
              <a:ahLst/>
              <a:cxnLst/>
              <a:rect l="l" t="t" r="r" b="b"/>
              <a:pathLst>
                <a:path w="691098" h="621460">
                  <a:moveTo>
                    <a:pt x="422271" y="44524"/>
                  </a:moveTo>
                  <a:lnTo>
                    <a:pt x="675227" y="487196"/>
                  </a:lnTo>
                  <a:cubicBezTo>
                    <a:pt x="691098" y="514971"/>
                    <a:pt x="690984" y="549095"/>
                    <a:pt x="674928" y="576763"/>
                  </a:cubicBezTo>
                  <a:cubicBezTo>
                    <a:pt x="658871" y="604431"/>
                    <a:pt x="629300" y="621460"/>
                    <a:pt x="597311" y="621460"/>
                  </a:cubicBezTo>
                  <a:lnTo>
                    <a:pt x="93787" y="621460"/>
                  </a:lnTo>
                  <a:cubicBezTo>
                    <a:pt x="61798" y="621460"/>
                    <a:pt x="32227" y="604431"/>
                    <a:pt x="16170" y="576763"/>
                  </a:cubicBezTo>
                  <a:cubicBezTo>
                    <a:pt x="114" y="549095"/>
                    <a:pt x="0" y="514971"/>
                    <a:pt x="15871" y="487196"/>
                  </a:cubicBezTo>
                  <a:lnTo>
                    <a:pt x="268827" y="44524"/>
                  </a:lnTo>
                  <a:cubicBezTo>
                    <a:pt x="284560" y="16991"/>
                    <a:pt x="313839" y="0"/>
                    <a:pt x="345549" y="0"/>
                  </a:cubicBezTo>
                  <a:cubicBezTo>
                    <a:pt x="377259" y="0"/>
                    <a:pt x="406538" y="16991"/>
                    <a:pt x="422271" y="44524"/>
                  </a:cubicBezTo>
                  <a:close/>
                </a:path>
              </a:pathLst>
            </a:custGeom>
            <a:solidFill>
              <a:srgbClr val="006747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622068" y="-4163460"/>
            <a:ext cx="11145501" cy="9752314"/>
            <a:chOff x="0" y="0"/>
            <a:chExt cx="812800" cy="711200"/>
          </a:xfrm>
        </p:grpSpPr>
        <p:sp>
          <p:nvSpPr>
            <p:cNvPr id="10" name="Freeform 10"/>
            <p:cNvSpPr/>
            <p:nvPr/>
          </p:nvSpPr>
          <p:spPr>
            <a:xfrm>
              <a:off x="10933" y="16124"/>
              <a:ext cx="790933" cy="695076"/>
            </a:xfrm>
            <a:custGeom>
              <a:avLst/>
              <a:gdLst/>
              <a:ahLst/>
              <a:cxnLst/>
              <a:rect l="l" t="t" r="r" b="b"/>
              <a:pathLst>
                <a:path w="790933" h="695076">
                  <a:moveTo>
                    <a:pt x="409252" y="8000"/>
                  </a:moveTo>
                  <a:lnTo>
                    <a:pt x="788082" y="670952"/>
                  </a:lnTo>
                  <a:cubicBezTo>
                    <a:pt x="790934" y="675942"/>
                    <a:pt x="790913" y="682074"/>
                    <a:pt x="788028" y="687045"/>
                  </a:cubicBezTo>
                  <a:cubicBezTo>
                    <a:pt x="785143" y="692016"/>
                    <a:pt x="779830" y="695076"/>
                    <a:pt x="774082" y="695076"/>
                  </a:cubicBezTo>
                  <a:lnTo>
                    <a:pt x="16852" y="695076"/>
                  </a:lnTo>
                  <a:cubicBezTo>
                    <a:pt x="11104" y="695076"/>
                    <a:pt x="5791" y="692016"/>
                    <a:pt x="2906" y="687045"/>
                  </a:cubicBezTo>
                  <a:cubicBezTo>
                    <a:pt x="21" y="682074"/>
                    <a:pt x="0" y="675942"/>
                    <a:pt x="2852" y="670952"/>
                  </a:cubicBezTo>
                  <a:lnTo>
                    <a:pt x="381682" y="8000"/>
                  </a:lnTo>
                  <a:cubicBezTo>
                    <a:pt x="384509" y="3053"/>
                    <a:pt x="389769" y="0"/>
                    <a:pt x="395467" y="0"/>
                  </a:cubicBezTo>
                  <a:cubicBezTo>
                    <a:pt x="401165" y="0"/>
                    <a:pt x="406425" y="3053"/>
                    <a:pt x="409252" y="8000"/>
                  </a:cubicBezTo>
                  <a:close/>
                </a:path>
              </a:pathLst>
            </a:custGeom>
            <a:solidFill>
              <a:srgbClr val="2340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10800000">
            <a:off x="11377362" y="-406136"/>
            <a:ext cx="4180138" cy="3657620"/>
            <a:chOff x="0" y="0"/>
            <a:chExt cx="812800" cy="711200"/>
          </a:xfrm>
        </p:grpSpPr>
        <p:sp>
          <p:nvSpPr>
            <p:cNvPr id="13" name="Freeform 13"/>
            <p:cNvSpPr/>
            <p:nvPr/>
          </p:nvSpPr>
          <p:spPr>
            <a:xfrm>
              <a:off x="29152" y="42992"/>
              <a:ext cx="754496" cy="668208"/>
            </a:xfrm>
            <a:custGeom>
              <a:avLst/>
              <a:gdLst/>
              <a:ahLst/>
              <a:cxnLst/>
              <a:rect l="l" t="t" r="r" b="b"/>
              <a:pathLst>
                <a:path w="754496" h="668208">
                  <a:moveTo>
                    <a:pt x="414003" y="21330"/>
                  </a:moveTo>
                  <a:lnTo>
                    <a:pt x="746893" y="603886"/>
                  </a:lnTo>
                  <a:cubicBezTo>
                    <a:pt x="754496" y="617192"/>
                    <a:pt x="754441" y="633540"/>
                    <a:pt x="746749" y="646795"/>
                  </a:cubicBezTo>
                  <a:cubicBezTo>
                    <a:pt x="739057" y="660050"/>
                    <a:pt x="724890" y="668208"/>
                    <a:pt x="709565" y="668208"/>
                  </a:cubicBezTo>
                  <a:lnTo>
                    <a:pt x="44931" y="668208"/>
                  </a:lnTo>
                  <a:cubicBezTo>
                    <a:pt x="29606" y="668208"/>
                    <a:pt x="15439" y="660050"/>
                    <a:pt x="7747" y="646795"/>
                  </a:cubicBezTo>
                  <a:cubicBezTo>
                    <a:pt x="55" y="633540"/>
                    <a:pt x="0" y="617192"/>
                    <a:pt x="7603" y="603886"/>
                  </a:cubicBezTo>
                  <a:lnTo>
                    <a:pt x="340493" y="21330"/>
                  </a:lnTo>
                  <a:cubicBezTo>
                    <a:pt x="348030" y="8140"/>
                    <a:pt x="362056" y="0"/>
                    <a:pt x="377248" y="0"/>
                  </a:cubicBezTo>
                  <a:cubicBezTo>
                    <a:pt x="392440" y="0"/>
                    <a:pt x="406466" y="8140"/>
                    <a:pt x="414003" y="21330"/>
                  </a:cubicBezTo>
                  <a:close/>
                </a:path>
              </a:pathLst>
            </a:custGeom>
            <a:solidFill>
              <a:srgbClr val="006747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2444764" y="2989577"/>
            <a:ext cx="8794187" cy="7694914"/>
            <a:chOff x="0" y="0"/>
            <a:chExt cx="812800" cy="711200"/>
          </a:xfrm>
        </p:grpSpPr>
        <p:sp>
          <p:nvSpPr>
            <p:cNvPr id="16" name="Freeform 16"/>
            <p:cNvSpPr/>
            <p:nvPr/>
          </p:nvSpPr>
          <p:spPr>
            <a:xfrm>
              <a:off x="13857" y="20435"/>
              <a:ext cx="785086" cy="690765"/>
            </a:xfrm>
            <a:custGeom>
              <a:avLst/>
              <a:gdLst/>
              <a:ahLst/>
              <a:cxnLst/>
              <a:rect l="l" t="t" r="r" b="b"/>
              <a:pathLst>
                <a:path w="785086" h="690765">
                  <a:moveTo>
                    <a:pt x="410014" y="10139"/>
                  </a:moveTo>
                  <a:lnTo>
                    <a:pt x="781472" y="660191"/>
                  </a:lnTo>
                  <a:cubicBezTo>
                    <a:pt x="785086" y="666516"/>
                    <a:pt x="785060" y="674286"/>
                    <a:pt x="781404" y="680587"/>
                  </a:cubicBezTo>
                  <a:cubicBezTo>
                    <a:pt x="777748" y="686887"/>
                    <a:pt x="771014" y="690765"/>
                    <a:pt x="763729" y="690765"/>
                  </a:cubicBezTo>
                  <a:lnTo>
                    <a:pt x="21357" y="690765"/>
                  </a:lnTo>
                  <a:cubicBezTo>
                    <a:pt x="14072" y="690765"/>
                    <a:pt x="7338" y="686887"/>
                    <a:pt x="3682" y="680587"/>
                  </a:cubicBezTo>
                  <a:cubicBezTo>
                    <a:pt x="26" y="674286"/>
                    <a:pt x="0" y="666516"/>
                    <a:pt x="3614" y="660191"/>
                  </a:cubicBezTo>
                  <a:lnTo>
                    <a:pt x="375072" y="10139"/>
                  </a:lnTo>
                  <a:cubicBezTo>
                    <a:pt x="378655" y="3870"/>
                    <a:pt x="385322" y="0"/>
                    <a:pt x="392543" y="0"/>
                  </a:cubicBezTo>
                  <a:cubicBezTo>
                    <a:pt x="399764" y="0"/>
                    <a:pt x="406431" y="3870"/>
                    <a:pt x="410014" y="10139"/>
                  </a:cubicBezTo>
                  <a:close/>
                </a:path>
              </a:pathLst>
            </a:custGeom>
            <a:solidFill>
              <a:srgbClr val="23403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1622068" y="7617932"/>
            <a:ext cx="3885376" cy="3399704"/>
            <a:chOff x="0" y="0"/>
            <a:chExt cx="812800" cy="711200"/>
          </a:xfrm>
        </p:grpSpPr>
        <p:sp>
          <p:nvSpPr>
            <p:cNvPr id="19" name="Freeform 19"/>
            <p:cNvSpPr/>
            <p:nvPr/>
          </p:nvSpPr>
          <p:spPr>
            <a:xfrm>
              <a:off x="31363" y="46254"/>
              <a:ext cx="750073" cy="664946"/>
            </a:xfrm>
            <a:custGeom>
              <a:avLst/>
              <a:gdLst/>
              <a:ahLst/>
              <a:cxnLst/>
              <a:rect l="l" t="t" r="r" b="b"/>
              <a:pathLst>
                <a:path w="750073" h="664946">
                  <a:moveTo>
                    <a:pt x="414581" y="22948"/>
                  </a:moveTo>
                  <a:lnTo>
                    <a:pt x="741893" y="595744"/>
                  </a:lnTo>
                  <a:cubicBezTo>
                    <a:pt x="750074" y="610060"/>
                    <a:pt x="750015" y="627648"/>
                    <a:pt x="741739" y="641908"/>
                  </a:cubicBezTo>
                  <a:cubicBezTo>
                    <a:pt x="733463" y="656169"/>
                    <a:pt x="718222" y="664946"/>
                    <a:pt x="701734" y="664946"/>
                  </a:cubicBezTo>
                  <a:lnTo>
                    <a:pt x="48340" y="664946"/>
                  </a:lnTo>
                  <a:cubicBezTo>
                    <a:pt x="31852" y="664946"/>
                    <a:pt x="16611" y="656169"/>
                    <a:pt x="8335" y="641908"/>
                  </a:cubicBezTo>
                  <a:cubicBezTo>
                    <a:pt x="59" y="627648"/>
                    <a:pt x="0" y="610060"/>
                    <a:pt x="8181" y="595744"/>
                  </a:cubicBezTo>
                  <a:lnTo>
                    <a:pt x="335493" y="22948"/>
                  </a:lnTo>
                  <a:cubicBezTo>
                    <a:pt x="343602" y="8757"/>
                    <a:pt x="358693" y="0"/>
                    <a:pt x="375037" y="0"/>
                  </a:cubicBezTo>
                  <a:cubicBezTo>
                    <a:pt x="391381" y="0"/>
                    <a:pt x="406472" y="8757"/>
                    <a:pt x="414581" y="22948"/>
                  </a:cubicBezTo>
                  <a:close/>
                </a:path>
              </a:pathLst>
            </a:custGeom>
            <a:solidFill>
              <a:srgbClr val="006747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27000" y="263525"/>
              <a:ext cx="558800" cy="396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-465592" y="9317784"/>
            <a:ext cx="3002194" cy="1178361"/>
          </a:xfrm>
          <a:custGeom>
            <a:avLst/>
            <a:gdLst/>
            <a:ahLst/>
            <a:cxnLst/>
            <a:rect l="l" t="t" r="r" b="b"/>
            <a:pathLst>
              <a:path w="3002194" h="1178361">
                <a:moveTo>
                  <a:pt x="0" y="0"/>
                </a:moveTo>
                <a:lnTo>
                  <a:pt x="3002194" y="0"/>
                </a:lnTo>
                <a:lnTo>
                  <a:pt x="3002194" y="1178361"/>
                </a:lnTo>
                <a:lnTo>
                  <a:pt x="0" y="11783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3550175" y="85263"/>
            <a:ext cx="6591951" cy="1337411"/>
            <a:chOff x="0" y="0"/>
            <a:chExt cx="8789268" cy="1783214"/>
          </a:xfrm>
        </p:grpSpPr>
        <p:sp>
          <p:nvSpPr>
            <p:cNvPr id="23" name="Freeform 23"/>
            <p:cNvSpPr/>
            <p:nvPr/>
          </p:nvSpPr>
          <p:spPr>
            <a:xfrm>
              <a:off x="4246047" y="0"/>
              <a:ext cx="4543221" cy="1783214"/>
            </a:xfrm>
            <a:custGeom>
              <a:avLst/>
              <a:gdLst/>
              <a:ahLst/>
              <a:cxnLst/>
              <a:rect l="l" t="t" r="r" b="b"/>
              <a:pathLst>
                <a:path w="4543221" h="1783214">
                  <a:moveTo>
                    <a:pt x="0" y="0"/>
                  </a:moveTo>
                  <a:lnTo>
                    <a:pt x="4543221" y="0"/>
                  </a:lnTo>
                  <a:lnTo>
                    <a:pt x="4543221" y="1783214"/>
                  </a:lnTo>
                  <a:lnTo>
                    <a:pt x="0" y="1783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>
              <a:off x="0" y="0"/>
              <a:ext cx="4062982" cy="1783214"/>
            </a:xfrm>
            <a:custGeom>
              <a:avLst/>
              <a:gdLst/>
              <a:ahLst/>
              <a:cxnLst/>
              <a:rect l="l" t="t" r="r" b="b"/>
              <a:pathLst>
                <a:path w="4062982" h="1783214">
                  <a:moveTo>
                    <a:pt x="0" y="0"/>
                  </a:moveTo>
                  <a:lnTo>
                    <a:pt x="4062982" y="0"/>
                  </a:lnTo>
                  <a:lnTo>
                    <a:pt x="4062982" y="1783214"/>
                  </a:lnTo>
                  <a:lnTo>
                    <a:pt x="0" y="1783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1181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16749554" y="8966295"/>
            <a:ext cx="1824328" cy="1486827"/>
          </a:xfrm>
          <a:custGeom>
            <a:avLst/>
            <a:gdLst/>
            <a:ahLst/>
            <a:cxnLst/>
            <a:rect l="l" t="t" r="r" b="b"/>
            <a:pathLst>
              <a:path w="1824328" h="1486827">
                <a:moveTo>
                  <a:pt x="0" y="0"/>
                </a:moveTo>
                <a:lnTo>
                  <a:pt x="1824328" y="0"/>
                </a:lnTo>
                <a:lnTo>
                  <a:pt x="1824328" y="1486827"/>
                </a:lnTo>
                <a:lnTo>
                  <a:pt x="0" y="148682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 rot="-2199196" flipH="1">
            <a:off x="-1587894" y="-1960574"/>
            <a:ext cx="3285470" cy="3108876"/>
          </a:xfrm>
          <a:custGeom>
            <a:avLst/>
            <a:gdLst/>
            <a:ahLst/>
            <a:cxnLst/>
            <a:rect l="l" t="t" r="r" b="b"/>
            <a:pathLst>
              <a:path w="3285470" h="3108876">
                <a:moveTo>
                  <a:pt x="3285469" y="0"/>
                </a:moveTo>
                <a:lnTo>
                  <a:pt x="0" y="0"/>
                </a:lnTo>
                <a:lnTo>
                  <a:pt x="0" y="3108876"/>
                </a:lnTo>
                <a:lnTo>
                  <a:pt x="3285469" y="3108876"/>
                </a:lnTo>
                <a:lnTo>
                  <a:pt x="3285469" y="0"/>
                </a:lnTo>
                <a:close/>
              </a:path>
            </a:pathLst>
          </a:custGeom>
          <a:blipFill>
            <a:blip r:embed="rId7">
              <a:alphaModFix amt="99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10737512" y="-3729574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9845023" y="1422674"/>
            <a:ext cx="8279350" cy="7606653"/>
          </a:xfrm>
          <a:custGeom>
            <a:avLst/>
            <a:gdLst/>
            <a:ahLst/>
            <a:cxnLst/>
            <a:rect l="l" t="t" r="r" b="b"/>
            <a:pathLst>
              <a:path w="8279350" h="7606653">
                <a:moveTo>
                  <a:pt x="0" y="0"/>
                </a:moveTo>
                <a:lnTo>
                  <a:pt x="8279350" y="0"/>
                </a:lnTo>
                <a:lnTo>
                  <a:pt x="8279350" y="7606653"/>
                </a:lnTo>
                <a:lnTo>
                  <a:pt x="0" y="760665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alphaModFix amt="90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30" name="Group 30"/>
          <p:cNvGrpSpPr/>
          <p:nvPr/>
        </p:nvGrpSpPr>
        <p:grpSpPr>
          <a:xfrm>
            <a:off x="10430048" y="1422674"/>
            <a:ext cx="11520205" cy="7606653"/>
            <a:chOff x="0" y="0"/>
            <a:chExt cx="1057872" cy="698500"/>
          </a:xfrm>
        </p:grpSpPr>
        <p:sp>
          <p:nvSpPr>
            <p:cNvPr id="31" name="Freeform 31"/>
            <p:cNvSpPr/>
            <p:nvPr/>
          </p:nvSpPr>
          <p:spPr>
            <a:xfrm>
              <a:off x="5162" y="0"/>
              <a:ext cx="1047548" cy="698500"/>
            </a:xfrm>
            <a:custGeom>
              <a:avLst/>
              <a:gdLst/>
              <a:ahLst/>
              <a:cxnLst/>
              <a:rect l="l" t="t" r="r" b="b"/>
              <a:pathLst>
                <a:path w="1047548" h="698500">
                  <a:moveTo>
                    <a:pt x="1039191" y="372485"/>
                  </a:moveTo>
                  <a:lnTo>
                    <a:pt x="863028" y="675265"/>
                  </a:lnTo>
                  <a:cubicBezTo>
                    <a:pt x="854659" y="689650"/>
                    <a:pt x="839271" y="698500"/>
                    <a:pt x="822629" y="698500"/>
                  </a:cubicBezTo>
                  <a:lnTo>
                    <a:pt x="224919" y="698500"/>
                  </a:lnTo>
                  <a:cubicBezTo>
                    <a:pt x="208276" y="698500"/>
                    <a:pt x="192889" y="689650"/>
                    <a:pt x="184520" y="675265"/>
                  </a:cubicBezTo>
                  <a:lnTo>
                    <a:pt x="8356" y="372485"/>
                  </a:lnTo>
                  <a:cubicBezTo>
                    <a:pt x="0" y="358122"/>
                    <a:pt x="0" y="340378"/>
                    <a:pt x="8356" y="326015"/>
                  </a:cubicBezTo>
                  <a:lnTo>
                    <a:pt x="184520" y="23235"/>
                  </a:lnTo>
                  <a:cubicBezTo>
                    <a:pt x="192889" y="8850"/>
                    <a:pt x="208276" y="0"/>
                    <a:pt x="224919" y="0"/>
                  </a:cubicBezTo>
                  <a:lnTo>
                    <a:pt x="822629" y="0"/>
                  </a:lnTo>
                  <a:cubicBezTo>
                    <a:pt x="839271" y="0"/>
                    <a:pt x="854659" y="8850"/>
                    <a:pt x="863028" y="23235"/>
                  </a:cubicBezTo>
                  <a:lnTo>
                    <a:pt x="1039191" y="326015"/>
                  </a:lnTo>
                  <a:cubicBezTo>
                    <a:pt x="1047548" y="340378"/>
                    <a:pt x="1047548" y="358122"/>
                    <a:pt x="1039191" y="372485"/>
                  </a:cubicBezTo>
                  <a:close/>
                </a:path>
              </a:pathLst>
            </a:custGeom>
            <a:solidFill>
              <a:srgbClr val="E7A6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114300" y="-66675"/>
              <a:ext cx="829272" cy="765175"/>
            </a:xfrm>
            <a:prstGeom prst="rect">
              <a:avLst/>
            </a:prstGeom>
          </p:spPr>
          <p:txBody>
            <a:bodyPr lIns="59834" tIns="59834" rIns="59834" bIns="59834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737512" y="1686901"/>
            <a:ext cx="9844078" cy="7078198"/>
            <a:chOff x="0" y="0"/>
            <a:chExt cx="971446" cy="698500"/>
          </a:xfrm>
        </p:grpSpPr>
        <p:sp>
          <p:nvSpPr>
            <p:cNvPr id="34" name="Freeform 34"/>
            <p:cNvSpPr/>
            <p:nvPr/>
          </p:nvSpPr>
          <p:spPr>
            <a:xfrm>
              <a:off x="4531" y="0"/>
              <a:ext cx="962385" cy="698500"/>
            </a:xfrm>
            <a:custGeom>
              <a:avLst/>
              <a:gdLst/>
              <a:ahLst/>
              <a:cxnLst/>
              <a:rect l="l" t="t" r="r" b="b"/>
              <a:pathLst>
                <a:path w="962385" h="698500">
                  <a:moveTo>
                    <a:pt x="955050" y="369643"/>
                  </a:moveTo>
                  <a:lnTo>
                    <a:pt x="775580" y="678107"/>
                  </a:lnTo>
                  <a:cubicBezTo>
                    <a:pt x="768234" y="690733"/>
                    <a:pt x="754729" y="698500"/>
                    <a:pt x="740121" y="698500"/>
                  </a:cubicBezTo>
                  <a:lnTo>
                    <a:pt x="222263" y="698500"/>
                  </a:lnTo>
                  <a:cubicBezTo>
                    <a:pt x="207655" y="698500"/>
                    <a:pt x="194150" y="690733"/>
                    <a:pt x="186804" y="678107"/>
                  </a:cubicBezTo>
                  <a:lnTo>
                    <a:pt x="7334" y="369643"/>
                  </a:lnTo>
                  <a:cubicBezTo>
                    <a:pt x="0" y="357037"/>
                    <a:pt x="0" y="341463"/>
                    <a:pt x="7334" y="328857"/>
                  </a:cubicBezTo>
                  <a:lnTo>
                    <a:pt x="186804" y="20393"/>
                  </a:lnTo>
                  <a:cubicBezTo>
                    <a:pt x="194150" y="7767"/>
                    <a:pt x="207655" y="0"/>
                    <a:pt x="222263" y="0"/>
                  </a:cubicBezTo>
                  <a:lnTo>
                    <a:pt x="740121" y="0"/>
                  </a:lnTo>
                  <a:cubicBezTo>
                    <a:pt x="754729" y="0"/>
                    <a:pt x="768234" y="7767"/>
                    <a:pt x="775580" y="20393"/>
                  </a:cubicBezTo>
                  <a:lnTo>
                    <a:pt x="955050" y="328857"/>
                  </a:lnTo>
                  <a:cubicBezTo>
                    <a:pt x="962385" y="341463"/>
                    <a:pt x="962385" y="357037"/>
                    <a:pt x="955050" y="369643"/>
                  </a:cubicBezTo>
                  <a:close/>
                </a:path>
              </a:pathLst>
            </a:custGeom>
            <a:blipFill>
              <a:blip r:embed="rId15"/>
              <a:stretch>
                <a:fillRect l="-4575" r="-4575"/>
              </a:stretch>
            </a:blipFill>
            <a:ln w="2095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1717848" y="703286"/>
            <a:ext cx="8159750" cy="1995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19"/>
              </a:lnSpc>
            </a:pPr>
            <a:r>
              <a:rPr lang="en-US" sz="67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MILITARY FAMILY LEAVE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300700" y="4265592"/>
            <a:ext cx="5913576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spc="12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Up to 12 weeks for military-related emergencies or needs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2300700" y="3605327"/>
            <a:ext cx="4235421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Qualifying Exigency: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300700" y="6125834"/>
            <a:ext cx="5913576" cy="86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spc="12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Up to 26 weeks to care for a covered service member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300700" y="5465570"/>
            <a:ext cx="4235421" cy="533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99"/>
              </a:lnSpc>
            </a:pPr>
            <a:r>
              <a:rPr lang="en-US" sz="2999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Military Caregiver: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465549" y="-459846"/>
            <a:ext cx="11223946" cy="4574646"/>
            <a:chOff x="0" y="0"/>
            <a:chExt cx="1151087" cy="469159"/>
          </a:xfrm>
        </p:grpSpPr>
        <p:sp>
          <p:nvSpPr>
            <p:cNvPr id="4" name="Freeform 4"/>
            <p:cNvSpPr/>
            <p:nvPr/>
          </p:nvSpPr>
          <p:spPr>
            <a:xfrm flipH="1">
              <a:off x="6405" y="0"/>
              <a:ext cx="1138276" cy="469159"/>
            </a:xfrm>
            <a:custGeom>
              <a:avLst/>
              <a:gdLst/>
              <a:ahLst/>
              <a:cxnLst/>
              <a:rect l="l" t="t" r="r" b="b"/>
              <a:pathLst>
                <a:path w="1138276" h="469159">
                  <a:moveTo>
                    <a:pt x="920789" y="0"/>
                  </a:moveTo>
                  <a:lnTo>
                    <a:pt x="14288" y="0"/>
                  </a:lnTo>
                  <a:cubicBezTo>
                    <a:pt x="9711" y="0"/>
                    <a:pt x="5442" y="2304"/>
                    <a:pt x="2930" y="6130"/>
                  </a:cubicBezTo>
                  <a:cubicBezTo>
                    <a:pt x="418" y="9955"/>
                    <a:pt x="0" y="14789"/>
                    <a:pt x="1819" y="18989"/>
                  </a:cubicBezTo>
                  <a:lnTo>
                    <a:pt x="188571" y="450170"/>
                  </a:lnTo>
                  <a:cubicBezTo>
                    <a:pt x="193564" y="461698"/>
                    <a:pt x="204926" y="469159"/>
                    <a:pt x="217488" y="469159"/>
                  </a:cubicBezTo>
                  <a:lnTo>
                    <a:pt x="1123989" y="469159"/>
                  </a:lnTo>
                  <a:cubicBezTo>
                    <a:pt x="1128565" y="469159"/>
                    <a:pt x="1132835" y="466855"/>
                    <a:pt x="1135347" y="463029"/>
                  </a:cubicBezTo>
                  <a:cubicBezTo>
                    <a:pt x="1137859" y="459203"/>
                    <a:pt x="1138276" y="454370"/>
                    <a:pt x="1136457" y="450170"/>
                  </a:cubicBezTo>
                  <a:lnTo>
                    <a:pt x="949706" y="18989"/>
                  </a:lnTo>
                  <a:cubicBezTo>
                    <a:pt x="944713" y="7461"/>
                    <a:pt x="933351" y="0"/>
                    <a:pt x="920789" y="0"/>
                  </a:cubicBezTo>
                  <a:close/>
                </a:path>
              </a:pathLst>
            </a:custGeom>
            <a:blipFill>
              <a:blip r:embed="rId3"/>
              <a:stretch>
                <a:fillRect l="-624" t="-31885" r="-624" b="-31885"/>
              </a:stretch>
            </a:blip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 rot="-10800000">
            <a:off x="8635102" y="-449027"/>
            <a:ext cx="2250111" cy="2506427"/>
            <a:chOff x="0" y="0"/>
            <a:chExt cx="812800" cy="905388"/>
          </a:xfrm>
        </p:grpSpPr>
        <p:sp>
          <p:nvSpPr>
            <p:cNvPr id="6" name="Freeform 6"/>
            <p:cNvSpPr/>
            <p:nvPr/>
          </p:nvSpPr>
          <p:spPr>
            <a:xfrm>
              <a:off x="32990" y="66810"/>
              <a:ext cx="746819" cy="838579"/>
            </a:xfrm>
            <a:custGeom>
              <a:avLst/>
              <a:gdLst/>
              <a:ahLst/>
              <a:cxnLst/>
              <a:rect l="l" t="t" r="r" b="b"/>
              <a:pathLst>
                <a:path w="746819" h="838579">
                  <a:moveTo>
                    <a:pt x="415679" y="27359"/>
                  </a:moveTo>
                  <a:lnTo>
                    <a:pt x="737541" y="744409"/>
                  </a:lnTo>
                  <a:cubicBezTo>
                    <a:pt x="746820" y="765082"/>
                    <a:pt x="744988" y="789048"/>
                    <a:pt x="732676" y="808071"/>
                  </a:cubicBezTo>
                  <a:cubicBezTo>
                    <a:pt x="720364" y="827093"/>
                    <a:pt x="699249" y="838578"/>
                    <a:pt x="676590" y="838578"/>
                  </a:cubicBezTo>
                  <a:lnTo>
                    <a:pt x="70231" y="838578"/>
                  </a:lnTo>
                  <a:cubicBezTo>
                    <a:pt x="47571" y="838578"/>
                    <a:pt x="26456" y="827093"/>
                    <a:pt x="14144" y="808071"/>
                  </a:cubicBezTo>
                  <a:cubicBezTo>
                    <a:pt x="1832" y="789048"/>
                    <a:pt x="0" y="765082"/>
                    <a:pt x="9279" y="744409"/>
                  </a:cubicBezTo>
                  <a:lnTo>
                    <a:pt x="331141" y="27359"/>
                  </a:lnTo>
                  <a:cubicBezTo>
                    <a:pt x="338613" y="10711"/>
                    <a:pt x="355162" y="0"/>
                    <a:pt x="373410" y="0"/>
                  </a:cubicBezTo>
                  <a:cubicBezTo>
                    <a:pt x="391658" y="0"/>
                    <a:pt x="408207" y="10711"/>
                    <a:pt x="415679" y="27359"/>
                  </a:cubicBezTo>
                  <a:close/>
                </a:path>
              </a:pathLst>
            </a:custGeom>
            <a:solidFill>
              <a:srgbClr val="E7A614">
                <a:alpha val="8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27000" y="353684"/>
              <a:ext cx="558800" cy="48703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7794485" y="2781329"/>
            <a:ext cx="306763" cy="1333471"/>
          </a:xfrm>
          <a:custGeom>
            <a:avLst/>
            <a:gdLst/>
            <a:ahLst/>
            <a:cxnLst/>
            <a:rect l="l" t="t" r="r" b="b"/>
            <a:pathLst>
              <a:path w="306763" h="1333471">
                <a:moveTo>
                  <a:pt x="0" y="0"/>
                </a:moveTo>
                <a:lnTo>
                  <a:pt x="306763" y="0"/>
                </a:lnTo>
                <a:lnTo>
                  <a:pt x="306763" y="1333471"/>
                </a:lnTo>
                <a:lnTo>
                  <a:pt x="0" y="13334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40108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15722224" y="4594602"/>
            <a:ext cx="5310317" cy="5136277"/>
            <a:chOff x="0" y="0"/>
            <a:chExt cx="812800" cy="786161"/>
          </a:xfrm>
        </p:grpSpPr>
        <p:sp>
          <p:nvSpPr>
            <p:cNvPr id="10" name="Freeform 10"/>
            <p:cNvSpPr/>
            <p:nvPr/>
          </p:nvSpPr>
          <p:spPr>
            <a:xfrm>
              <a:off x="15818" y="26626"/>
              <a:ext cx="781165" cy="759535"/>
            </a:xfrm>
            <a:custGeom>
              <a:avLst/>
              <a:gdLst/>
              <a:ahLst/>
              <a:cxnLst/>
              <a:rect l="l" t="t" r="r" b="b"/>
              <a:pathLst>
                <a:path w="781165" h="759535">
                  <a:moveTo>
                    <a:pt x="410667" y="12227"/>
                  </a:moveTo>
                  <a:lnTo>
                    <a:pt x="776897" y="720682"/>
                  </a:lnTo>
                  <a:cubicBezTo>
                    <a:pt x="781164" y="728937"/>
                    <a:pt x="780820" y="738818"/>
                    <a:pt x="775988" y="746755"/>
                  </a:cubicBezTo>
                  <a:cubicBezTo>
                    <a:pt x="771156" y="754691"/>
                    <a:pt x="762537" y="759535"/>
                    <a:pt x="753245" y="759535"/>
                  </a:cubicBezTo>
                  <a:lnTo>
                    <a:pt x="27919" y="759535"/>
                  </a:lnTo>
                  <a:cubicBezTo>
                    <a:pt x="18627" y="759535"/>
                    <a:pt x="10008" y="754691"/>
                    <a:pt x="5176" y="746755"/>
                  </a:cubicBezTo>
                  <a:cubicBezTo>
                    <a:pt x="344" y="738818"/>
                    <a:pt x="0" y="728937"/>
                    <a:pt x="4267" y="720682"/>
                  </a:cubicBezTo>
                  <a:lnTo>
                    <a:pt x="370497" y="12227"/>
                  </a:lnTo>
                  <a:cubicBezTo>
                    <a:pt x="374380" y="4717"/>
                    <a:pt x="382128" y="0"/>
                    <a:pt x="390582" y="0"/>
                  </a:cubicBezTo>
                  <a:cubicBezTo>
                    <a:pt x="399036" y="0"/>
                    <a:pt x="406784" y="4717"/>
                    <a:pt x="410667" y="12227"/>
                  </a:cubicBezTo>
                  <a:close/>
                </a:path>
              </a:pathLst>
            </a:custGeom>
            <a:solidFill>
              <a:srgbClr val="E7A6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27000" y="298328"/>
              <a:ext cx="558800" cy="4316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4343609" y="4594602"/>
            <a:ext cx="22080944" cy="4969855"/>
            <a:chOff x="0" y="0"/>
            <a:chExt cx="1800779" cy="405309"/>
          </a:xfrm>
        </p:grpSpPr>
        <p:sp>
          <p:nvSpPr>
            <p:cNvPr id="13" name="Freeform 13"/>
            <p:cNvSpPr/>
            <p:nvPr/>
          </p:nvSpPr>
          <p:spPr>
            <a:xfrm>
              <a:off x="3705" y="0"/>
              <a:ext cx="1793369" cy="405309"/>
            </a:xfrm>
            <a:custGeom>
              <a:avLst/>
              <a:gdLst/>
              <a:ahLst/>
              <a:cxnLst/>
              <a:rect l="l" t="t" r="r" b="b"/>
              <a:pathLst>
                <a:path w="1793369" h="405309">
                  <a:moveTo>
                    <a:pt x="1583355" y="0"/>
                  </a:moveTo>
                  <a:lnTo>
                    <a:pt x="6813" y="0"/>
                  </a:lnTo>
                  <a:cubicBezTo>
                    <a:pt x="4562" y="0"/>
                    <a:pt x="2471" y="1166"/>
                    <a:pt x="1288" y="3082"/>
                  </a:cubicBezTo>
                  <a:cubicBezTo>
                    <a:pt x="106" y="4998"/>
                    <a:pt x="0" y="7390"/>
                    <a:pt x="1009" y="9403"/>
                  </a:cubicBezTo>
                  <a:lnTo>
                    <a:pt x="194781" y="395906"/>
                  </a:lnTo>
                  <a:cubicBezTo>
                    <a:pt x="197671" y="401670"/>
                    <a:pt x="203566" y="405309"/>
                    <a:pt x="210013" y="405309"/>
                  </a:cubicBezTo>
                  <a:lnTo>
                    <a:pt x="1786555" y="405309"/>
                  </a:lnTo>
                  <a:cubicBezTo>
                    <a:pt x="1788807" y="405309"/>
                    <a:pt x="1790898" y="404143"/>
                    <a:pt x="1792080" y="402227"/>
                  </a:cubicBezTo>
                  <a:cubicBezTo>
                    <a:pt x="1793263" y="400311"/>
                    <a:pt x="1793369" y="397919"/>
                    <a:pt x="1792360" y="395906"/>
                  </a:cubicBezTo>
                  <a:lnTo>
                    <a:pt x="1598588" y="9403"/>
                  </a:lnTo>
                  <a:cubicBezTo>
                    <a:pt x="1595698" y="3639"/>
                    <a:pt x="1589803" y="0"/>
                    <a:pt x="1583355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01600" y="-66675"/>
              <a:ext cx="1597579" cy="47198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10481927" flipH="1">
            <a:off x="16784572" y="4861938"/>
            <a:ext cx="4338708" cy="4105502"/>
          </a:xfrm>
          <a:custGeom>
            <a:avLst/>
            <a:gdLst/>
            <a:ahLst/>
            <a:cxnLst/>
            <a:rect l="l" t="t" r="r" b="b"/>
            <a:pathLst>
              <a:path w="4338708" h="4105502">
                <a:moveTo>
                  <a:pt x="4338707" y="0"/>
                </a:moveTo>
                <a:lnTo>
                  <a:pt x="0" y="0"/>
                </a:lnTo>
                <a:lnTo>
                  <a:pt x="0" y="4105502"/>
                </a:lnTo>
                <a:lnTo>
                  <a:pt x="4338707" y="4105502"/>
                </a:lnTo>
                <a:lnTo>
                  <a:pt x="4338707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2269885" y="-2139480"/>
            <a:ext cx="3825635" cy="3380905"/>
          </a:xfrm>
          <a:custGeom>
            <a:avLst/>
            <a:gdLst/>
            <a:ahLst/>
            <a:cxnLst/>
            <a:rect l="l" t="t" r="r" b="b"/>
            <a:pathLst>
              <a:path w="3825635" h="3380905">
                <a:moveTo>
                  <a:pt x="0" y="0"/>
                </a:moveTo>
                <a:lnTo>
                  <a:pt x="3825635" y="0"/>
                </a:lnTo>
                <a:lnTo>
                  <a:pt x="3825635" y="3380905"/>
                </a:lnTo>
                <a:lnTo>
                  <a:pt x="0" y="338090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5400000">
            <a:off x="-397581" y="9002682"/>
            <a:ext cx="1022473" cy="511236"/>
          </a:xfrm>
          <a:custGeom>
            <a:avLst/>
            <a:gdLst/>
            <a:ahLst/>
            <a:cxnLst/>
            <a:rect l="l" t="t" r="r" b="b"/>
            <a:pathLst>
              <a:path w="1022473" h="511236">
                <a:moveTo>
                  <a:pt x="0" y="0"/>
                </a:moveTo>
                <a:lnTo>
                  <a:pt x="1022473" y="0"/>
                </a:lnTo>
                <a:lnTo>
                  <a:pt x="1022473" y="511236"/>
                </a:lnTo>
                <a:lnTo>
                  <a:pt x="0" y="511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368234" y="385226"/>
            <a:ext cx="899017" cy="732699"/>
          </a:xfrm>
          <a:custGeom>
            <a:avLst/>
            <a:gdLst/>
            <a:ahLst/>
            <a:cxnLst/>
            <a:rect l="l" t="t" r="r" b="b"/>
            <a:pathLst>
              <a:path w="899017" h="732699">
                <a:moveTo>
                  <a:pt x="0" y="0"/>
                </a:moveTo>
                <a:lnTo>
                  <a:pt x="899017" y="0"/>
                </a:lnTo>
                <a:lnTo>
                  <a:pt x="899017" y="732699"/>
                </a:lnTo>
                <a:lnTo>
                  <a:pt x="0" y="73269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7381258" y="-251724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2072208" y="4827436"/>
            <a:ext cx="1210509" cy="1210509"/>
          </a:xfrm>
          <a:custGeom>
            <a:avLst/>
            <a:gdLst/>
            <a:ahLst/>
            <a:cxnLst/>
            <a:rect l="l" t="t" r="r" b="b"/>
            <a:pathLst>
              <a:path w="1210509" h="1210509">
                <a:moveTo>
                  <a:pt x="0" y="0"/>
                </a:moveTo>
                <a:lnTo>
                  <a:pt x="1210508" y="0"/>
                </a:lnTo>
                <a:lnTo>
                  <a:pt x="1210508" y="1210509"/>
                </a:lnTo>
                <a:lnTo>
                  <a:pt x="0" y="1210509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801893" y="4827436"/>
            <a:ext cx="1210509" cy="1210509"/>
          </a:xfrm>
          <a:custGeom>
            <a:avLst/>
            <a:gdLst/>
            <a:ahLst/>
            <a:cxnLst/>
            <a:rect l="l" t="t" r="r" b="b"/>
            <a:pathLst>
              <a:path w="1210509" h="1210509">
                <a:moveTo>
                  <a:pt x="0" y="0"/>
                </a:moveTo>
                <a:lnTo>
                  <a:pt x="1210509" y="0"/>
                </a:lnTo>
                <a:lnTo>
                  <a:pt x="1210509" y="1210509"/>
                </a:lnTo>
                <a:lnTo>
                  <a:pt x="0" y="121050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22"/>
          <p:cNvSpPr txBox="1"/>
          <p:nvPr/>
        </p:nvSpPr>
        <p:spPr>
          <a:xfrm>
            <a:off x="-141963" y="1616604"/>
            <a:ext cx="9462219" cy="14020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0"/>
              </a:lnSpc>
            </a:pPr>
            <a:r>
              <a:rPr lang="en-US" sz="48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USE OF INTERMITTENT &amp; REDUCED SCHEDULE LEAVE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6176242"/>
            <a:ext cx="3297524" cy="129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spc="12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Available for qualifying situations, if medically necessary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814169" y="6176242"/>
            <a:ext cx="3185958" cy="12985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spc="12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College may transfer employees to suitable roles if needed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226598" y="6166717"/>
            <a:ext cx="3471254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0"/>
              </a:lnSpc>
            </a:pPr>
            <a:r>
              <a:rPr lang="en-US" sz="2800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Supervisors: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837426" y="6689004"/>
            <a:ext cx="3471254" cy="1153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80"/>
              </a:lnSpc>
            </a:pPr>
            <a:r>
              <a:rPr lang="en-US" sz="2200" spc="11">
                <a:solidFill>
                  <a:srgbClr val="FFFFFF"/>
                </a:solidFill>
                <a:latin typeface="TT Norms"/>
                <a:ea typeface="TT Norms"/>
                <a:cs typeface="TT Norms"/>
                <a:sym typeface="TT Norms"/>
              </a:rPr>
              <a:t>Help plan and schedule leaves to avoid operational disruptions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801177" y="5237284"/>
            <a:ext cx="19897984" cy="2686228"/>
          </a:xfrm>
          <a:custGeom>
            <a:avLst/>
            <a:gdLst/>
            <a:ahLst/>
            <a:cxnLst/>
            <a:rect l="l" t="t" r="r" b="b"/>
            <a:pathLst>
              <a:path w="19897984" h="2686228">
                <a:moveTo>
                  <a:pt x="0" y="0"/>
                </a:moveTo>
                <a:lnTo>
                  <a:pt x="19897984" y="0"/>
                </a:lnTo>
                <a:lnTo>
                  <a:pt x="19897984" y="2686227"/>
                </a:lnTo>
                <a:lnTo>
                  <a:pt x="0" y="26862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835551" y="3254811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1" y="0"/>
                </a:lnTo>
                <a:lnTo>
                  <a:pt x="3476031" y="3476031"/>
                </a:lnTo>
                <a:lnTo>
                  <a:pt x="0" y="347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5218383" y="2534085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2" y="0"/>
                </a:lnTo>
                <a:lnTo>
                  <a:pt x="3476032" y="3476032"/>
                </a:lnTo>
                <a:lnTo>
                  <a:pt x="0" y="34760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9599290" y="2340639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2" y="0"/>
                </a:lnTo>
                <a:lnTo>
                  <a:pt x="3476032" y="3476031"/>
                </a:lnTo>
                <a:lnTo>
                  <a:pt x="0" y="347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976418" y="2572034"/>
            <a:ext cx="3476032" cy="3476032"/>
          </a:xfrm>
          <a:custGeom>
            <a:avLst/>
            <a:gdLst/>
            <a:ahLst/>
            <a:cxnLst/>
            <a:rect l="l" t="t" r="r" b="b"/>
            <a:pathLst>
              <a:path w="3476032" h="3476032">
                <a:moveTo>
                  <a:pt x="0" y="0"/>
                </a:moveTo>
                <a:lnTo>
                  <a:pt x="3476031" y="0"/>
                </a:lnTo>
                <a:lnTo>
                  <a:pt x="3476031" y="3476031"/>
                </a:lnTo>
                <a:lnTo>
                  <a:pt x="0" y="34760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5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738071" y="4157332"/>
            <a:ext cx="1670990" cy="1670990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120904" y="3436606"/>
            <a:ext cx="1670990" cy="1670990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501193" y="3243159"/>
            <a:ext cx="1670990" cy="1670990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4878939" y="3471444"/>
            <a:ext cx="1670990" cy="1670990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t="-2902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6480149" y="3861335"/>
            <a:ext cx="952500" cy="821531"/>
          </a:xfrm>
          <a:custGeom>
            <a:avLst/>
            <a:gdLst/>
            <a:ahLst/>
            <a:cxnLst/>
            <a:rect l="l" t="t" r="r" b="b"/>
            <a:pathLst>
              <a:path w="952500" h="821531">
                <a:moveTo>
                  <a:pt x="0" y="0"/>
                </a:moveTo>
                <a:lnTo>
                  <a:pt x="952500" y="0"/>
                </a:lnTo>
                <a:lnTo>
                  <a:pt x="952500" y="821532"/>
                </a:lnTo>
                <a:lnTo>
                  <a:pt x="0" y="8215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23" name="Freeform 23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E7A6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27" name="Freeform 27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13">
              <a:alphaModFix amt="97000"/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-3685790">
            <a:off x="4082168" y="3478987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-3685790">
            <a:off x="8494518" y="3027906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3605961">
            <a:off x="12915769" y="3027906"/>
            <a:ext cx="1298965" cy="1480302"/>
          </a:xfrm>
          <a:custGeom>
            <a:avLst/>
            <a:gdLst/>
            <a:ahLst/>
            <a:cxnLst/>
            <a:rect l="l" t="t" r="r" b="b"/>
            <a:pathLst>
              <a:path w="1298965" h="1480302">
                <a:moveTo>
                  <a:pt x="0" y="0"/>
                </a:moveTo>
                <a:lnTo>
                  <a:pt x="1298964" y="0"/>
                </a:lnTo>
                <a:lnTo>
                  <a:pt x="1298964" y="1480302"/>
                </a:lnTo>
                <a:lnTo>
                  <a:pt x="0" y="1480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>
            <a:off x="15161240" y="3888931"/>
            <a:ext cx="1106387" cy="842237"/>
          </a:xfrm>
          <a:custGeom>
            <a:avLst/>
            <a:gdLst/>
            <a:ahLst/>
            <a:cxnLst/>
            <a:rect l="l" t="t" r="r" b="b"/>
            <a:pathLst>
              <a:path w="1106387" h="842237">
                <a:moveTo>
                  <a:pt x="0" y="0"/>
                </a:moveTo>
                <a:lnTo>
                  <a:pt x="1106387" y="0"/>
                </a:lnTo>
                <a:lnTo>
                  <a:pt x="1106387" y="842237"/>
                </a:lnTo>
                <a:lnTo>
                  <a:pt x="0" y="84223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>
            <a:off x="10825081" y="3555271"/>
            <a:ext cx="1023214" cy="1046766"/>
          </a:xfrm>
          <a:custGeom>
            <a:avLst/>
            <a:gdLst/>
            <a:ahLst/>
            <a:cxnLst/>
            <a:rect l="l" t="t" r="r" b="b"/>
            <a:pathLst>
              <a:path w="1023214" h="1046766">
                <a:moveTo>
                  <a:pt x="0" y="0"/>
                </a:moveTo>
                <a:lnTo>
                  <a:pt x="1023214" y="0"/>
                </a:lnTo>
                <a:lnTo>
                  <a:pt x="1023214" y="1046766"/>
                </a:lnTo>
                <a:lnTo>
                  <a:pt x="0" y="1046766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Freeform 37"/>
          <p:cNvSpPr/>
          <p:nvPr/>
        </p:nvSpPr>
        <p:spPr>
          <a:xfrm>
            <a:off x="1953348" y="4460214"/>
            <a:ext cx="1240437" cy="1065226"/>
          </a:xfrm>
          <a:custGeom>
            <a:avLst/>
            <a:gdLst/>
            <a:ahLst/>
            <a:cxnLst/>
            <a:rect l="l" t="t" r="r" b="b"/>
            <a:pathLst>
              <a:path w="1240437" h="1065226">
                <a:moveTo>
                  <a:pt x="0" y="0"/>
                </a:moveTo>
                <a:lnTo>
                  <a:pt x="1240437" y="0"/>
                </a:lnTo>
                <a:lnTo>
                  <a:pt x="1240437" y="1065225"/>
                </a:lnTo>
                <a:lnTo>
                  <a:pt x="0" y="106522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8" name="TextBox 38"/>
          <p:cNvSpPr txBox="1"/>
          <p:nvPr/>
        </p:nvSpPr>
        <p:spPr>
          <a:xfrm>
            <a:off x="1020325" y="7300755"/>
            <a:ext cx="3106483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Provide notice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20325" y="7727793"/>
            <a:ext cx="3106483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ideally 30 days in advance when foreseeable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5403158" y="6565658"/>
            <a:ext cx="3565728" cy="701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Submit Request for Family/Medical Leave form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521482" y="7372649"/>
            <a:ext cx="3106483" cy="1054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Provide sufficient info: reasons, anticipated start date, duration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783447" y="6266162"/>
            <a:ext cx="3106483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Submit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9783447" y="6869412"/>
            <a:ext cx="3106483" cy="1054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Certification of Health Care Provider form from Doctor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161192" y="6683217"/>
            <a:ext cx="3106483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Supervisors: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161192" y="7286468"/>
            <a:ext cx="3106483" cy="1054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Encourage early notification; assist HR in gathering info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708814" y="754847"/>
            <a:ext cx="12731818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EMPLOYEE RESPONSIBILITIES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436348" y="3549859"/>
            <a:ext cx="16425563" cy="6344374"/>
          </a:xfrm>
          <a:custGeom>
            <a:avLst/>
            <a:gdLst/>
            <a:ahLst/>
            <a:cxnLst/>
            <a:rect l="l" t="t" r="r" b="b"/>
            <a:pathLst>
              <a:path w="16425563" h="6344374">
                <a:moveTo>
                  <a:pt x="0" y="0"/>
                </a:moveTo>
                <a:lnTo>
                  <a:pt x="16425563" y="0"/>
                </a:lnTo>
                <a:lnTo>
                  <a:pt x="16425563" y="6344374"/>
                </a:lnTo>
                <a:lnTo>
                  <a:pt x="0" y="63443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5" name="Freeform 5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9" name="Freeform 9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E7A6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7">
              <a:alphaModFix amt="77000"/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738071" y="3780665"/>
            <a:ext cx="1670990" cy="1209379"/>
          </a:xfrm>
          <a:custGeom>
            <a:avLst/>
            <a:gdLst/>
            <a:ahLst/>
            <a:cxnLst/>
            <a:rect l="l" t="t" r="r" b="b"/>
            <a:pathLst>
              <a:path w="1670990" h="1209379">
                <a:moveTo>
                  <a:pt x="0" y="0"/>
                </a:moveTo>
                <a:lnTo>
                  <a:pt x="1670990" y="0"/>
                </a:lnTo>
                <a:lnTo>
                  <a:pt x="1670990" y="1209379"/>
                </a:lnTo>
                <a:lnTo>
                  <a:pt x="0" y="12093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/>
          <p:cNvGrpSpPr/>
          <p:nvPr/>
        </p:nvGrpSpPr>
        <p:grpSpPr>
          <a:xfrm>
            <a:off x="1738071" y="2945170"/>
            <a:ext cx="1670990" cy="1670990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2079161" y="3354240"/>
            <a:ext cx="988811" cy="852849"/>
          </a:xfrm>
          <a:custGeom>
            <a:avLst/>
            <a:gdLst/>
            <a:ahLst/>
            <a:cxnLst/>
            <a:rect l="l" t="t" r="r" b="b"/>
            <a:pathLst>
              <a:path w="988811" h="852849">
                <a:moveTo>
                  <a:pt x="0" y="0"/>
                </a:moveTo>
                <a:lnTo>
                  <a:pt x="988811" y="0"/>
                </a:lnTo>
                <a:lnTo>
                  <a:pt x="988811" y="852849"/>
                </a:lnTo>
                <a:lnTo>
                  <a:pt x="0" y="8528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6007962" y="4385354"/>
            <a:ext cx="1670990" cy="1209379"/>
          </a:xfrm>
          <a:custGeom>
            <a:avLst/>
            <a:gdLst/>
            <a:ahLst/>
            <a:cxnLst/>
            <a:rect l="l" t="t" r="r" b="b"/>
            <a:pathLst>
              <a:path w="1670990" h="1209379">
                <a:moveTo>
                  <a:pt x="0" y="0"/>
                </a:moveTo>
                <a:lnTo>
                  <a:pt x="1670990" y="0"/>
                </a:lnTo>
                <a:lnTo>
                  <a:pt x="1670990" y="1209379"/>
                </a:lnTo>
                <a:lnTo>
                  <a:pt x="0" y="12093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6007962" y="3549859"/>
            <a:ext cx="1670990" cy="1670990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0618942" y="3652225"/>
            <a:ext cx="1670990" cy="1209379"/>
          </a:xfrm>
          <a:custGeom>
            <a:avLst/>
            <a:gdLst/>
            <a:ahLst/>
            <a:cxnLst/>
            <a:rect l="l" t="t" r="r" b="b"/>
            <a:pathLst>
              <a:path w="1670990" h="1209379">
                <a:moveTo>
                  <a:pt x="0" y="0"/>
                </a:moveTo>
                <a:lnTo>
                  <a:pt x="1670990" y="0"/>
                </a:lnTo>
                <a:lnTo>
                  <a:pt x="1670990" y="1209379"/>
                </a:lnTo>
                <a:lnTo>
                  <a:pt x="0" y="12093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2"/>
          <p:cNvGrpSpPr/>
          <p:nvPr/>
        </p:nvGrpSpPr>
        <p:grpSpPr>
          <a:xfrm>
            <a:off x="10618942" y="2816730"/>
            <a:ext cx="1670990" cy="167099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14614032" y="2699725"/>
            <a:ext cx="1670990" cy="1209379"/>
          </a:xfrm>
          <a:custGeom>
            <a:avLst/>
            <a:gdLst/>
            <a:ahLst/>
            <a:cxnLst/>
            <a:rect l="l" t="t" r="r" b="b"/>
            <a:pathLst>
              <a:path w="1670990" h="1209379">
                <a:moveTo>
                  <a:pt x="0" y="0"/>
                </a:moveTo>
                <a:lnTo>
                  <a:pt x="1670989" y="0"/>
                </a:lnTo>
                <a:lnTo>
                  <a:pt x="1670989" y="1209379"/>
                </a:lnTo>
                <a:lnTo>
                  <a:pt x="0" y="12093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/>
          <p:nvPr/>
        </p:nvGrpSpPr>
        <p:grpSpPr>
          <a:xfrm>
            <a:off x="14614032" y="1864230"/>
            <a:ext cx="1670990" cy="1670990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>
            <a:off x="6367207" y="3974589"/>
            <a:ext cx="952500" cy="821531"/>
          </a:xfrm>
          <a:custGeom>
            <a:avLst/>
            <a:gdLst/>
            <a:ahLst/>
            <a:cxnLst/>
            <a:rect l="l" t="t" r="r" b="b"/>
            <a:pathLst>
              <a:path w="952500" h="821531">
                <a:moveTo>
                  <a:pt x="0" y="0"/>
                </a:moveTo>
                <a:lnTo>
                  <a:pt x="952500" y="0"/>
                </a:lnTo>
                <a:lnTo>
                  <a:pt x="952500" y="821531"/>
                </a:lnTo>
                <a:lnTo>
                  <a:pt x="0" y="821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0993639" y="3197081"/>
            <a:ext cx="921596" cy="910288"/>
          </a:xfrm>
          <a:custGeom>
            <a:avLst/>
            <a:gdLst/>
            <a:ahLst/>
            <a:cxnLst/>
            <a:rect l="l" t="t" r="r" b="b"/>
            <a:pathLst>
              <a:path w="921596" h="910288">
                <a:moveTo>
                  <a:pt x="0" y="0"/>
                </a:moveTo>
                <a:lnTo>
                  <a:pt x="921595" y="0"/>
                </a:lnTo>
                <a:lnTo>
                  <a:pt x="921595" y="910288"/>
                </a:lnTo>
                <a:lnTo>
                  <a:pt x="0" y="9102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-1712" t="-1797" r="-1641" b="-28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4973276" y="2254432"/>
            <a:ext cx="952500" cy="890587"/>
          </a:xfrm>
          <a:custGeom>
            <a:avLst/>
            <a:gdLst/>
            <a:ahLst/>
            <a:cxnLst/>
            <a:rect l="l" t="t" r="r" b="b"/>
            <a:pathLst>
              <a:path w="952500" h="890587">
                <a:moveTo>
                  <a:pt x="0" y="0"/>
                </a:moveTo>
                <a:lnTo>
                  <a:pt x="952500" y="0"/>
                </a:lnTo>
                <a:lnTo>
                  <a:pt x="952500" y="890587"/>
                </a:lnTo>
                <a:lnTo>
                  <a:pt x="0" y="89058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t="-2902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1069860">
            <a:off x="4014380" y="3545451"/>
            <a:ext cx="1388263" cy="888489"/>
          </a:xfrm>
          <a:custGeom>
            <a:avLst/>
            <a:gdLst/>
            <a:ahLst/>
            <a:cxnLst/>
            <a:rect l="l" t="t" r="r" b="b"/>
            <a:pathLst>
              <a:path w="1388263" h="888489">
                <a:moveTo>
                  <a:pt x="0" y="0"/>
                </a:moveTo>
                <a:lnTo>
                  <a:pt x="1388263" y="0"/>
                </a:lnTo>
                <a:lnTo>
                  <a:pt x="1388263" y="888488"/>
                </a:lnTo>
                <a:lnTo>
                  <a:pt x="0" y="888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Freeform 35"/>
          <p:cNvSpPr/>
          <p:nvPr/>
        </p:nvSpPr>
        <p:spPr>
          <a:xfrm rot="-749604">
            <a:off x="8454815" y="3545451"/>
            <a:ext cx="1388263" cy="888489"/>
          </a:xfrm>
          <a:custGeom>
            <a:avLst/>
            <a:gdLst/>
            <a:ahLst/>
            <a:cxnLst/>
            <a:rect l="l" t="t" r="r" b="b"/>
            <a:pathLst>
              <a:path w="1388263" h="888489">
                <a:moveTo>
                  <a:pt x="0" y="0"/>
                </a:moveTo>
                <a:lnTo>
                  <a:pt x="1388263" y="0"/>
                </a:lnTo>
                <a:lnTo>
                  <a:pt x="1388263" y="888488"/>
                </a:lnTo>
                <a:lnTo>
                  <a:pt x="0" y="888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6" name="Freeform 36"/>
          <p:cNvSpPr/>
          <p:nvPr/>
        </p:nvSpPr>
        <p:spPr>
          <a:xfrm rot="-749604">
            <a:off x="12757850" y="2700775"/>
            <a:ext cx="1388263" cy="888489"/>
          </a:xfrm>
          <a:custGeom>
            <a:avLst/>
            <a:gdLst/>
            <a:ahLst/>
            <a:cxnLst/>
            <a:rect l="l" t="t" r="r" b="b"/>
            <a:pathLst>
              <a:path w="1388263" h="888489">
                <a:moveTo>
                  <a:pt x="0" y="0"/>
                </a:moveTo>
                <a:lnTo>
                  <a:pt x="1388263" y="0"/>
                </a:lnTo>
                <a:lnTo>
                  <a:pt x="1388263" y="888488"/>
                </a:lnTo>
                <a:lnTo>
                  <a:pt x="0" y="88848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/>
          <p:nvPr/>
        </p:nvSpPr>
        <p:spPr>
          <a:xfrm>
            <a:off x="1244600" y="443409"/>
            <a:ext cx="12207382" cy="189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>
                <a:solidFill>
                  <a:srgbClr val="006747"/>
                </a:solidFill>
                <a:latin typeface="TT Norms Bold"/>
                <a:ea typeface="TT Norms Bold"/>
                <a:cs typeface="TT Norms Bold"/>
                <a:sym typeface="TT Norms Bold"/>
              </a:rPr>
              <a:t>COLLEGE RESPONSIBILITIES</a:t>
            </a:r>
          </a:p>
          <a:p>
            <a:pPr algn="ctr">
              <a:lnSpc>
                <a:spcPts val="7474"/>
              </a:lnSpc>
            </a:pPr>
            <a:r>
              <a:rPr lang="en-US" sz="6499" b="1">
                <a:solidFill>
                  <a:srgbClr val="006747"/>
                </a:solidFill>
                <a:latin typeface="TT Norms Bold"/>
                <a:ea typeface="TT Norms Bold"/>
                <a:cs typeface="TT Norms Bold"/>
                <a:sym typeface="TT Norms Bold"/>
              </a:rPr>
              <a:t>(HR)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020325" y="5163699"/>
            <a:ext cx="310648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Review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1020325" y="5703064"/>
            <a:ext cx="3366722" cy="154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spc="1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Review leave request after receiving the completed form from the employee - filled out on the website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6223192" y="7327522"/>
            <a:ext cx="310648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Confirm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5926657" y="7904291"/>
            <a:ext cx="3699552" cy="197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spc="11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Confirm eligibility within 5 business days, and send Certification of Health Care Provider to employee for Doctor to complete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0618942" y="6530153"/>
            <a:ext cx="310648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Send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486513" y="7192458"/>
            <a:ext cx="3606837" cy="1972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spc="11" dirty="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Send Designation Notice to employee and supervisor within five business days of receiving the completed certification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4405643" y="5926902"/>
            <a:ext cx="3106483" cy="481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Supervisors: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4405643" y="6456174"/>
            <a:ext cx="3427954" cy="1544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spc="11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When concerns or injuries are brought to your attention, please notify HR immediately</a:t>
            </a:r>
          </a:p>
        </p:txBody>
      </p:sp>
      <p:sp>
        <p:nvSpPr>
          <p:cNvPr id="46" name="Freeform 46"/>
          <p:cNvSpPr/>
          <p:nvPr/>
        </p:nvSpPr>
        <p:spPr>
          <a:xfrm>
            <a:off x="17512126" y="9258300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000500" y="-4000500"/>
            <a:ext cx="10287000" cy="18288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2"/>
            <a:stretch>
              <a:fillRect l="-12888" r="-12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2801522" y="-1114950"/>
            <a:ext cx="7335291" cy="2801892"/>
            <a:chOff x="0" y="0"/>
            <a:chExt cx="930920" cy="355587"/>
          </a:xfrm>
        </p:grpSpPr>
        <p:sp>
          <p:nvSpPr>
            <p:cNvPr id="4" name="Freeform 4"/>
            <p:cNvSpPr/>
            <p:nvPr/>
          </p:nvSpPr>
          <p:spPr>
            <a:xfrm>
              <a:off x="12460" y="0"/>
              <a:ext cx="906000" cy="355587"/>
            </a:xfrm>
            <a:custGeom>
              <a:avLst/>
              <a:gdLst/>
              <a:ahLst/>
              <a:cxnLst/>
              <a:rect l="l" t="t" r="r" b="b"/>
              <a:pathLst>
                <a:path w="906000" h="355587">
                  <a:moveTo>
                    <a:pt x="683597" y="0"/>
                  </a:moveTo>
                  <a:lnTo>
                    <a:pt x="19203" y="0"/>
                  </a:lnTo>
                  <a:cubicBezTo>
                    <a:pt x="12653" y="0"/>
                    <a:pt x="6598" y="3487"/>
                    <a:pt x="3311" y="9152"/>
                  </a:cubicBezTo>
                  <a:cubicBezTo>
                    <a:pt x="23" y="14817"/>
                    <a:pt x="0" y="21804"/>
                    <a:pt x="3250" y="27491"/>
                  </a:cubicBezTo>
                  <a:lnTo>
                    <a:pt x="175030" y="328096"/>
                  </a:lnTo>
                  <a:cubicBezTo>
                    <a:pt x="184745" y="345096"/>
                    <a:pt x="202823" y="355587"/>
                    <a:pt x="222403" y="355587"/>
                  </a:cubicBezTo>
                  <a:lnTo>
                    <a:pt x="886797" y="355587"/>
                  </a:lnTo>
                  <a:cubicBezTo>
                    <a:pt x="893347" y="355587"/>
                    <a:pt x="899402" y="352101"/>
                    <a:pt x="902689" y="346435"/>
                  </a:cubicBezTo>
                  <a:cubicBezTo>
                    <a:pt x="905977" y="340770"/>
                    <a:pt x="906000" y="333783"/>
                    <a:pt x="902750" y="328096"/>
                  </a:cubicBezTo>
                  <a:lnTo>
                    <a:pt x="730970" y="27491"/>
                  </a:lnTo>
                  <a:cubicBezTo>
                    <a:pt x="721255" y="10491"/>
                    <a:pt x="703177" y="0"/>
                    <a:pt x="683597" y="0"/>
                  </a:cubicBezTo>
                  <a:close/>
                </a:path>
              </a:pathLst>
            </a:custGeom>
            <a:solidFill>
              <a:srgbClr val="E7A61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1600" y="-66675"/>
              <a:ext cx="727720" cy="42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203448">
            <a:off x="16087195" y="-567063"/>
            <a:ext cx="2401361" cy="2458731"/>
          </a:xfrm>
          <a:custGeom>
            <a:avLst/>
            <a:gdLst/>
            <a:ahLst/>
            <a:cxnLst/>
            <a:rect l="l" t="t" r="r" b="b"/>
            <a:pathLst>
              <a:path w="2401361" h="2458731">
                <a:moveTo>
                  <a:pt x="0" y="0"/>
                </a:moveTo>
                <a:lnTo>
                  <a:pt x="2401360" y="0"/>
                </a:lnTo>
                <a:lnTo>
                  <a:pt x="2401360" y="2458731"/>
                </a:lnTo>
                <a:lnTo>
                  <a:pt x="0" y="24587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-2822215" y="-1659968"/>
            <a:ext cx="18379715" cy="3888558"/>
            <a:chOff x="0" y="0"/>
            <a:chExt cx="1673415" cy="354041"/>
          </a:xfrm>
        </p:grpSpPr>
        <p:sp>
          <p:nvSpPr>
            <p:cNvPr id="8" name="Freeform 8"/>
            <p:cNvSpPr/>
            <p:nvPr/>
          </p:nvSpPr>
          <p:spPr>
            <a:xfrm>
              <a:off x="5822" y="0"/>
              <a:ext cx="1661771" cy="354041"/>
            </a:xfrm>
            <a:custGeom>
              <a:avLst/>
              <a:gdLst/>
              <a:ahLst/>
              <a:cxnLst/>
              <a:rect l="l" t="t" r="r" b="b"/>
              <a:pathLst>
                <a:path w="1661771" h="354041">
                  <a:moveTo>
                    <a:pt x="212121" y="0"/>
                  </a:moveTo>
                  <a:lnTo>
                    <a:pt x="1652851" y="0"/>
                  </a:lnTo>
                  <a:cubicBezTo>
                    <a:pt x="1655897" y="0"/>
                    <a:pt x="1658712" y="1623"/>
                    <a:pt x="1660239" y="4259"/>
                  </a:cubicBezTo>
                  <a:cubicBezTo>
                    <a:pt x="1661765" y="6895"/>
                    <a:pt x="1661771" y="10145"/>
                    <a:pt x="1660255" y="12786"/>
                  </a:cubicBezTo>
                  <a:lnTo>
                    <a:pt x="1471732" y="341255"/>
                  </a:lnTo>
                  <a:cubicBezTo>
                    <a:pt x="1467193" y="349164"/>
                    <a:pt x="1458770" y="354041"/>
                    <a:pt x="1449651" y="354041"/>
                  </a:cubicBezTo>
                  <a:lnTo>
                    <a:pt x="8921" y="354041"/>
                  </a:lnTo>
                  <a:cubicBezTo>
                    <a:pt x="5875" y="354041"/>
                    <a:pt x="3059" y="352418"/>
                    <a:pt x="1533" y="349782"/>
                  </a:cubicBezTo>
                  <a:cubicBezTo>
                    <a:pt x="7" y="347146"/>
                    <a:pt x="0" y="343896"/>
                    <a:pt x="1517" y="341255"/>
                  </a:cubicBezTo>
                  <a:lnTo>
                    <a:pt x="190039" y="12786"/>
                  </a:lnTo>
                  <a:cubicBezTo>
                    <a:pt x="194579" y="4877"/>
                    <a:pt x="203002" y="0"/>
                    <a:pt x="212121" y="0"/>
                  </a:cubicBezTo>
                  <a:close/>
                </a:path>
              </a:pathLst>
            </a:custGeom>
            <a:solidFill>
              <a:srgbClr val="00674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101600" y="-66675"/>
              <a:ext cx="1470215" cy="4207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75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4021186" flipH="1">
            <a:off x="-2164000" y="-580014"/>
            <a:ext cx="6677500" cy="2612572"/>
          </a:xfrm>
          <a:custGeom>
            <a:avLst/>
            <a:gdLst/>
            <a:ahLst/>
            <a:cxnLst/>
            <a:rect l="l" t="t" r="r" b="b"/>
            <a:pathLst>
              <a:path w="6677500" h="2612572">
                <a:moveTo>
                  <a:pt x="6677500" y="0"/>
                </a:moveTo>
                <a:lnTo>
                  <a:pt x="0" y="0"/>
                </a:lnTo>
                <a:lnTo>
                  <a:pt x="0" y="2612572"/>
                </a:lnTo>
                <a:lnTo>
                  <a:pt x="6677500" y="2612572"/>
                </a:lnTo>
                <a:lnTo>
                  <a:pt x="6677500" y="0"/>
                </a:lnTo>
                <a:close/>
              </a:path>
            </a:pathLst>
          </a:custGeom>
          <a:blipFill>
            <a:blip r:embed="rId5">
              <a:alphaModFix amt="72000"/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6653326" y="3655805"/>
            <a:ext cx="5047044" cy="5047044"/>
          </a:xfrm>
          <a:custGeom>
            <a:avLst/>
            <a:gdLst/>
            <a:ahLst/>
            <a:cxnLst/>
            <a:rect l="l" t="t" r="r" b="b"/>
            <a:pathLst>
              <a:path w="5047044" h="5047044">
                <a:moveTo>
                  <a:pt x="0" y="0"/>
                </a:moveTo>
                <a:lnTo>
                  <a:pt x="5047043" y="0"/>
                </a:lnTo>
                <a:lnTo>
                  <a:pt x="5047043" y="5047043"/>
                </a:lnTo>
                <a:lnTo>
                  <a:pt x="0" y="50470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483858" y="4310050"/>
            <a:ext cx="988811" cy="852849"/>
          </a:xfrm>
          <a:custGeom>
            <a:avLst/>
            <a:gdLst/>
            <a:ahLst/>
            <a:cxnLst/>
            <a:rect l="l" t="t" r="r" b="b"/>
            <a:pathLst>
              <a:path w="988811" h="852849">
                <a:moveTo>
                  <a:pt x="0" y="0"/>
                </a:moveTo>
                <a:lnTo>
                  <a:pt x="988811" y="0"/>
                </a:lnTo>
                <a:lnTo>
                  <a:pt x="988811" y="852849"/>
                </a:lnTo>
                <a:lnTo>
                  <a:pt x="0" y="8528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7228216" y="6865295"/>
            <a:ext cx="915383" cy="789517"/>
          </a:xfrm>
          <a:custGeom>
            <a:avLst/>
            <a:gdLst/>
            <a:ahLst/>
            <a:cxnLst/>
            <a:rect l="l" t="t" r="r" b="b"/>
            <a:pathLst>
              <a:path w="915383" h="789517">
                <a:moveTo>
                  <a:pt x="0" y="0"/>
                </a:moveTo>
                <a:lnTo>
                  <a:pt x="915383" y="0"/>
                </a:lnTo>
                <a:lnTo>
                  <a:pt x="915383" y="789517"/>
                </a:lnTo>
                <a:lnTo>
                  <a:pt x="0" y="78951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125686" y="4505647"/>
            <a:ext cx="879953" cy="869156"/>
          </a:xfrm>
          <a:custGeom>
            <a:avLst/>
            <a:gdLst/>
            <a:ahLst/>
            <a:cxnLst/>
            <a:rect l="l" t="t" r="r" b="b"/>
            <a:pathLst>
              <a:path w="879953" h="869156">
                <a:moveTo>
                  <a:pt x="0" y="0"/>
                </a:moveTo>
                <a:lnTo>
                  <a:pt x="879953" y="0"/>
                </a:lnTo>
                <a:lnTo>
                  <a:pt x="879953" y="869155"/>
                </a:lnTo>
                <a:lnTo>
                  <a:pt x="0" y="8691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-1712" t="-1797" r="-1641" b="-283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9960449" y="7077889"/>
            <a:ext cx="952500" cy="890588"/>
          </a:xfrm>
          <a:custGeom>
            <a:avLst/>
            <a:gdLst/>
            <a:ahLst/>
            <a:cxnLst/>
            <a:rect l="l" t="t" r="r" b="b"/>
            <a:pathLst>
              <a:path w="952500" h="890588">
                <a:moveTo>
                  <a:pt x="0" y="0"/>
                </a:moveTo>
                <a:lnTo>
                  <a:pt x="952500" y="0"/>
                </a:lnTo>
                <a:lnTo>
                  <a:pt x="952500" y="890588"/>
                </a:lnTo>
                <a:lnTo>
                  <a:pt x="0" y="89058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-387376" y="9972675"/>
            <a:ext cx="17646676" cy="1656163"/>
          </a:xfrm>
          <a:custGeom>
            <a:avLst/>
            <a:gdLst/>
            <a:ahLst/>
            <a:cxnLst/>
            <a:rect l="l" t="t" r="r" b="b"/>
            <a:pathLst>
              <a:path w="17646676" h="1656163">
                <a:moveTo>
                  <a:pt x="0" y="0"/>
                </a:moveTo>
                <a:lnTo>
                  <a:pt x="17646676" y="0"/>
                </a:lnTo>
                <a:lnTo>
                  <a:pt x="17646676" y="1656163"/>
                </a:lnTo>
                <a:lnTo>
                  <a:pt x="0" y="16561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t="-2902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3565251" y="-3510381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-1383500" y="8847436"/>
            <a:ext cx="1992249" cy="4114800"/>
          </a:xfrm>
          <a:custGeom>
            <a:avLst/>
            <a:gdLst/>
            <a:ahLst/>
            <a:cxnLst/>
            <a:rect l="l" t="t" r="r" b="b"/>
            <a:pathLst>
              <a:path w="1992249" h="4114800">
                <a:moveTo>
                  <a:pt x="0" y="0"/>
                </a:moveTo>
                <a:lnTo>
                  <a:pt x="1992249" y="0"/>
                </a:lnTo>
                <a:lnTo>
                  <a:pt x="199224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497721" y="565150"/>
            <a:ext cx="13067530" cy="955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474"/>
              </a:lnSpc>
            </a:pPr>
            <a:r>
              <a:rPr lang="en-US" sz="6499" b="1">
                <a:solidFill>
                  <a:srgbClr val="FFFFFF"/>
                </a:solidFill>
                <a:latin typeface="TT Norms Bold"/>
                <a:ea typeface="TT Norms Bold"/>
                <a:cs typeface="TT Norms Bold"/>
                <a:sym typeface="TT Norms Bold"/>
              </a:rPr>
              <a:t>PAY &amp; BENEFITS DURING FMLA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160467" y="3834205"/>
            <a:ext cx="3106483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Leave is unpaid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127620" y="4262425"/>
            <a:ext cx="3106483" cy="140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Employees going out on FMLA are required to exhaust sick and vacation pay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160467" y="6427014"/>
            <a:ext cx="3106483" cy="422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Supervisors: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67280" y="6888977"/>
            <a:ext cx="4492858" cy="2111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If your employee is out on approved intermittent leave, it is your responsibility to ensure they are reporting time missed on their timecards as FML-use if on HR approved FMLA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700369" y="3645222"/>
            <a:ext cx="5056957" cy="860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0"/>
              </a:lnSpc>
            </a:pPr>
            <a:r>
              <a:rPr lang="en-US" sz="2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Benefits (health, dental, vision, etc.) continue during paid leave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215282" y="4592638"/>
            <a:ext cx="4027132" cy="10540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Once an employee goes into unpaid status, payroll will work with them directly on benefits costs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801522" y="6427014"/>
            <a:ext cx="3106483" cy="860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</a:pPr>
            <a:r>
              <a:rPr lang="en-US" sz="2500" b="1">
                <a:solidFill>
                  <a:srgbClr val="23403D"/>
                </a:solidFill>
                <a:latin typeface="TT Norms Bold"/>
                <a:ea typeface="TT Norms Bold"/>
                <a:cs typeface="TT Norms Bold"/>
                <a:sym typeface="TT Norms Bold"/>
              </a:rPr>
              <a:t>Continued coverage is possible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008134" y="7373163"/>
            <a:ext cx="3106483" cy="14065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 spc="10">
                <a:solidFill>
                  <a:srgbClr val="23403D"/>
                </a:solidFill>
                <a:latin typeface="TT Norms"/>
                <a:ea typeface="TT Norms"/>
                <a:cs typeface="TT Norms"/>
                <a:sym typeface="TT Norms"/>
              </a:rPr>
              <a:t>Continued coverage is possible if premiums are paid by the employee in a timely manner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659</Words>
  <Application>Microsoft Office PowerPoint</Application>
  <PresentationFormat>Custom</PresentationFormat>
  <Paragraphs>81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TT Norms</vt:lpstr>
      <vt:lpstr>Canva Sans Bold</vt:lpstr>
      <vt:lpstr>Calibri</vt:lpstr>
      <vt:lpstr>Arial</vt:lpstr>
      <vt:lpstr>TT Norms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FMLA Procedures &amp; Supervisor Responsibilities</dc:title>
  <dc:creator>Oltersdorf, Jamie</dc:creator>
  <cp:lastModifiedBy>Hollar, Brittney</cp:lastModifiedBy>
  <cp:revision>2</cp:revision>
  <dcterms:created xsi:type="dcterms:W3CDTF">2006-08-16T00:00:00Z</dcterms:created>
  <dcterms:modified xsi:type="dcterms:W3CDTF">2025-11-04T23:41:39Z</dcterms:modified>
  <dc:identifier>DAG3xoogQcQ</dc:identifier>
</cp:coreProperties>
</file>