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naktoria" panose="020B0604020202020204" charset="0"/>
      <p:regular r:id="rId20"/>
    </p:embeddedFont>
    <p:embeddedFont>
      <p:font typeface="Montserrat" panose="00000500000000000000" pitchFamily="2" charset="0"/>
      <p:regular r:id="rId21"/>
    </p:embeddedFont>
    <p:embeddedFont>
      <p:font typeface="Montserrat Bold" panose="020B0604020202020204" charset="0"/>
      <p:regular r:id="rId22"/>
    </p:embeddedFont>
    <p:embeddedFont>
      <p:font typeface="RoxboroughCF" panose="020B0604020202020204" charset="0"/>
      <p:regular r:id="rId23"/>
    </p:embeddedFont>
    <p:embeddedFont>
      <p:font typeface="RoxboroughCF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35F27-A17D-47F6-AA78-A29FA0256E41}" v="1" dt="2025-09-22T20:14:33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tersdorf, Jamie" userId="7e7c6d09-b44e-4741-869f-8b6f61ef86a0" providerId="ADAL" clId="{FC9BD60C-01E6-408F-9FCB-570BDC9C27EA}"/>
    <pc:docChg chg="undo custSel modSld">
      <pc:chgData name="Oltersdorf, Jamie" userId="7e7c6d09-b44e-4741-869f-8b6f61ef86a0" providerId="ADAL" clId="{FC9BD60C-01E6-408F-9FCB-570BDC9C27EA}" dt="2025-09-22T20:17:51.426" v="45" actId="1076"/>
      <pc:docMkLst>
        <pc:docMk/>
      </pc:docMkLst>
      <pc:sldChg chg="modSp mod">
        <pc:chgData name="Oltersdorf, Jamie" userId="7e7c6d09-b44e-4741-869f-8b6f61ef86a0" providerId="ADAL" clId="{FC9BD60C-01E6-408F-9FCB-570BDC9C27EA}" dt="2025-09-18T15:41:12.371" v="14" actId="5793"/>
        <pc:sldMkLst>
          <pc:docMk/>
          <pc:sldMk cId="0" sldId="260"/>
        </pc:sldMkLst>
        <pc:spChg chg="mod">
          <ac:chgData name="Oltersdorf, Jamie" userId="7e7c6d09-b44e-4741-869f-8b6f61ef86a0" providerId="ADAL" clId="{FC9BD60C-01E6-408F-9FCB-570BDC9C27EA}" dt="2025-09-18T15:41:12.371" v="14" actId="5793"/>
          <ac:spMkLst>
            <pc:docMk/>
            <pc:sldMk cId="0" sldId="260"/>
            <ac:spMk id="13" creationId="{00000000-0000-0000-0000-000000000000}"/>
          </ac:spMkLst>
        </pc:spChg>
      </pc:sldChg>
      <pc:sldChg chg="addSp delSp modSp mod">
        <pc:chgData name="Oltersdorf, Jamie" userId="7e7c6d09-b44e-4741-869f-8b6f61ef86a0" providerId="ADAL" clId="{FC9BD60C-01E6-408F-9FCB-570BDC9C27EA}" dt="2025-09-22T20:17:51.426" v="45" actId="1076"/>
        <pc:sldMkLst>
          <pc:docMk/>
          <pc:sldMk cId="0" sldId="264"/>
        </pc:sldMkLst>
        <pc:spChg chg="del">
          <ac:chgData name="Oltersdorf, Jamie" userId="7e7c6d09-b44e-4741-869f-8b6f61ef86a0" providerId="ADAL" clId="{FC9BD60C-01E6-408F-9FCB-570BDC9C27EA}" dt="2025-09-22T20:14:38.428" v="19" actId="478"/>
          <ac:spMkLst>
            <pc:docMk/>
            <pc:sldMk cId="0" sldId="264"/>
            <ac:spMk id="2" creationId="{00000000-0000-0000-0000-000000000000}"/>
          </ac:spMkLst>
        </pc:spChg>
        <pc:spChg chg="add del">
          <ac:chgData name="Oltersdorf, Jamie" userId="7e7c6d09-b44e-4741-869f-8b6f61ef86a0" providerId="ADAL" clId="{FC9BD60C-01E6-408F-9FCB-570BDC9C27EA}" dt="2025-09-22T20:16:09.986" v="28" actId="478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Oltersdorf, Jamie" userId="7e7c6d09-b44e-4741-869f-8b6f61ef86a0" providerId="ADAL" clId="{FC9BD60C-01E6-408F-9FCB-570BDC9C27EA}" dt="2025-09-22T20:16:10.640" v="29" actId="478"/>
          <ac:spMkLst>
            <pc:docMk/>
            <pc:sldMk cId="0" sldId="264"/>
            <ac:spMk id="4" creationId="{00000000-0000-0000-0000-000000000000}"/>
          </ac:spMkLst>
        </pc:spChg>
        <pc:picChg chg="add mod">
          <ac:chgData name="Oltersdorf, Jamie" userId="7e7c6d09-b44e-4741-869f-8b6f61ef86a0" providerId="ADAL" clId="{FC9BD60C-01E6-408F-9FCB-570BDC9C27EA}" dt="2025-09-22T20:14:49.955" v="23" actId="1076"/>
          <ac:picMkLst>
            <pc:docMk/>
            <pc:sldMk cId="0" sldId="264"/>
            <ac:picMk id="6" creationId="{6C6CAACF-2A25-9885-53C5-7ECE8945488F}"/>
          </ac:picMkLst>
        </pc:picChg>
        <pc:picChg chg="add mod">
          <ac:chgData name="Oltersdorf, Jamie" userId="7e7c6d09-b44e-4741-869f-8b6f61ef86a0" providerId="ADAL" clId="{FC9BD60C-01E6-408F-9FCB-570BDC9C27EA}" dt="2025-09-22T20:16:59.186" v="38" actId="14100"/>
          <ac:picMkLst>
            <pc:docMk/>
            <pc:sldMk cId="0" sldId="264"/>
            <ac:picMk id="8" creationId="{BFFDA144-C439-37D7-8DB5-A944F7E861E0}"/>
          </ac:picMkLst>
        </pc:picChg>
        <pc:picChg chg="add mod">
          <ac:chgData name="Oltersdorf, Jamie" userId="7e7c6d09-b44e-4741-869f-8b6f61ef86a0" providerId="ADAL" clId="{FC9BD60C-01E6-408F-9FCB-570BDC9C27EA}" dt="2025-09-22T20:17:13.996" v="41" actId="1076"/>
          <ac:picMkLst>
            <pc:docMk/>
            <pc:sldMk cId="0" sldId="264"/>
            <ac:picMk id="10" creationId="{F34B8C2B-74BB-FE01-A23F-6E94FBA30CDA}"/>
          </ac:picMkLst>
        </pc:picChg>
        <pc:picChg chg="add mod">
          <ac:chgData name="Oltersdorf, Jamie" userId="7e7c6d09-b44e-4741-869f-8b6f61ef86a0" providerId="ADAL" clId="{FC9BD60C-01E6-408F-9FCB-570BDC9C27EA}" dt="2025-09-22T20:17:51.426" v="45" actId="1076"/>
          <ac:picMkLst>
            <pc:docMk/>
            <pc:sldMk cId="0" sldId="264"/>
            <ac:picMk id="12" creationId="{9C5D58AD-E5B1-4257-6A34-1D93209A82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Builds leadership through regular mentoring and coaching opportunities</a:t>
            </a:r>
          </a:p>
          <a:p>
            <a:r>
              <a:rPr lang="en-US"/>
              <a:t>Cultivates growth mindset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Clarifying roles worksheet from Arbinger Institute - employee and supervisor should both fill out by listing all the roles the specific position may have, rank the roles by importance, and provide a percentage of how much time is allocated for that role. Finally, the employee can talk about any adjustments that may be needed. </a:t>
            </a:r>
          </a:p>
          <a:p>
            <a:endParaRPr lang="en-US"/>
          </a:p>
          <a:p>
            <a:r>
              <a:rPr lang="en-US"/>
              <a:t>The 3 Questions - supervisors use to support and identify how they can increase collaboration with direct reports. The 3 questions are: </a:t>
            </a:r>
          </a:p>
          <a:p>
            <a:r>
              <a:rPr lang="en-US"/>
              <a:t>1. How does somebody in my role affect or potentially affect your ability to do your work? (both positively and negatively)</a:t>
            </a:r>
          </a:p>
          <a:p>
            <a:r>
              <a:rPr lang="en-US"/>
              <a:t>2. From your perspective, how can a person in my role be most helpful to you?</a:t>
            </a:r>
          </a:p>
          <a:p>
            <a:r>
              <a:rPr lang="en-US"/>
              <a:t>3. How and at what frequency would you like me to check-in and stay accountable to you for my impact on your ability to do your work?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470421"/>
            <a:ext cx="16230600" cy="0"/>
          </a:xfrm>
          <a:prstGeom prst="line">
            <a:avLst/>
          </a:prstGeom>
          <a:ln w="19050" cap="flat">
            <a:solidFill>
              <a:srgbClr val="150D0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993848" y="5883302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64130" y="-1893065"/>
            <a:ext cx="9762311" cy="9762311"/>
          </a:xfrm>
          <a:custGeom>
            <a:avLst/>
            <a:gdLst/>
            <a:ahLst/>
            <a:cxnLst/>
            <a:rect l="l" t="t" r="r" b="b"/>
            <a:pathLst>
              <a:path w="9762311" h="9762311">
                <a:moveTo>
                  <a:pt x="0" y="0"/>
                </a:moveTo>
                <a:lnTo>
                  <a:pt x="9762310" y="0"/>
                </a:lnTo>
                <a:lnTo>
                  <a:pt x="9762310" y="9762311"/>
                </a:lnTo>
                <a:lnTo>
                  <a:pt x="0" y="976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28700" y="1023937"/>
            <a:ext cx="953143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324271" y="-1332924"/>
            <a:ext cx="8642029" cy="86420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63" r="-375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996803"/>
            <a:ext cx="9811630" cy="341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 spc="-195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EMPOWERING GROWTH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3559" y="5518185"/>
            <a:ext cx="10878271" cy="264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en-US" sz="5066" spc="1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NAVIGATING A NEW PERFORMANCE MANAGEMENT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7870" y="0"/>
            <a:ext cx="8417825" cy="10287000"/>
          </a:xfrm>
          <a:custGeom>
            <a:avLst/>
            <a:gdLst/>
            <a:ahLst/>
            <a:cxnLst/>
            <a:rect l="l" t="t" r="r" b="b"/>
            <a:pathLst>
              <a:path w="8417825" h="10287000">
                <a:moveTo>
                  <a:pt x="0" y="0"/>
                </a:moveTo>
                <a:lnTo>
                  <a:pt x="8417825" y="0"/>
                </a:lnTo>
                <a:lnTo>
                  <a:pt x="84178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8590313" cy="10287000"/>
          </a:xfrm>
          <a:custGeom>
            <a:avLst/>
            <a:gdLst/>
            <a:ahLst/>
            <a:cxnLst/>
            <a:rect l="l" t="t" r="r" b="b"/>
            <a:pathLst>
              <a:path w="8590313" h="10287000">
                <a:moveTo>
                  <a:pt x="0" y="0"/>
                </a:moveTo>
                <a:lnTo>
                  <a:pt x="8590313" y="0"/>
                </a:lnTo>
                <a:lnTo>
                  <a:pt x="85903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17127" y="-653180"/>
            <a:ext cx="6357920" cy="8211818"/>
          </a:xfrm>
          <a:custGeom>
            <a:avLst/>
            <a:gdLst/>
            <a:ahLst/>
            <a:cxnLst/>
            <a:rect l="l" t="t" r="r" b="b"/>
            <a:pathLst>
              <a:path w="6357920" h="8211818">
                <a:moveTo>
                  <a:pt x="0" y="0"/>
                </a:moveTo>
                <a:lnTo>
                  <a:pt x="6357919" y="0"/>
                </a:lnTo>
                <a:lnTo>
                  <a:pt x="6357919" y="8211818"/>
                </a:lnTo>
                <a:lnTo>
                  <a:pt x="0" y="8211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4964" y="5143500"/>
            <a:ext cx="8447031" cy="4867602"/>
          </a:xfrm>
          <a:custGeom>
            <a:avLst/>
            <a:gdLst/>
            <a:ahLst/>
            <a:cxnLst/>
            <a:rect l="l" t="t" r="r" b="b"/>
            <a:pathLst>
              <a:path w="8447031" h="4867602">
                <a:moveTo>
                  <a:pt x="0" y="0"/>
                </a:moveTo>
                <a:lnTo>
                  <a:pt x="8447031" y="0"/>
                </a:lnTo>
                <a:lnTo>
                  <a:pt x="8447031" y="4867602"/>
                </a:lnTo>
                <a:lnTo>
                  <a:pt x="0" y="4867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9703569" y="-149311"/>
            <a:ext cx="6273601" cy="8174693"/>
          </a:xfrm>
          <a:custGeom>
            <a:avLst/>
            <a:gdLst/>
            <a:ahLst/>
            <a:cxnLst/>
            <a:rect l="l" t="t" r="r" b="b"/>
            <a:pathLst>
              <a:path w="6273601" h="8174693">
                <a:moveTo>
                  <a:pt x="0" y="0"/>
                </a:moveTo>
                <a:lnTo>
                  <a:pt x="6273601" y="0"/>
                </a:lnTo>
                <a:lnTo>
                  <a:pt x="6273601" y="8174693"/>
                </a:lnTo>
                <a:lnTo>
                  <a:pt x="0" y="8174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44000" y="5298637"/>
            <a:ext cx="9144000" cy="4988363"/>
          </a:xfrm>
          <a:custGeom>
            <a:avLst/>
            <a:gdLst/>
            <a:ahLst/>
            <a:cxnLst/>
            <a:rect l="l" t="t" r="r" b="b"/>
            <a:pathLst>
              <a:path w="9144000" h="4988363">
                <a:moveTo>
                  <a:pt x="0" y="0"/>
                </a:moveTo>
                <a:lnTo>
                  <a:pt x="9144000" y="0"/>
                </a:lnTo>
                <a:lnTo>
                  <a:pt x="9144000" y="4988363"/>
                </a:lnTo>
                <a:lnTo>
                  <a:pt x="0" y="49883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42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926435" y="62171"/>
            <a:ext cx="9134926" cy="755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9"/>
              </a:lnSpc>
            </a:pPr>
            <a:r>
              <a:rPr lang="en-US" sz="4377" spc="-87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OUTWARD MINDEST RESOURCES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611148" cy="10133773"/>
          </a:xfrm>
          <a:custGeom>
            <a:avLst/>
            <a:gdLst/>
            <a:ahLst/>
            <a:cxnLst/>
            <a:rect l="l" t="t" r="r" b="b"/>
            <a:pathLst>
              <a:path w="8611148" h="10133773">
                <a:moveTo>
                  <a:pt x="0" y="0"/>
                </a:moveTo>
                <a:lnTo>
                  <a:pt x="8611148" y="0"/>
                </a:lnTo>
                <a:lnTo>
                  <a:pt x="8611148" y="10133773"/>
                </a:lnTo>
                <a:lnTo>
                  <a:pt x="0" y="10133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54247" y="184109"/>
            <a:ext cx="7273682" cy="7191823"/>
          </a:xfrm>
          <a:custGeom>
            <a:avLst/>
            <a:gdLst/>
            <a:ahLst/>
            <a:cxnLst/>
            <a:rect l="l" t="t" r="r" b="b"/>
            <a:pathLst>
              <a:path w="7273682" h="7191823">
                <a:moveTo>
                  <a:pt x="0" y="0"/>
                </a:moveTo>
                <a:lnTo>
                  <a:pt x="7273681" y="0"/>
                </a:lnTo>
                <a:lnTo>
                  <a:pt x="7273681" y="7191824"/>
                </a:lnTo>
                <a:lnTo>
                  <a:pt x="0" y="7191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921967" y="2657698"/>
            <a:ext cx="7224206" cy="7629302"/>
          </a:xfrm>
          <a:custGeom>
            <a:avLst/>
            <a:gdLst/>
            <a:ahLst/>
            <a:cxnLst/>
            <a:rect l="l" t="t" r="r" b="b"/>
            <a:pathLst>
              <a:path w="7224206" h="7629302">
                <a:moveTo>
                  <a:pt x="0" y="0"/>
                </a:moveTo>
                <a:lnTo>
                  <a:pt x="7224206" y="0"/>
                </a:lnTo>
                <a:lnTo>
                  <a:pt x="7224206" y="7629302"/>
                </a:lnTo>
                <a:lnTo>
                  <a:pt x="0" y="7629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379" y="0"/>
            <a:ext cx="7339293" cy="10287000"/>
          </a:xfrm>
          <a:custGeom>
            <a:avLst/>
            <a:gdLst/>
            <a:ahLst/>
            <a:cxnLst/>
            <a:rect l="l" t="t" r="r" b="b"/>
            <a:pathLst>
              <a:path w="7339293" h="10287000">
                <a:moveTo>
                  <a:pt x="0" y="0"/>
                </a:moveTo>
                <a:lnTo>
                  <a:pt x="7339293" y="0"/>
                </a:lnTo>
                <a:lnTo>
                  <a:pt x="73392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93" t="-3400" r="-7263" b="-2267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732062" y="45720"/>
            <a:ext cx="7808870" cy="9212580"/>
          </a:xfrm>
          <a:custGeom>
            <a:avLst/>
            <a:gdLst/>
            <a:ahLst/>
            <a:cxnLst/>
            <a:rect l="l" t="t" r="r" b="b"/>
            <a:pathLst>
              <a:path w="7808870" h="9212580">
                <a:moveTo>
                  <a:pt x="0" y="0"/>
                </a:moveTo>
                <a:lnTo>
                  <a:pt x="7808870" y="0"/>
                </a:lnTo>
                <a:lnTo>
                  <a:pt x="7808870" y="9212580"/>
                </a:lnTo>
                <a:lnTo>
                  <a:pt x="0" y="9212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93864" y="1792288"/>
            <a:ext cx="7494136" cy="8719813"/>
          </a:xfrm>
          <a:custGeom>
            <a:avLst/>
            <a:gdLst/>
            <a:ahLst/>
            <a:cxnLst/>
            <a:rect l="l" t="t" r="r" b="b"/>
            <a:pathLst>
              <a:path w="7494136" h="8719813">
                <a:moveTo>
                  <a:pt x="0" y="0"/>
                </a:moveTo>
                <a:lnTo>
                  <a:pt x="7494136" y="0"/>
                </a:lnTo>
                <a:lnTo>
                  <a:pt x="7494136" y="8719812"/>
                </a:lnTo>
                <a:lnTo>
                  <a:pt x="0" y="8719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5446" y="3398616"/>
            <a:ext cx="15057107" cy="6173414"/>
          </a:xfrm>
          <a:custGeom>
            <a:avLst/>
            <a:gdLst/>
            <a:ahLst/>
            <a:cxnLst/>
            <a:rect l="l" t="t" r="r" b="b"/>
            <a:pathLst>
              <a:path w="15057107" h="6173414">
                <a:moveTo>
                  <a:pt x="0" y="0"/>
                </a:moveTo>
                <a:lnTo>
                  <a:pt x="15057108" y="0"/>
                </a:lnTo>
                <a:lnTo>
                  <a:pt x="15057108" y="6173414"/>
                </a:lnTo>
                <a:lnTo>
                  <a:pt x="0" y="6173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353962" y="3667980"/>
            <a:ext cx="2590879" cy="835096"/>
            <a:chOff x="0" y="0"/>
            <a:chExt cx="682371" cy="2199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2371" cy="219943"/>
            </a:xfrm>
            <a:custGeom>
              <a:avLst/>
              <a:gdLst/>
              <a:ahLst/>
              <a:cxnLst/>
              <a:rect l="l" t="t" r="r" b="b"/>
              <a:pathLst>
                <a:path w="682371" h="219943">
                  <a:moveTo>
                    <a:pt x="0" y="0"/>
                  </a:moveTo>
                  <a:lnTo>
                    <a:pt x="682371" y="0"/>
                  </a:lnTo>
                  <a:lnTo>
                    <a:pt x="682371" y="219943"/>
                  </a:lnTo>
                  <a:lnTo>
                    <a:pt x="0" y="2199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82371" cy="25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32409"/>
            <a:ext cx="16230600" cy="115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spc="-134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NEOED DOCUMENTATION &amp; 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3808" y="2370939"/>
            <a:ext cx="14700385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Use Journal Entry function for documentation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32409"/>
            <a:ext cx="16230600" cy="115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spc="-134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COMMUNICATION 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3808" y="2931771"/>
            <a:ext cx="14700385" cy="521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3-week rollout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Week 1 - Introduce New Process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Share the why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Week 2 - What’s Changing &amp; What is Expected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Focus on new approach, growth focused, bullet expectations (goal setup, check-ins, etc.)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Week 3 - Tools and Resources for Success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Creating SMART Goals Guide, Reflection Prompts, Overview of Process (Timeline), etc.)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Share where to access in NeoEd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5350"/>
            <a:ext cx="16230600" cy="115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spc="-134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QUESTIONS &amp; FEEDBACK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74635" y="2656543"/>
            <a:ext cx="14138731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feels helpful?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unclear or missing?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support would help you feel confident in using this?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358023" y="6425941"/>
            <a:ext cx="8669292" cy="115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spc="-134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-JASON LAURITSEN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9955" y="3791546"/>
            <a:ext cx="15568090" cy="256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2"/>
              </a:lnSpc>
            </a:pPr>
            <a:r>
              <a:rPr lang="en-US" sz="7323" b="1" spc="-146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“When performance becomes a conversation, people thrive.”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57225"/>
            <a:ext cx="16230600" cy="156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spc="-180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OBJECTIVES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3808" y="2931771"/>
            <a:ext cx="14700385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Understand the “why” behind this change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Learn key components of new process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Provide feedback to help refine process and rollout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57225"/>
            <a:ext cx="16230600" cy="156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spc="-180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CURRENT STATE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3808" y="2931771"/>
            <a:ext cx="14700385" cy="363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Performance meetings and creating goals are currently just a box to check (Puts compliance over development and engagement)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Supervisors and employees are not having growth conversations (lack of regular and meaningful conversations) 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Doesn’t reflect or reinforce our core values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Missed opportunities for growth and innovation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Tied loosely to annual increase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8791" y="4386406"/>
            <a:ext cx="6796615" cy="6796615"/>
          </a:xfrm>
          <a:custGeom>
            <a:avLst/>
            <a:gdLst/>
            <a:ahLst/>
            <a:cxnLst/>
            <a:rect l="l" t="t" r="r" b="b"/>
            <a:pathLst>
              <a:path w="6796615" h="6796615">
                <a:moveTo>
                  <a:pt x="0" y="0"/>
                </a:moveTo>
                <a:lnTo>
                  <a:pt x="6796615" y="0"/>
                </a:lnTo>
                <a:lnTo>
                  <a:pt x="6796615" y="6796615"/>
                </a:lnTo>
                <a:lnTo>
                  <a:pt x="0" y="6796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973520" y="4711148"/>
            <a:ext cx="6147155" cy="6147131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319" r="-447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44410" y="6985177"/>
            <a:ext cx="3301823" cy="3301823"/>
            <a:chOff x="0" y="0"/>
            <a:chExt cx="4402431" cy="440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2431" cy="4402431"/>
            </a:xfrm>
            <a:custGeom>
              <a:avLst/>
              <a:gdLst/>
              <a:ahLst/>
              <a:cxnLst/>
              <a:rect l="l" t="t" r="r" b="b"/>
              <a:pathLst>
                <a:path w="4402431" h="4402431">
                  <a:moveTo>
                    <a:pt x="0" y="0"/>
                  </a:moveTo>
                  <a:lnTo>
                    <a:pt x="4402431" y="0"/>
                  </a:lnTo>
                  <a:lnTo>
                    <a:pt x="4402431" y="4402431"/>
                  </a:lnTo>
                  <a:lnTo>
                    <a:pt x="0" y="4402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10340" y="210348"/>
              <a:ext cx="3981751" cy="3981735"/>
              <a:chOff x="0" y="0"/>
              <a:chExt cx="6350000" cy="63499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r="-5065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937258" y="2721073"/>
            <a:ext cx="2644084" cy="2644084"/>
            <a:chOff x="0" y="0"/>
            <a:chExt cx="3525445" cy="35254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25445" cy="3525445"/>
            </a:xfrm>
            <a:custGeom>
              <a:avLst/>
              <a:gdLst/>
              <a:ahLst/>
              <a:cxnLst/>
              <a:rect l="l" t="t" r="r" b="b"/>
              <a:pathLst>
                <a:path w="3525445" h="3525445">
                  <a:moveTo>
                    <a:pt x="0" y="0"/>
                  </a:moveTo>
                  <a:lnTo>
                    <a:pt x="3525445" y="0"/>
                  </a:lnTo>
                  <a:lnTo>
                    <a:pt x="3525445" y="3525445"/>
                  </a:lnTo>
                  <a:lnTo>
                    <a:pt x="0" y="3525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68439" y="168446"/>
              <a:ext cx="3188567" cy="3188554"/>
              <a:chOff x="0" y="0"/>
              <a:chExt cx="6350000" cy="63499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24906" r="-2490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-412155" y="-641013"/>
            <a:ext cx="1816921" cy="18169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CCB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423500"/>
            <a:ext cx="14329837" cy="115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spc="-134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NEW APPROACH KEY PRINCIPALS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891604"/>
            <a:ext cx="10382205" cy="489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456" lvl="1" indent="-375228" algn="l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Performance is a relationship, not a transaction</a:t>
            </a:r>
          </a:p>
          <a:p>
            <a:pPr marL="750456" lvl="1" indent="-375228" algn="l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Focus on feedback conversations, not compliance</a:t>
            </a:r>
          </a:p>
          <a:p>
            <a:pPr marL="750456" lvl="1" indent="-375228" algn="l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Employee-centered and values-driven</a:t>
            </a:r>
          </a:p>
          <a:p>
            <a:pPr marL="750456" lvl="1" indent="-375228" algn="l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Continuous and regular dialogue throughout the year</a:t>
            </a:r>
          </a:p>
          <a:p>
            <a:pPr marL="750456" lvl="1" indent="-375228" algn="l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Not tied to any increase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77055"/>
            <a:ext cx="5954543" cy="14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706"/>
              </a:lnSpc>
            </a:pPr>
            <a:r>
              <a:rPr lang="en-US" sz="8362" spc="-167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OVERVIEW</a:t>
            </a:r>
          </a:p>
        </p:txBody>
      </p:sp>
      <p:sp>
        <p:nvSpPr>
          <p:cNvPr id="3" name="Freeform 3"/>
          <p:cNvSpPr/>
          <p:nvPr/>
        </p:nvSpPr>
        <p:spPr>
          <a:xfrm>
            <a:off x="6542675" y="-210678"/>
            <a:ext cx="11437465" cy="11791201"/>
          </a:xfrm>
          <a:custGeom>
            <a:avLst/>
            <a:gdLst/>
            <a:ahLst/>
            <a:cxnLst/>
            <a:rect l="l" t="t" r="r" b="b"/>
            <a:pathLst>
              <a:path w="11437465" h="11791201">
                <a:moveTo>
                  <a:pt x="0" y="0"/>
                </a:moveTo>
                <a:lnTo>
                  <a:pt x="11437465" y="0"/>
                </a:lnTo>
                <a:lnTo>
                  <a:pt x="11437465" y="11791201"/>
                </a:lnTo>
                <a:lnTo>
                  <a:pt x="0" y="11791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542675" y="9014909"/>
            <a:ext cx="6118418" cy="2750672"/>
            <a:chOff x="0" y="0"/>
            <a:chExt cx="1347169" cy="605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7169" cy="605650"/>
            </a:xfrm>
            <a:custGeom>
              <a:avLst/>
              <a:gdLst/>
              <a:ahLst/>
              <a:cxnLst/>
              <a:rect l="l" t="t" r="r" b="b"/>
              <a:pathLst>
                <a:path w="1347169" h="605650">
                  <a:moveTo>
                    <a:pt x="64533" y="0"/>
                  </a:moveTo>
                  <a:lnTo>
                    <a:pt x="1282637" y="0"/>
                  </a:lnTo>
                  <a:cubicBezTo>
                    <a:pt x="1318277" y="0"/>
                    <a:pt x="1347169" y="28892"/>
                    <a:pt x="1347169" y="64533"/>
                  </a:cubicBezTo>
                  <a:lnTo>
                    <a:pt x="1347169" y="541118"/>
                  </a:lnTo>
                  <a:cubicBezTo>
                    <a:pt x="1347169" y="576758"/>
                    <a:pt x="1318277" y="605650"/>
                    <a:pt x="1282637" y="605650"/>
                  </a:cubicBezTo>
                  <a:lnTo>
                    <a:pt x="64533" y="605650"/>
                  </a:lnTo>
                  <a:cubicBezTo>
                    <a:pt x="28892" y="605650"/>
                    <a:pt x="0" y="576758"/>
                    <a:pt x="0" y="541118"/>
                  </a:cubicBezTo>
                  <a:lnTo>
                    <a:pt x="0" y="64533"/>
                  </a:lnTo>
                  <a:cubicBezTo>
                    <a:pt x="0" y="28892"/>
                    <a:pt x="28892" y="0"/>
                    <a:pt x="645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47169" cy="643750"/>
            </a:xfrm>
            <a:prstGeom prst="rect">
              <a:avLst/>
            </a:prstGeom>
          </p:spPr>
          <p:txBody>
            <a:bodyPr lIns="60765" tIns="60765" rIns="60765" bIns="60765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20135" y="4169386"/>
            <a:ext cx="4973916" cy="708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43"/>
              </a:lnSpc>
            </a:pPr>
            <a:r>
              <a:rPr lang="en-US" sz="2031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Regular check-ins </a:t>
            </a:r>
          </a:p>
          <a:p>
            <a:pPr algn="r">
              <a:lnSpc>
                <a:spcPts val="2843"/>
              </a:lnSpc>
            </a:pPr>
            <a:r>
              <a:rPr lang="en-US" sz="2031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(bi-weekly, monthly, etc.)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21320" y="3258562"/>
            <a:ext cx="5321355" cy="4014327"/>
            <a:chOff x="0" y="0"/>
            <a:chExt cx="1401509" cy="10572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1509" cy="1057271"/>
            </a:xfrm>
            <a:custGeom>
              <a:avLst/>
              <a:gdLst/>
              <a:ahLst/>
              <a:cxnLst/>
              <a:rect l="l" t="t" r="r" b="b"/>
              <a:pathLst>
                <a:path w="1401509" h="1057271">
                  <a:moveTo>
                    <a:pt x="0" y="0"/>
                  </a:moveTo>
                  <a:lnTo>
                    <a:pt x="1401509" y="0"/>
                  </a:lnTo>
                  <a:lnTo>
                    <a:pt x="1401509" y="1057271"/>
                  </a:lnTo>
                  <a:lnTo>
                    <a:pt x="0" y="1057271"/>
                  </a:lnTo>
                  <a:close/>
                </a:path>
              </a:pathLst>
            </a:custGeom>
            <a:solidFill>
              <a:srgbClr val="FFC72C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01509" cy="1095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4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159705" y="1128147"/>
            <a:ext cx="2965307" cy="6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2"/>
              </a:lnSpc>
            </a:pPr>
            <a:r>
              <a:rPr lang="en-US" sz="3923" spc="-78" dirty="0">
                <a:solidFill>
                  <a:srgbClr val="FFFFFF"/>
                </a:solidFill>
                <a:latin typeface="Anaktoria"/>
                <a:ea typeface="Anaktoria"/>
                <a:cs typeface="Anaktoria"/>
                <a:sym typeface="Anaktoria"/>
              </a:rPr>
              <a:t>SEPT. - OCT.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84980" y="2750915"/>
            <a:ext cx="2965307" cy="6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92"/>
              </a:lnSpc>
            </a:pPr>
            <a:r>
              <a:rPr lang="en-US" sz="3923" spc="-78" dirty="0">
                <a:solidFill>
                  <a:srgbClr val="FFFFFF"/>
                </a:solidFill>
                <a:latin typeface="Anaktoria"/>
                <a:ea typeface="Anaktoria"/>
                <a:cs typeface="Anaktoria"/>
                <a:sym typeface="Anaktoria"/>
              </a:rPr>
              <a:t>OCT. - DEC.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59705" y="4485418"/>
            <a:ext cx="2965307" cy="6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2"/>
              </a:lnSpc>
            </a:pPr>
            <a:r>
              <a:rPr lang="en-US" sz="3923" spc="-78" dirty="0">
                <a:solidFill>
                  <a:srgbClr val="FFFFFF"/>
                </a:solidFill>
                <a:latin typeface="Anaktoria"/>
                <a:ea typeface="Anaktoria"/>
                <a:cs typeface="Anaktoria"/>
                <a:sym typeface="Anaktoria"/>
              </a:rPr>
              <a:t>JAN. – FEB.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00014" y="5997082"/>
            <a:ext cx="2965307" cy="6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92"/>
              </a:lnSpc>
            </a:pPr>
            <a:r>
              <a:rPr lang="en-US" sz="3923" spc="-78" dirty="0">
                <a:solidFill>
                  <a:srgbClr val="FFFFFF"/>
                </a:solidFill>
                <a:latin typeface="Anaktoria"/>
                <a:ea typeface="Anaktoria"/>
                <a:cs typeface="Anaktoria"/>
                <a:sym typeface="Anaktoria"/>
              </a:rPr>
              <a:t>FEB. – APR.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59705" y="7775694"/>
            <a:ext cx="2965307" cy="6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92"/>
              </a:lnSpc>
            </a:pPr>
            <a:r>
              <a:rPr lang="en-US" sz="3923" spc="-78" dirty="0">
                <a:solidFill>
                  <a:srgbClr val="FFFFFF"/>
                </a:solidFill>
                <a:latin typeface="Anaktoria"/>
                <a:ea typeface="Anaktoria"/>
                <a:cs typeface="Anaktoria"/>
                <a:sym typeface="Anaktoria"/>
              </a:rPr>
              <a:t>APR. - MAY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46664" y="2543472"/>
            <a:ext cx="4546138" cy="106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Employee goal setting &amp; clarifying expectations meeting w/ employee &amp; supervisor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46664" y="5904179"/>
            <a:ext cx="3480134" cy="708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Mid-year review, informal, non-scoring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06513" y="9133269"/>
            <a:ext cx="4973916" cy="708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Year-end reflection &amp; planning meeting w/ employee &amp; supervisor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20135" y="7414608"/>
            <a:ext cx="4973916" cy="708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43"/>
              </a:lnSpc>
            </a:pPr>
            <a:r>
              <a:rPr lang="en-US" sz="2031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Regular check-ins</a:t>
            </a:r>
          </a:p>
          <a:p>
            <a:pPr algn="r">
              <a:lnSpc>
                <a:spcPts val="2843"/>
              </a:lnSpc>
            </a:pPr>
            <a:r>
              <a:rPr lang="en-US" sz="2031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(bi-weekly, monthly, etc.)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15797" y="904081"/>
            <a:ext cx="1470090" cy="94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6"/>
              </a:lnSpc>
            </a:pPr>
            <a:r>
              <a:rPr lang="en-US" sz="5526" b="1" spc="-1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23271" y="2591337"/>
            <a:ext cx="1470090" cy="94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6"/>
              </a:lnSpc>
            </a:pPr>
            <a:r>
              <a:rPr lang="en-US" sz="5526" b="1" spc="-1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64207" y="4325840"/>
            <a:ext cx="1470090" cy="94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6"/>
              </a:lnSpc>
            </a:pPr>
            <a:r>
              <a:rPr lang="en-US" sz="5526" b="1" spc="-1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36168" y="5837504"/>
            <a:ext cx="1470090" cy="94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6"/>
              </a:lnSpc>
            </a:pPr>
            <a:r>
              <a:rPr lang="en-US" sz="5526" b="1" spc="-1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77104" y="7616116"/>
            <a:ext cx="1470090" cy="94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6"/>
              </a:lnSpc>
            </a:pPr>
            <a:r>
              <a:rPr lang="en-US" sz="5526" b="1" spc="-1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05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1771" y="3447155"/>
            <a:ext cx="5027609" cy="357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7"/>
              </a:lnSpc>
            </a:pPr>
            <a:r>
              <a:rPr lang="en-US" sz="2898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Regular check-ins on goals required quarterly between supervisor and employee (Aug., Nov., Feb., &amp; May)</a:t>
            </a:r>
          </a:p>
          <a:p>
            <a:pPr marL="625698" lvl="1" indent="-312849" algn="l">
              <a:lnSpc>
                <a:spcPts val="4057"/>
              </a:lnSpc>
              <a:buFont typeface="Arial"/>
              <a:buChar char="•"/>
            </a:pPr>
            <a:r>
              <a:rPr lang="en-US" sz="2898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Increased frequency is highly encouraged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03212" y="1504990"/>
          <a:ext cx="17681576" cy="8574045"/>
        </p:xfrm>
        <a:graphic>
          <a:graphicData uri="http://schemas.openxmlformats.org/drawingml/2006/table">
            <a:tbl>
              <a:tblPr/>
              <a:tblGrid>
                <a:gridCol w="879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5529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Current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New Process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405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rating (1-5)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Started, In Progress, Completed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072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Infrequent, formal compliance meetings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Regular informal feedback and reflection discussions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940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Tied to raise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Focus on growth and not monetary value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63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3-5 goals tied to strategic initiative or employee competency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goals tied to employee competencies (1 for relationship excellence &amp; 1 for service excellence)</a:t>
                      </a: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goals tied to strategic initiatives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214678"/>
            <a:ext cx="16230600" cy="115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spc="-134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CHANGES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08823" y="1028700"/>
          <a:ext cx="17070354" cy="9066093"/>
        </p:xfrm>
        <a:graphic>
          <a:graphicData uri="http://schemas.openxmlformats.org/drawingml/2006/table">
            <a:tbl>
              <a:tblPr/>
              <a:tblGrid>
                <a:gridCol w="3043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0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674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Definition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Behaviors You May See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Growth Focus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47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Started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not started actions toward completing goal. 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Still building knowledge, skills, or confidence in area. Needs additional support and practice.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Inconsistent execution, requires frequent guidance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Identify specific skill gaps and create short-term goals for improvement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47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Progress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Taken some actions towards goal completion. 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Demonstrates growing competence and independence. Sometimes meets expectations, with room to grow.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Sometimes meets expectations, shows initiative, progressing with few reminders or guidance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Focus on consistency, confidence, and moving toward full independence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473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Completed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Successfully completed goal. </a:t>
                      </a:r>
                      <a:endParaRPr lang="en-US" sz="110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Consistently performs at expected level with quality and reliability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Delivers solid, reliable work, demonstrates values in action, requires minimal supervision/guidance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Consider stretching goals, mentoring others, or pursuing innovation in specific area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472565" y="134502"/>
            <a:ext cx="11342871" cy="83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8"/>
              </a:lnSpc>
            </a:pPr>
            <a:r>
              <a:rPr lang="en-US" sz="4920" spc="-98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NEW FEEDBACK REFLECTION TOOL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35242" y="895350"/>
            <a:ext cx="9417515" cy="115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spc="-134">
                <a:solidFill>
                  <a:srgbClr val="000000"/>
                </a:solidFill>
                <a:latin typeface="RoxboroughCF"/>
                <a:ea typeface="RoxboroughCF"/>
                <a:cs typeface="RoxboroughCF"/>
                <a:sym typeface="RoxboroughCF"/>
              </a:rPr>
              <a:t>RESOURCES CREATED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3808" y="2931771"/>
            <a:ext cx="14700385" cy="363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Performance Timeline Overview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Performance Process in Detail with Resources and Actions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Clarity &amp; Initial Priorities Check-in Worksheet (Supervisor instructions separate)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Creating SMART Goals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Asking for Feedback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Check-in Discussion Questions 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Self-Reflection &amp; Assessment Questions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150D0A"/>
                </a:solidFill>
                <a:latin typeface="Montserrat"/>
                <a:ea typeface="Montserrat"/>
                <a:cs typeface="Montserrat"/>
                <a:sym typeface="Montserrat"/>
              </a:rPr>
              <a:t>End of Year Reflection Facilitation Guide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rt of a work review&#10;&#10;AI-generated content may be incorrect.">
            <a:extLst>
              <a:ext uri="{FF2B5EF4-FFF2-40B4-BE49-F238E27FC236}">
                <a16:creationId xmlns:a16="http://schemas.microsoft.com/office/drawing/2014/main" id="{6C6CAACF-2A25-9885-53C5-7ECE89454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2451"/>
            <a:ext cx="7391400" cy="9703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FDA144-C439-37D7-8DB5-A944F7E86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190501"/>
            <a:ext cx="4483612" cy="5455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4B8C2B-74BB-FE01-A23F-6E94FBA30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212" y="422451"/>
            <a:ext cx="4052168" cy="52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5D58AD-E5B1-4257-6A34-1D93209A8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4304" y="5645561"/>
            <a:ext cx="3601816" cy="4550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770</Words>
  <Application>Microsoft Office PowerPoint</Application>
  <PresentationFormat>Custom</PresentationFormat>
  <Paragraphs>109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Anaktoria</vt:lpstr>
      <vt:lpstr>Montserrat</vt:lpstr>
      <vt:lpstr>Montserrat Bold</vt:lpstr>
      <vt:lpstr>RoxboroughCF</vt:lpstr>
      <vt:lpstr>Calibri</vt:lpstr>
      <vt:lpstr>Arial</vt:lpstr>
      <vt:lpstr>RoxboroughCF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Group Performance Process Overview</dc:title>
  <dc:creator>Oltersdorf, Jamie</dc:creator>
  <cp:lastModifiedBy>Oltersdorf, Jamie</cp:lastModifiedBy>
  <cp:revision>2</cp:revision>
  <dcterms:created xsi:type="dcterms:W3CDTF">2006-08-16T00:00:00Z</dcterms:created>
  <dcterms:modified xsi:type="dcterms:W3CDTF">2025-09-22T20:18:01Z</dcterms:modified>
  <dc:identifier>DAGt0MeJXxU</dc:identifier>
</cp:coreProperties>
</file>